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embeddedFontLst>
    <p:embeddedFont>
      <p:font typeface="Questrial" panose="020B0604020202020204" charset="0"/>
      <p:regular r:id="rId27"/>
    </p:embeddedFon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71F30-9CEB-4F09-8149-2D7A11549900}">
  <a:tblStyle styleId="{C4471F30-9CEB-4F09-8149-2D7A1154990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328" autoAdjust="0"/>
  </p:normalViewPr>
  <p:slideViewPr>
    <p:cSldViewPr snapToGrid="0">
      <p:cViewPr varScale="1">
        <p:scale>
          <a:sx n="43" d="100"/>
          <a:sy n="43" d="100"/>
        </p:scale>
        <p:origin x="2160"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670871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ttendanceworks.org/policy-advocacy/state-reports/oreg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Font typeface="Arial"/>
              <a:buNone/>
            </a:pPr>
            <a:endParaRPr sz="1200" dirty="0">
              <a:solidFill>
                <a:schemeClr val="dk1"/>
              </a:solidFill>
              <a:latin typeface="Cambria"/>
              <a:ea typeface="Cambria"/>
              <a:cs typeface="Cambria"/>
              <a:sym typeface="Cambria"/>
            </a:endParaRPr>
          </a:p>
          <a:p>
            <a:pPr>
              <a:spcBef>
                <a:spcPts val="0"/>
              </a:spcBef>
              <a:buNone/>
            </a:pPr>
            <a:endParaRPr dirty="0"/>
          </a:p>
        </p:txBody>
      </p:sp>
    </p:spTree>
    <p:extLst>
      <p:ext uri="{BB962C8B-B14F-4D97-AF65-F5344CB8AC3E}">
        <p14:creationId xmlns:p14="http://schemas.microsoft.com/office/powerpoint/2010/main" val="179785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1"/>
            <a:ext cx="5486399" cy="4114799"/>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lang="en" sz="1200" b="0" i="0" u="none" strike="noStrike" cap="none" baseline="0"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1"/>
            <a:ext cx="2971799" cy="457199"/>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10</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048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53899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solidFill>
                <a:schemeClr val="dk1"/>
              </a:solidFill>
            </a:endParaRPr>
          </a:p>
        </p:txBody>
      </p:sp>
    </p:spTree>
    <p:extLst>
      <p:ext uri="{BB962C8B-B14F-4D97-AF65-F5344CB8AC3E}">
        <p14:creationId xmlns:p14="http://schemas.microsoft.com/office/powerpoint/2010/main" val="375981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00"/>
              </a:spcAft>
              <a:buClr>
                <a:schemeClr val="dk1"/>
              </a:buClr>
              <a:buSzPct val="100000"/>
              <a:buFont typeface="Times New Roman"/>
            </a:pPr>
            <a:endParaRPr lang="en" dirty="0">
              <a:solidFill>
                <a:schemeClr val="dk1"/>
              </a:solidFill>
            </a:endParaRPr>
          </a:p>
        </p:txBody>
      </p:sp>
    </p:spTree>
    <p:extLst>
      <p:ext uri="{BB962C8B-B14F-4D97-AF65-F5344CB8AC3E}">
        <p14:creationId xmlns:p14="http://schemas.microsoft.com/office/powerpoint/2010/main" val="57354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95812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419100" rtl="0">
              <a:spcBef>
                <a:spcPts val="600"/>
              </a:spcBef>
              <a:buClr>
                <a:schemeClr val="dk1"/>
              </a:buClr>
              <a:buSzPct val="100000"/>
              <a:buAutoNum type="arabicPeriod"/>
            </a:pPr>
            <a:endParaRPr lang="en" sz="3000" dirty="0">
              <a:solidFill>
                <a:schemeClr val="dk1"/>
              </a:solidFill>
            </a:endParaRPr>
          </a:p>
        </p:txBody>
      </p:sp>
    </p:spTree>
    <p:extLst>
      <p:ext uri="{BB962C8B-B14F-4D97-AF65-F5344CB8AC3E}">
        <p14:creationId xmlns:p14="http://schemas.microsoft.com/office/powerpoint/2010/main" val="186548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indent="0" rtl="0">
              <a:lnSpc>
                <a:spcPct val="115000"/>
              </a:lnSpc>
              <a:spcBef>
                <a:spcPts val="700"/>
              </a:spcBef>
              <a:buNone/>
            </a:pPr>
            <a:endParaRPr lang="en" sz="2000" dirty="0">
              <a:solidFill>
                <a:schemeClr val="dk1"/>
              </a:solidFill>
            </a:endParaRPr>
          </a:p>
        </p:txBody>
      </p:sp>
    </p:spTree>
    <p:extLst>
      <p:ext uri="{BB962C8B-B14F-4D97-AF65-F5344CB8AC3E}">
        <p14:creationId xmlns:p14="http://schemas.microsoft.com/office/powerpoint/2010/main" val="79814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7551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One elementary school with about 600 students.  On-going research project at ODE.</a:t>
            </a:r>
          </a:p>
        </p:txBody>
      </p:sp>
    </p:spTree>
    <p:extLst>
      <p:ext uri="{BB962C8B-B14F-4D97-AF65-F5344CB8AC3E}">
        <p14:creationId xmlns:p14="http://schemas.microsoft.com/office/powerpoint/2010/main" val="3029451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Popcorn, elbow partner</a:t>
            </a:r>
          </a:p>
        </p:txBody>
      </p:sp>
    </p:spTree>
    <p:extLst>
      <p:ext uri="{BB962C8B-B14F-4D97-AF65-F5344CB8AC3E}">
        <p14:creationId xmlns:p14="http://schemas.microsoft.com/office/powerpoint/2010/main" val="335976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512391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buClr>
                <a:schemeClr val="dk1"/>
              </a:buClr>
              <a:buSzPct val="100000"/>
            </a:pPr>
            <a:r>
              <a:rPr lang="en" sz="2400" i="1">
                <a:solidFill>
                  <a:schemeClr val="dk1"/>
                </a:solidFill>
              </a:rPr>
              <a:t>Scott Perry of Southern Oregon ESD will be working with ODE to make his Attendance Audit work available to interested districts through training and access to materials.  </a:t>
            </a:r>
          </a:p>
          <a:p>
            <a:pPr>
              <a:spcBef>
                <a:spcPts val="0"/>
              </a:spcBef>
              <a:buNone/>
            </a:pPr>
            <a:endParaRPr dirty="0"/>
          </a:p>
        </p:txBody>
      </p:sp>
    </p:spTree>
    <p:extLst>
      <p:ext uri="{BB962C8B-B14F-4D97-AF65-F5344CB8AC3E}">
        <p14:creationId xmlns:p14="http://schemas.microsoft.com/office/powerpoint/2010/main" val="342437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3162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59520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The Children’s Institute</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All Hands Raised</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Oregon Tribes</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Attendance Works (</a:t>
            </a:r>
            <a:r>
              <a:rPr lang="en" sz="1400" u="sng">
                <a:solidFill>
                  <a:schemeClr val="hlink"/>
                </a:solidFill>
                <a:latin typeface="Times New Roman"/>
                <a:ea typeface="Times New Roman"/>
                <a:cs typeface="Times New Roman"/>
                <a:sym typeface="Times New Roman"/>
                <a:hlinkClick r:id="rId3"/>
              </a:rPr>
              <a:t>Oregon Link</a:t>
            </a:r>
            <a:r>
              <a:rPr lang="en" sz="1400">
                <a:solidFill>
                  <a:schemeClr val="dk1"/>
                </a:solidFill>
                <a:latin typeface="Times New Roman"/>
                <a:ea typeface="Times New Roman"/>
                <a:cs typeface="Times New Roman"/>
                <a:sym typeface="Times New Roman"/>
              </a:rPr>
              <a:t>)</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ECO Northwest</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Upstream Public Health</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Oregon Department of Human Services</a:t>
            </a:r>
          </a:p>
          <a:p>
            <a:pPr marL="914400" lvl="1" indent="-317500" rtl="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Chalkboard Project</a:t>
            </a:r>
          </a:p>
          <a:p>
            <a:pPr marL="914400" lvl="1" indent="-317500">
              <a:spcBef>
                <a:spcPts val="480"/>
              </a:spcBef>
              <a:buClr>
                <a:schemeClr val="dk1"/>
              </a:buClr>
              <a:buSzPct val="100000"/>
              <a:buFont typeface="Times New Roman"/>
              <a:buChar char="❏"/>
            </a:pPr>
            <a:r>
              <a:rPr lang="en" sz="1400">
                <a:solidFill>
                  <a:schemeClr val="dk1"/>
                </a:solidFill>
                <a:latin typeface="Times New Roman"/>
                <a:ea typeface="Times New Roman"/>
                <a:cs typeface="Times New Roman"/>
                <a:sym typeface="Times New Roman"/>
              </a:rPr>
              <a:t>Portland State University and Coalition of Communities of Color</a:t>
            </a:r>
          </a:p>
        </p:txBody>
      </p:sp>
    </p:spTree>
    <p:extLst>
      <p:ext uri="{BB962C8B-B14F-4D97-AF65-F5344CB8AC3E}">
        <p14:creationId xmlns:p14="http://schemas.microsoft.com/office/powerpoint/2010/main" val="376798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82879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Student who frequently misses school has a test today and doesn't show up</a:t>
            </a: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What is the consequence?</a:t>
            </a:r>
          </a:p>
          <a:p>
            <a:pPr lvl="0" rtl="0">
              <a:spcBef>
                <a:spcPts val="600"/>
              </a:spcBef>
              <a:buClr>
                <a:schemeClr val="dk1"/>
              </a:buClr>
              <a:buFont typeface="Arial"/>
              <a:buNone/>
            </a:pPr>
            <a:endParaRPr sz="1200" dirty="0">
              <a:solidFill>
                <a:schemeClr val="dk1"/>
              </a:solidFill>
              <a:latin typeface="Times New Roman"/>
              <a:ea typeface="Times New Roman"/>
              <a:cs typeface="Times New Roman"/>
              <a:sym typeface="Times New Roman"/>
            </a:endParaRP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Student tells you when she returns that she had to stay home and take care of her younger ill sibling</a:t>
            </a: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Should there be a consequence?</a:t>
            </a: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The parent s a single parent and will lose her job if she stays home with the younger sibling</a:t>
            </a:r>
          </a:p>
          <a:p>
            <a:pPr lvl="0" rtl="0">
              <a:spcBef>
                <a:spcPts val="600"/>
              </a:spcBef>
              <a:buClr>
                <a:schemeClr val="dk1"/>
              </a:buClr>
              <a:buSzPct val="91666"/>
              <a:buFont typeface="Arial"/>
              <a:buNone/>
            </a:pPr>
            <a:r>
              <a:rPr lang="en" sz="1200" dirty="0">
                <a:solidFill>
                  <a:schemeClr val="dk1"/>
                </a:solidFill>
                <a:latin typeface="Times New Roman"/>
                <a:ea typeface="Times New Roman"/>
                <a:cs typeface="Times New Roman"/>
                <a:sym typeface="Times New Roman"/>
              </a:rPr>
              <a:t>Does this change the consequence or should there be considerations for additional support for this </a:t>
            </a:r>
          </a:p>
          <a:p>
            <a:pPr lvl="0" rtl="0">
              <a:spcBef>
                <a:spcPts val="600"/>
              </a:spcBef>
              <a:buClr>
                <a:schemeClr val="dk1"/>
              </a:buClr>
              <a:buFont typeface="Arial"/>
              <a:buNone/>
            </a:pPr>
            <a:endParaRPr sz="30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6815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r>
              <a:rPr lang="en" dirty="0" smtClean="0"/>
              <a:t>ADM </a:t>
            </a:r>
            <a:r>
              <a:rPr lang="en" dirty="0"/>
              <a:t>masks chronic </a:t>
            </a:r>
            <a:r>
              <a:rPr lang="en" dirty="0" smtClean="0"/>
              <a:t>absenteeism</a:t>
            </a:r>
            <a:endParaRPr lang="en" dirty="0"/>
          </a:p>
          <a:p>
            <a:pPr rtl="0">
              <a:spcBef>
                <a:spcPts val="0"/>
              </a:spcBef>
              <a:buNone/>
            </a:pPr>
            <a:r>
              <a:rPr lang="en" dirty="0"/>
              <a:t>Need to look per </a:t>
            </a:r>
            <a:r>
              <a:rPr lang="en" dirty="0" smtClean="0"/>
              <a:t>kid</a:t>
            </a:r>
            <a:endParaRPr lang="en" dirty="0"/>
          </a:p>
        </p:txBody>
      </p:sp>
    </p:spTree>
    <p:extLst>
      <p:ext uri="{BB962C8B-B14F-4D97-AF65-F5344CB8AC3E}">
        <p14:creationId xmlns:p14="http://schemas.microsoft.com/office/powerpoint/2010/main" val="336279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256503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lvl="0">
              <a:spcBef>
                <a:spcPts val="440"/>
              </a:spcBef>
              <a:buNone/>
            </a:pPr>
            <a:endParaRPr dirty="0"/>
          </a:p>
        </p:txBody>
      </p:sp>
    </p:spTree>
    <p:extLst>
      <p:ext uri="{BB962C8B-B14F-4D97-AF65-F5344CB8AC3E}">
        <p14:creationId xmlns:p14="http://schemas.microsoft.com/office/powerpoint/2010/main" val="210891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2801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1"/>
            <a:ext cx="5486399" cy="4114799"/>
          </a:xfrm>
          <a:prstGeom prst="rect">
            <a:avLst/>
          </a:prstGeom>
          <a:noFill/>
          <a:ln>
            <a:noFill/>
          </a:ln>
        </p:spPr>
        <p:txBody>
          <a:bodyPr lIns="92825" tIns="46400" rIns="92825" bIns="46400" anchor="t" anchorCtr="0">
            <a:noAutofit/>
          </a:bodyPr>
          <a:lstStyle/>
          <a:p>
            <a:pPr marL="0" marR="0" lvl="0" indent="0" algn="l" rtl="0">
              <a:spcBef>
                <a:spcPts val="0"/>
              </a:spcBef>
              <a:buSzPct val="25000"/>
              <a:buNone/>
            </a:pPr>
            <a:endParaRPr lang="en" sz="1200" dirty="0">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2" y="8685211"/>
            <a:ext cx="2971799" cy="457199"/>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8</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43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1"/>
            <a:ext cx="5486399" cy="4114800"/>
          </a:xfrm>
          <a:prstGeom prst="rect">
            <a:avLst/>
          </a:prstGeom>
          <a:noFill/>
          <a:ln>
            <a:noFill/>
          </a:ln>
        </p:spPr>
        <p:txBody>
          <a:bodyPr lIns="92825" tIns="46400" rIns="92825" bIns="46400" anchor="t" anchorCtr="0">
            <a:noAutofit/>
          </a:bodyPr>
          <a:lstStyle/>
          <a:p>
            <a:pPr marL="114300" lvl="0" indent="0" rtl="0">
              <a:spcBef>
                <a:spcPts val="1000"/>
              </a:spcBef>
              <a:buClr>
                <a:schemeClr val="dk1"/>
              </a:buClr>
              <a:buFont typeface="Times New Roman"/>
              <a:buNone/>
            </a:pPr>
            <a:endParaRPr sz="1800" dirty="0">
              <a:solidFill>
                <a:schemeClr val="dk1"/>
              </a:solidFill>
              <a:latin typeface="Times New Roman"/>
              <a:ea typeface="Times New Roman"/>
              <a:cs typeface="Times New Roman"/>
              <a:sym typeface="Times New Roman"/>
            </a:endParaRPr>
          </a:p>
        </p:txBody>
      </p:sp>
      <p:sp>
        <p:nvSpPr>
          <p:cNvPr id="111" name="Shape 111"/>
          <p:cNvSpPr txBox="1">
            <a:spLocks noGrp="1"/>
          </p:cNvSpPr>
          <p:nvPr>
            <p:ph type="sldNum" idx="12"/>
          </p:nvPr>
        </p:nvSpPr>
        <p:spPr>
          <a:xfrm>
            <a:off x="3884612" y="8685211"/>
            <a:ext cx="2971799" cy="457200"/>
          </a:xfrm>
          <a:prstGeom prst="rect">
            <a:avLst/>
          </a:prstGeom>
          <a:noFill/>
          <a:ln>
            <a:noFill/>
          </a:ln>
        </p:spPr>
        <p:txBody>
          <a:bodyPr lIns="92825" tIns="46400" rIns="92825" bIns="464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9</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87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9"/>
        <p:cNvGrpSpPr/>
        <p:nvPr/>
      </p:nvGrpSpPr>
      <p:grpSpPr>
        <a:xfrm>
          <a:off x="0" y="0"/>
          <a:ext cx="0" cy="0"/>
          <a:chOff x="0" y="0"/>
          <a:chExt cx="0" cy="0"/>
        </a:xfrm>
      </p:grpSpPr>
      <p:sp>
        <p:nvSpPr>
          <p:cNvPr id="30" name="Shape 30"/>
          <p:cNvSpPr/>
          <p:nvPr/>
        </p:nvSpPr>
        <p:spPr>
          <a:xfrm>
            <a:off x="0" y="0"/>
            <a:ext cx="9144000" cy="1063228"/>
          </a:xfrm>
          <a:prstGeom prst="rect">
            <a:avLst/>
          </a:prstGeom>
          <a:solidFill>
            <a:srgbClr val="E7F4FA"/>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dirty="0">
              <a:solidFill>
                <a:schemeClr val="lt1"/>
              </a:solidFill>
              <a:latin typeface="Questrial"/>
              <a:ea typeface="Questrial"/>
              <a:cs typeface="Questrial"/>
              <a:sym typeface="Questrial"/>
            </a:endParaRPr>
          </a:p>
        </p:txBody>
      </p:sp>
      <p:pic>
        <p:nvPicPr>
          <p:cNvPr id="31" name="Shape 31"/>
          <p:cNvPicPr preferRelativeResize="0"/>
          <p:nvPr/>
        </p:nvPicPr>
        <p:blipFill rotWithShape="1">
          <a:blip r:embed="rId2">
            <a:alphaModFix/>
          </a:blip>
          <a:srcRect/>
          <a:stretch/>
        </p:blipFill>
        <p:spPr>
          <a:xfrm>
            <a:off x="-69850" y="1096566"/>
            <a:ext cx="9213850" cy="60721"/>
          </a:xfrm>
          <a:prstGeom prst="rect">
            <a:avLst/>
          </a:prstGeom>
          <a:noFill/>
          <a:ln>
            <a:noFill/>
          </a:ln>
        </p:spPr>
      </p:pic>
      <p:pic>
        <p:nvPicPr>
          <p:cNvPr id="32" name="Shape 32"/>
          <p:cNvPicPr preferRelativeResize="0"/>
          <p:nvPr/>
        </p:nvPicPr>
        <p:blipFill rotWithShape="1">
          <a:blip r:embed="rId3">
            <a:alphaModFix/>
          </a:blip>
          <a:srcRect r="64712" b="10944"/>
          <a:stretch/>
        </p:blipFill>
        <p:spPr>
          <a:xfrm>
            <a:off x="8278813" y="4560093"/>
            <a:ext cx="523874" cy="467916"/>
          </a:xfrm>
          <a:prstGeom prst="rect">
            <a:avLst/>
          </a:prstGeom>
          <a:noFill/>
          <a:ln>
            <a:noFill/>
          </a:ln>
        </p:spPr>
      </p:pic>
      <p:sp>
        <p:nvSpPr>
          <p:cNvPr id="33" name="Shape 33"/>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298450" y="327398"/>
            <a:ext cx="8504237" cy="735830"/>
          </a:xfrm>
          <a:prstGeom prst="rect">
            <a:avLst/>
          </a:prstGeom>
          <a:noFill/>
          <a:ln>
            <a:noFill/>
          </a:ln>
        </p:spPr>
        <p:txBody>
          <a:bodyPr lIns="91425" tIns="91425" rIns="91425" bIns="91425" anchor="t" anchorCtr="0"/>
          <a:lstStyle>
            <a:lvl1pPr marL="0" indent="0" rtl="0">
              <a:spcBef>
                <a:spcPts val="0"/>
              </a:spcBef>
              <a:buClr>
                <a:schemeClr val="dk2"/>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sldNum" idx="12"/>
          </p:nvPr>
        </p:nvSpPr>
        <p:spPr>
          <a:xfrm>
            <a:off x="6592888" y="4797028"/>
            <a:ext cx="2133599" cy="273843"/>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 sz="1800" b="0" i="0" u="none" strike="noStrike" cap="none" baseline="0">
                <a:solidFill>
                  <a:srgbClr val="FFFFFF"/>
                </a:solidFill>
                <a:latin typeface="Questrial"/>
                <a:ea typeface="Questrial"/>
                <a:cs typeface="Questrial"/>
                <a:sym typeface="Questrial"/>
              </a:rPr>
              <a:t>‹#›</a:t>
            </a:fld>
            <a:endParaRPr lang="en" sz="1800" b="0" i="0" u="none" strike="noStrike" cap="none" baseline="0">
              <a:solidFill>
                <a:srgbClr val="FFFFFF"/>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7619999" cy="857250"/>
          </a:xfrm>
          <a:prstGeom prst="rect">
            <a:avLst/>
          </a:prstGeom>
          <a:noFill/>
          <a:ln>
            <a:noFill/>
          </a:ln>
        </p:spPr>
        <p:txBody>
          <a:bodyPr lIns="91425" tIns="91425" rIns="91425" bIns="91425" anchor="ctr" anchorCtr="0"/>
          <a:lstStyle>
            <a:lvl1pPr algn="l"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200150"/>
            <a:ext cx="7619999" cy="3600450"/>
          </a:xfrm>
          <a:prstGeom prst="rect">
            <a:avLst/>
          </a:prstGeom>
          <a:noFill/>
          <a:ln>
            <a:noFill/>
          </a:ln>
        </p:spPr>
        <p:txBody>
          <a:bodyPr lIns="91425" tIns="91425" rIns="91425" bIns="91425" anchor="t" anchorCtr="0"/>
          <a:lstStyle>
            <a:lvl1pPr marL="342900" indent="-88900" algn="l" rtl="0">
              <a:spcBef>
                <a:spcPts val="440"/>
              </a:spcBef>
              <a:buClr>
                <a:schemeClr val="accent1"/>
              </a:buClr>
              <a:buFont typeface="Arial"/>
              <a:buChar char="•"/>
              <a:defRPr/>
            </a:lvl1pPr>
            <a:lvl2pPr marL="640080" indent="-106680" algn="l" rtl="0">
              <a:spcBef>
                <a:spcPts val="400"/>
              </a:spcBef>
              <a:buClr>
                <a:schemeClr val="accent2"/>
              </a:buClr>
              <a:buFont typeface="Arial"/>
              <a:buChar char="•"/>
              <a:defRPr/>
            </a:lvl2pPr>
            <a:lvl3pPr marL="1005839" indent="-116839" algn="l" rtl="0">
              <a:spcBef>
                <a:spcPts val="360"/>
              </a:spcBef>
              <a:buClr>
                <a:schemeClr val="accent3"/>
              </a:buClr>
              <a:buFont typeface="Arial"/>
              <a:buChar char="•"/>
              <a:defRPr/>
            </a:lvl3pPr>
            <a:lvl4pPr marL="1280160" indent="-137160" algn="l" rtl="0">
              <a:spcBef>
                <a:spcPts val="320"/>
              </a:spcBef>
              <a:buClr>
                <a:schemeClr val="accent4"/>
              </a:buClr>
              <a:buFont typeface="Arial"/>
              <a:buChar char="•"/>
              <a:defRPr/>
            </a:lvl4pPr>
            <a:lvl5pPr marL="1554480" indent="-144780" algn="l" rtl="0">
              <a:spcBef>
                <a:spcPts val="280"/>
              </a:spcBef>
              <a:buClr>
                <a:schemeClr val="accent5"/>
              </a:buClr>
              <a:buFont typeface="Arial"/>
              <a:buChar char="•"/>
              <a:defRPr/>
            </a:lvl5pPr>
            <a:lvl6pPr marL="1737360" indent="-99060" algn="l" rtl="0">
              <a:spcBef>
                <a:spcPts val="280"/>
              </a:spcBef>
              <a:buClr>
                <a:schemeClr val="accent1"/>
              </a:buClr>
              <a:buFont typeface="Arial"/>
              <a:buChar char="•"/>
              <a:defRPr/>
            </a:lvl6pPr>
            <a:lvl7pPr marL="1920240" indent="-104139" algn="l" rtl="0">
              <a:spcBef>
                <a:spcPts val="280"/>
              </a:spcBef>
              <a:buClr>
                <a:schemeClr val="accent2"/>
              </a:buClr>
              <a:buFont typeface="Arial"/>
              <a:buChar char="•"/>
              <a:defRPr/>
            </a:lvl7pPr>
            <a:lvl8pPr marL="2103120" indent="-96520" algn="l" rtl="0">
              <a:spcBef>
                <a:spcPts val="280"/>
              </a:spcBef>
              <a:buClr>
                <a:schemeClr val="accent3"/>
              </a:buClr>
              <a:buFont typeface="Arial"/>
              <a:buChar char="•"/>
              <a:defRPr/>
            </a:lvl8pPr>
            <a:lvl9pPr marL="2286000" indent="-101600" algn="l" rtl="0">
              <a:spcBef>
                <a:spcPts val="280"/>
              </a:spcBef>
              <a:buClr>
                <a:schemeClr val="accent4"/>
              </a:buClr>
              <a:buFont typeface="Arial"/>
              <a:buChar char="•"/>
              <a:defRPr/>
            </a:lvl9pPr>
          </a:lstStyle>
          <a:p>
            <a:endParaRPr/>
          </a:p>
        </p:txBody>
      </p:sp>
      <p:sp>
        <p:nvSpPr>
          <p:cNvPr id="39" name="Shape 39"/>
          <p:cNvSpPr txBox="1">
            <a:spLocks noGrp="1"/>
          </p:cNvSpPr>
          <p:nvPr>
            <p:ph type="dt" idx="10"/>
          </p:nvPr>
        </p:nvSpPr>
        <p:spPr>
          <a:xfrm rot="-5400000">
            <a:off x="7856150" y="1188719"/>
            <a:ext cx="1828799" cy="36575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 name="Shape 40"/>
          <p:cNvSpPr txBox="1">
            <a:spLocks noGrp="1"/>
          </p:cNvSpPr>
          <p:nvPr>
            <p:ph type="ftr" idx="11"/>
          </p:nvPr>
        </p:nvSpPr>
        <p:spPr>
          <a:xfrm rot="-5400000">
            <a:off x="7882819" y="2990849"/>
            <a:ext cx="1775460" cy="365759"/>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1" name="Shape 41"/>
          <p:cNvSpPr>
            <a:spLocks noGrp="1"/>
          </p:cNvSpPr>
          <p:nvPr>
            <p:ph type="sldNum" idx="12"/>
          </p:nvPr>
        </p:nvSpPr>
        <p:spPr>
          <a:xfrm>
            <a:off x="8531788" y="4236720"/>
            <a:ext cx="548639" cy="297179"/>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 sz="1800" b="0" i="0" u="none" strike="noStrike" cap="none" baseline="0">
                <a:solidFill>
                  <a:srgbClr val="FFFFFF"/>
                </a:solidFill>
                <a:latin typeface="Questrial"/>
                <a:ea typeface="Questrial"/>
                <a:cs typeface="Questrial"/>
                <a:sym typeface="Questrial"/>
              </a:rPr>
              <a:t>‹#›</a:t>
            </a:fld>
            <a:endParaRPr lang="en" sz="1800" b="0" i="0" u="none" strike="noStrike" cap="none" baseline="0">
              <a:solidFill>
                <a:srgbClr val="FFFFFF"/>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CSR bullet slide">
    <p:spTree>
      <p:nvGrpSpPr>
        <p:cNvPr id="1" name="Shape 42"/>
        <p:cNvGrpSpPr/>
        <p:nvPr/>
      </p:nvGrpSpPr>
      <p:grpSpPr>
        <a:xfrm>
          <a:off x="0" y="0"/>
          <a:ext cx="0" cy="0"/>
          <a:chOff x="0" y="0"/>
          <a:chExt cx="0" cy="0"/>
        </a:xfrm>
      </p:grpSpPr>
      <p:sp>
        <p:nvSpPr>
          <p:cNvPr id="43" name="Shape 43"/>
          <p:cNvSpPr txBox="1"/>
          <p:nvPr/>
        </p:nvSpPr>
        <p:spPr>
          <a:xfrm>
            <a:off x="8774113" y="-59531"/>
            <a:ext cx="433386" cy="23098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 sz="1400" b="0" i="0" u="none" strike="noStrike" cap="none" baseline="0">
                <a:solidFill>
                  <a:srgbClr val="000000"/>
                </a:solidFill>
                <a:latin typeface="Questrial"/>
                <a:ea typeface="Questrial"/>
                <a:cs typeface="Questrial"/>
                <a:sym typeface="Questrial"/>
              </a:rPr>
              <a:t>‹#›</a:t>
            </a:fld>
            <a:endParaRPr lang="en" sz="1400" b="0" i="0" u="none" strike="noStrike" cap="none" baseline="0">
              <a:solidFill>
                <a:srgbClr val="000000"/>
              </a:solidFill>
              <a:latin typeface="Questrial"/>
              <a:ea typeface="Questrial"/>
              <a:cs typeface="Questrial"/>
              <a:sym typeface="Questrial"/>
            </a:endParaRPr>
          </a:p>
        </p:txBody>
      </p:sp>
      <p:pic>
        <p:nvPicPr>
          <p:cNvPr id="44" name="Shape 44"/>
          <p:cNvPicPr preferRelativeResize="0"/>
          <p:nvPr/>
        </p:nvPicPr>
        <p:blipFill rotWithShape="1">
          <a:blip r:embed="rId2">
            <a:alphaModFix/>
          </a:blip>
          <a:srcRect/>
          <a:stretch/>
        </p:blipFill>
        <p:spPr>
          <a:xfrm>
            <a:off x="204788" y="4780359"/>
            <a:ext cx="2514599" cy="239315"/>
          </a:xfrm>
          <a:prstGeom prst="rect">
            <a:avLst/>
          </a:prstGeom>
          <a:noFill/>
          <a:ln>
            <a:noFill/>
          </a:ln>
        </p:spPr>
      </p:pic>
      <p:sp>
        <p:nvSpPr>
          <p:cNvPr id="45" name="Shape 45"/>
          <p:cNvSpPr txBox="1">
            <a:spLocks noGrp="1"/>
          </p:cNvSpPr>
          <p:nvPr>
            <p:ph type="title"/>
          </p:nvPr>
        </p:nvSpPr>
        <p:spPr>
          <a:xfrm>
            <a:off x="390247" y="99060"/>
            <a:ext cx="8412162" cy="490394"/>
          </a:xfrm>
          <a:prstGeom prst="rect">
            <a:avLst/>
          </a:prstGeom>
          <a:noFill/>
          <a:ln>
            <a:noFill/>
          </a:ln>
        </p:spPr>
        <p:txBody>
          <a:bodyPr lIns="91425" tIns="91425" rIns="91425" bIns="91425" anchor="t" anchorCtr="0"/>
          <a:lstStyle>
            <a:lvl1pPr marL="0" indent="0" algn="l"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90247" y="919327"/>
            <a:ext cx="8412162" cy="3350500"/>
          </a:xfrm>
          <a:prstGeom prst="rect">
            <a:avLst/>
          </a:prstGeom>
          <a:noFill/>
          <a:ln>
            <a:noFill/>
          </a:ln>
        </p:spPr>
        <p:txBody>
          <a:bodyPr lIns="91425" tIns="91425" rIns="91425" bIns="91425" anchor="t" anchorCtr="0"/>
          <a:lstStyle>
            <a:lvl1pPr marL="342900" indent="-165100" rtl="0">
              <a:spcBef>
                <a:spcPts val="0"/>
              </a:spcBef>
              <a:spcAft>
                <a:spcPts val="0"/>
              </a:spcAft>
              <a:buClr>
                <a:schemeClr val="dk1"/>
              </a:buClr>
              <a:buFont typeface="Noto Symbol"/>
              <a:buChar char="▪"/>
              <a:defRPr/>
            </a:lvl1pPr>
            <a:lvl2pPr marL="649224" indent="-128523" rtl="0">
              <a:spcBef>
                <a:spcPts val="0"/>
              </a:spcBef>
              <a:spcAft>
                <a:spcPts val="600"/>
              </a:spcAft>
              <a:buClr>
                <a:schemeClr val="dk1"/>
              </a:buClr>
              <a:buFont typeface="Merriweather Sans"/>
              <a:buChar char="-"/>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attendanceworks.org/too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upstreampublichealth.org/news/upstream-releases-chronic-absenteeism-review-paper" TargetMode="External"/><Relationship Id="rId4" Type="http://schemas.openxmlformats.org/officeDocument/2006/relationships/hyperlink" Target="http://www.attendanceworks.org/wordpress/wp-content/uploads/2015/07/Mapping-the-Early-Attendance-Gap-Final-4.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isabelle.s.barbour@state.or.u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Robin.Shobe@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halkboardproject.org/wp-content/uploads/2012/06/Oregon-Research-Brief-June-20-201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halkboardproject.org/wp-content/uploads/2012/06/Oregon-Research-Brief-June-20-2012.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1069473"/>
            <a:ext cx="7772400" cy="1505400"/>
          </a:xfrm>
          <a:prstGeom prst="rect">
            <a:avLst/>
          </a:prstGeom>
        </p:spPr>
        <p:txBody>
          <a:bodyPr lIns="91425" tIns="91425" rIns="91425" bIns="91425" anchor="b" anchorCtr="0">
            <a:noAutofit/>
          </a:bodyPr>
          <a:lstStyle/>
          <a:p>
            <a:pPr lvl="0" rtl="0">
              <a:spcBef>
                <a:spcPts val="0"/>
              </a:spcBef>
              <a:buClr>
                <a:schemeClr val="dk1"/>
              </a:buClr>
              <a:buFont typeface="Arial"/>
              <a:buNone/>
            </a:pPr>
            <a:endParaRPr sz="3000" dirty="0">
              <a:latin typeface="Cambria"/>
              <a:ea typeface="Cambria"/>
              <a:cs typeface="Cambria"/>
              <a:sym typeface="Cambria"/>
            </a:endParaRPr>
          </a:p>
          <a:p>
            <a:pPr lvl="0" rtl="0">
              <a:spcBef>
                <a:spcPts val="0"/>
              </a:spcBef>
              <a:buClr>
                <a:schemeClr val="dk1"/>
              </a:buClr>
              <a:buFont typeface="Arial"/>
              <a:buNone/>
            </a:pPr>
            <a:endParaRPr sz="1000" dirty="0">
              <a:latin typeface="Cambria"/>
              <a:ea typeface="Cambria"/>
              <a:cs typeface="Cambria"/>
              <a:sym typeface="Cambria"/>
            </a:endParaRPr>
          </a:p>
          <a:p>
            <a:pPr>
              <a:spcBef>
                <a:spcPts val="0"/>
              </a:spcBef>
              <a:buNone/>
            </a:pPr>
            <a:r>
              <a:rPr lang="en" sz="3600">
                <a:solidFill>
                  <a:srgbClr val="0B5394"/>
                </a:solidFill>
                <a:latin typeface="Times New Roman"/>
                <a:ea typeface="Times New Roman"/>
                <a:cs typeface="Times New Roman"/>
                <a:sym typeface="Times New Roman"/>
              </a:rPr>
              <a:t>Chronic Absenteeism in Oregon: What We Know and Why It Matters</a:t>
            </a:r>
          </a:p>
        </p:txBody>
      </p:sp>
      <p:sp>
        <p:nvSpPr>
          <p:cNvPr id="49" name="Shape 49"/>
          <p:cNvSpPr txBox="1">
            <a:spLocks noGrp="1"/>
          </p:cNvSpPr>
          <p:nvPr>
            <p:ph type="subTitle" idx="1"/>
          </p:nvPr>
        </p:nvSpPr>
        <p:spPr>
          <a:xfrm>
            <a:off x="2547450" y="3671000"/>
            <a:ext cx="6381900" cy="1115400"/>
          </a:xfrm>
          <a:prstGeom prst="rect">
            <a:avLst/>
          </a:prstGeom>
        </p:spPr>
        <p:txBody>
          <a:bodyPr lIns="91425" tIns="91425" rIns="91425" bIns="91425" anchor="t" anchorCtr="0">
            <a:noAutofit/>
          </a:bodyPr>
          <a:lstStyle/>
          <a:p>
            <a:pPr rtl="0">
              <a:spcBef>
                <a:spcPts val="0"/>
              </a:spcBef>
              <a:buNone/>
            </a:pPr>
            <a:endParaRPr sz="1800" dirty="0">
              <a:latin typeface="Times New Roman"/>
              <a:ea typeface="Times New Roman"/>
              <a:cs typeface="Times New Roman"/>
              <a:sym typeface="Times New Roman"/>
            </a:endParaRPr>
          </a:p>
          <a:p>
            <a:pPr rtl="0">
              <a:spcBef>
                <a:spcPts val="0"/>
              </a:spcBef>
              <a:buNone/>
            </a:pPr>
            <a:r>
              <a:rPr lang="en" sz="1800">
                <a:latin typeface="Times New Roman"/>
                <a:ea typeface="Times New Roman"/>
                <a:cs typeface="Times New Roman"/>
                <a:sym typeface="Times New Roman"/>
              </a:rPr>
              <a:t>Isabelle Barbour, MPH Oregon Public Health Division</a:t>
            </a:r>
          </a:p>
          <a:p>
            <a:pPr rtl="0">
              <a:spcBef>
                <a:spcPts val="0"/>
              </a:spcBef>
              <a:buNone/>
            </a:pPr>
            <a:r>
              <a:rPr lang="en" sz="1800">
                <a:latin typeface="Times New Roman"/>
                <a:ea typeface="Times New Roman"/>
                <a:cs typeface="Times New Roman"/>
                <a:sym typeface="Times New Roman"/>
              </a:rPr>
              <a:t>Robin Shobe, MS CCC-SLP Oregon Department of Education</a:t>
            </a:r>
          </a:p>
          <a:p>
            <a:pPr rtl="0">
              <a:spcBef>
                <a:spcPts val="0"/>
              </a:spcBef>
              <a:buNone/>
            </a:pPr>
            <a:endParaRPr sz="1800" dirty="0">
              <a:latin typeface="Times New Roman"/>
              <a:ea typeface="Times New Roman"/>
              <a:cs typeface="Times New Roman"/>
              <a:sym typeface="Times New Roman"/>
            </a:endParaRPr>
          </a:p>
          <a:p>
            <a:pPr rtl="0">
              <a:spcBef>
                <a:spcPts val="0"/>
              </a:spcBef>
              <a:buNone/>
            </a:pPr>
            <a:endParaRPr sz="1800" dirty="0">
              <a:latin typeface="Times New Roman"/>
              <a:ea typeface="Times New Roman"/>
              <a:cs typeface="Times New Roman"/>
              <a:sym typeface="Times New Roman"/>
            </a:endParaRPr>
          </a:p>
          <a:p>
            <a:pPr>
              <a:spcBef>
                <a:spcPts val="0"/>
              </a:spcBef>
              <a:buNone/>
            </a:pPr>
            <a:endParaRPr sz="1800" dirty="0">
              <a:latin typeface="Times New Roman"/>
              <a:ea typeface="Times New Roman"/>
              <a:cs typeface="Times New Roman"/>
              <a:sym typeface="Times New Roman"/>
            </a:endParaRPr>
          </a:p>
        </p:txBody>
      </p:sp>
      <p:pic>
        <p:nvPicPr>
          <p:cNvPr id="50" name="Shape 50"/>
          <p:cNvPicPr preferRelativeResize="0"/>
          <p:nvPr/>
        </p:nvPicPr>
        <p:blipFill>
          <a:blip r:embed="rId3">
            <a:alphaModFix/>
          </a:blip>
          <a:stretch>
            <a:fillRect/>
          </a:stretch>
        </p:blipFill>
        <p:spPr>
          <a:xfrm>
            <a:off x="291998" y="2722050"/>
            <a:ext cx="2134924" cy="17319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7619999" cy="857250"/>
          </a:xfrm>
          <a:prstGeom prst="rect">
            <a:avLst/>
          </a:prstGeom>
          <a:solidFill>
            <a:schemeClr val="lt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lvl="0" algn="ctr" rtl="0">
              <a:spcBef>
                <a:spcPts val="0"/>
              </a:spcBef>
              <a:buClr>
                <a:schemeClr val="dk2"/>
              </a:buClr>
              <a:buSzPct val="25000"/>
              <a:buFont typeface="Quattrocento"/>
              <a:buNone/>
            </a:pPr>
            <a:r>
              <a:rPr lang="en" i="1">
                <a:solidFill>
                  <a:srgbClr val="0B5394"/>
                </a:solidFill>
                <a:latin typeface="Times New Roman"/>
                <a:ea typeface="Times New Roman"/>
                <a:cs typeface="Times New Roman"/>
                <a:sym typeface="Times New Roman"/>
              </a:rPr>
              <a:t>Health</a:t>
            </a:r>
            <a:r>
              <a:rPr lang="en" i="1" u="none" strike="noStrike" cap="none" baseline="0">
                <a:solidFill>
                  <a:srgbClr val="0B5394"/>
                </a:solidFill>
                <a:latin typeface="Times New Roman"/>
                <a:ea typeface="Times New Roman"/>
                <a:cs typeface="Times New Roman"/>
                <a:sym typeface="Times New Roman"/>
              </a:rPr>
              <a:t> is </a:t>
            </a:r>
            <a:r>
              <a:rPr lang="en" i="1">
                <a:solidFill>
                  <a:srgbClr val="0B5394"/>
                </a:solidFill>
                <a:latin typeface="Times New Roman"/>
                <a:ea typeface="Times New Roman"/>
                <a:cs typeface="Times New Roman"/>
                <a:sym typeface="Times New Roman"/>
              </a:rPr>
              <a:t>a</a:t>
            </a:r>
            <a:r>
              <a:rPr lang="en" i="1" u="none" strike="noStrike" cap="none" baseline="0">
                <a:solidFill>
                  <a:srgbClr val="0B5394"/>
                </a:solidFill>
                <a:latin typeface="Times New Roman"/>
                <a:ea typeface="Times New Roman"/>
                <a:cs typeface="Times New Roman"/>
                <a:sym typeface="Times New Roman"/>
              </a:rPr>
              <a:t> Predictor of </a:t>
            </a:r>
            <a:r>
              <a:rPr lang="en" i="1">
                <a:solidFill>
                  <a:srgbClr val="0B5394"/>
                </a:solidFill>
                <a:latin typeface="Times New Roman"/>
                <a:ea typeface="Times New Roman"/>
                <a:cs typeface="Times New Roman"/>
                <a:sym typeface="Times New Roman"/>
              </a:rPr>
              <a:t>Education</a:t>
            </a:r>
            <a:r>
              <a:rPr lang="en" b="0" i="0" u="none" strike="noStrike" cap="none" baseline="0">
                <a:solidFill>
                  <a:srgbClr val="000000"/>
                </a:solidFill>
                <a:latin typeface="Times New Roman"/>
                <a:ea typeface="Times New Roman"/>
                <a:cs typeface="Times New Roman"/>
                <a:sym typeface="Times New Roman"/>
              </a:rPr>
              <a:t> </a:t>
            </a:r>
          </a:p>
        </p:txBody>
      </p:sp>
      <p:sp>
        <p:nvSpPr>
          <p:cNvPr id="114" name="Shape 114"/>
          <p:cNvSpPr txBox="1">
            <a:spLocks noGrp="1"/>
          </p:cNvSpPr>
          <p:nvPr>
            <p:ph type="body" idx="1"/>
          </p:nvPr>
        </p:nvSpPr>
        <p:spPr>
          <a:xfrm>
            <a:off x="457200" y="1200150"/>
            <a:ext cx="7619999" cy="3600450"/>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None/>
            </a:pPr>
            <a:r>
              <a:rPr lang="en">
                <a:solidFill>
                  <a:srgbClr val="0B5394"/>
                </a:solidFill>
                <a:latin typeface="Times New Roman"/>
                <a:ea typeface="Times New Roman"/>
                <a:cs typeface="Times New Roman"/>
                <a:sym typeface="Times New Roman"/>
              </a:rPr>
              <a:t>Healthy Kids Learn Better!</a:t>
            </a:r>
          </a:p>
          <a:p>
            <a:pPr marL="0" marR="0" lvl="0" indent="0" algn="l" rtl="0">
              <a:spcBef>
                <a:spcPts val="0"/>
              </a:spcBef>
              <a:buNone/>
            </a:pPr>
            <a:endParaRPr sz="1800" dirty="0">
              <a:latin typeface="Times New Roman"/>
              <a:ea typeface="Times New Roman"/>
              <a:cs typeface="Times New Roman"/>
              <a:sym typeface="Times New Roman"/>
            </a:endParaRPr>
          </a:p>
          <a:p>
            <a:pPr marL="457200" lvl="0" indent="-228600" rtl="0">
              <a:spcBef>
                <a:spcPts val="0"/>
              </a:spcBef>
              <a:buClr>
                <a:schemeClr val="dk1"/>
              </a:buClr>
              <a:buSzPct val="100000"/>
              <a:buFont typeface="Times New Roman"/>
            </a:pPr>
            <a:r>
              <a:rPr lang="en" sz="1800">
                <a:latin typeface="Times New Roman"/>
                <a:ea typeface="Times New Roman"/>
                <a:cs typeface="Times New Roman"/>
                <a:sym typeface="Times New Roman"/>
              </a:rPr>
              <a:t>Children who report</a:t>
            </a:r>
            <a:r>
              <a:rPr lang="en" sz="1800" b="1">
                <a:latin typeface="Times New Roman"/>
                <a:ea typeface="Times New Roman"/>
                <a:cs typeface="Times New Roman"/>
                <a:sym typeface="Times New Roman"/>
              </a:rPr>
              <a:t> greater health challenges </a:t>
            </a:r>
            <a:r>
              <a:rPr lang="en" sz="1800">
                <a:latin typeface="Times New Roman"/>
                <a:ea typeface="Times New Roman"/>
                <a:cs typeface="Times New Roman"/>
                <a:sym typeface="Times New Roman"/>
              </a:rPr>
              <a:t>also</a:t>
            </a:r>
            <a:r>
              <a:rPr lang="en" sz="1800" b="1">
                <a:latin typeface="Times New Roman"/>
                <a:ea typeface="Times New Roman"/>
                <a:cs typeface="Times New Roman"/>
                <a:sym typeface="Times New Roman"/>
              </a:rPr>
              <a:t> report poorer average school grades</a:t>
            </a:r>
            <a:r>
              <a:rPr lang="en" sz="1800">
                <a:latin typeface="Times New Roman"/>
                <a:ea typeface="Times New Roman"/>
                <a:cs typeface="Times New Roman"/>
                <a:sym typeface="Times New Roman"/>
              </a:rPr>
              <a:t>.</a:t>
            </a:r>
            <a:r>
              <a:rPr lang="en" sz="1800" b="1">
                <a:latin typeface="Times New Roman"/>
                <a:ea typeface="Times New Roman"/>
                <a:cs typeface="Times New Roman"/>
                <a:sym typeface="Times New Roman"/>
              </a:rPr>
              <a:t> </a:t>
            </a:r>
          </a:p>
          <a:p>
            <a:pPr marL="0" lvl="0" indent="0" rtl="0">
              <a:spcBef>
                <a:spcPts val="0"/>
              </a:spcBef>
              <a:buNone/>
            </a:pPr>
            <a:endParaRPr sz="1800" b="1" dirty="0">
              <a:latin typeface="Times New Roman"/>
              <a:ea typeface="Times New Roman"/>
              <a:cs typeface="Times New Roman"/>
              <a:sym typeface="Times New Roman"/>
            </a:endParaRPr>
          </a:p>
          <a:p>
            <a:pPr marL="457200" lvl="0" indent="-228600" rtl="0">
              <a:spcBef>
                <a:spcPts val="0"/>
              </a:spcBef>
              <a:buClr>
                <a:schemeClr val="dk1"/>
              </a:buClr>
              <a:buSzPct val="100000"/>
              <a:buFont typeface="Times New Roman"/>
            </a:pPr>
            <a:r>
              <a:rPr lang="en" sz="1800">
                <a:latin typeface="Times New Roman"/>
                <a:ea typeface="Times New Roman"/>
                <a:cs typeface="Times New Roman"/>
                <a:sym typeface="Times New Roman"/>
              </a:rPr>
              <a:t>Students with </a:t>
            </a:r>
            <a:r>
              <a:rPr lang="en" sz="1800" b="1">
                <a:latin typeface="Times New Roman"/>
                <a:ea typeface="Times New Roman"/>
                <a:cs typeface="Times New Roman"/>
                <a:sym typeface="Times New Roman"/>
              </a:rPr>
              <a:t>poorer health</a:t>
            </a:r>
            <a:r>
              <a:rPr lang="en" sz="1800">
                <a:latin typeface="Times New Roman"/>
                <a:ea typeface="Times New Roman"/>
                <a:cs typeface="Times New Roman"/>
                <a:sym typeface="Times New Roman"/>
              </a:rPr>
              <a:t> report </a:t>
            </a:r>
            <a:r>
              <a:rPr lang="en" sz="1800" b="1">
                <a:latin typeface="Times New Roman"/>
                <a:ea typeface="Times New Roman"/>
                <a:cs typeface="Times New Roman"/>
                <a:sym typeface="Times New Roman"/>
              </a:rPr>
              <a:t>missing more days</a:t>
            </a:r>
            <a:r>
              <a:rPr lang="en" sz="1800">
                <a:latin typeface="Times New Roman"/>
                <a:ea typeface="Times New Roman"/>
                <a:cs typeface="Times New Roman"/>
                <a:sym typeface="Times New Roman"/>
              </a:rPr>
              <a:t> of school.</a:t>
            </a:r>
          </a:p>
          <a:p>
            <a:pPr marL="0" lvl="0" indent="0" rtl="0">
              <a:spcBef>
                <a:spcPts val="0"/>
              </a:spcBef>
              <a:buNone/>
            </a:pPr>
            <a:endParaRPr sz="1800" dirty="0">
              <a:latin typeface="Times New Roman"/>
              <a:ea typeface="Times New Roman"/>
              <a:cs typeface="Times New Roman"/>
              <a:sym typeface="Times New Roman"/>
            </a:endParaRPr>
          </a:p>
          <a:p>
            <a:pPr marL="457200" lvl="0" indent="-228600" rtl="0">
              <a:spcBef>
                <a:spcPts val="0"/>
              </a:spcBef>
              <a:buClr>
                <a:srgbClr val="000000"/>
              </a:buClr>
              <a:buSzPct val="100000"/>
              <a:buFont typeface="Times New Roman"/>
            </a:pPr>
            <a:r>
              <a:rPr lang="en" sz="1800" b="1">
                <a:latin typeface="Times New Roman"/>
                <a:ea typeface="Times New Roman"/>
                <a:cs typeface="Times New Roman"/>
                <a:sym typeface="Times New Roman"/>
              </a:rPr>
              <a:t>Greater numbers of health challenges</a:t>
            </a:r>
            <a:r>
              <a:rPr lang="en" sz="1800">
                <a:latin typeface="Times New Roman"/>
                <a:ea typeface="Times New Roman"/>
                <a:cs typeface="Times New Roman"/>
                <a:sym typeface="Times New Roman"/>
              </a:rPr>
              <a:t> are associated with </a:t>
            </a:r>
            <a:r>
              <a:rPr lang="en" sz="1800" b="1">
                <a:latin typeface="Times New Roman"/>
                <a:ea typeface="Times New Roman"/>
                <a:cs typeface="Times New Roman"/>
                <a:sym typeface="Times New Roman"/>
              </a:rPr>
              <a:t>poorer educational outcomes</a:t>
            </a:r>
            <a:r>
              <a:rPr lang="en" sz="1800">
                <a:latin typeface="Times New Roman"/>
                <a:ea typeface="Times New Roman"/>
                <a:cs typeface="Times New Roman"/>
                <a:sym typeface="Times New Roman"/>
              </a:rPr>
              <a:t>. </a:t>
            </a:r>
          </a:p>
          <a:p>
            <a:pPr marL="0" lvl="0" indent="0" rtl="0">
              <a:spcBef>
                <a:spcPts val="0"/>
              </a:spcBef>
              <a:buNone/>
            </a:pPr>
            <a:endParaRPr sz="1800" dirty="0">
              <a:latin typeface="Times New Roman"/>
              <a:ea typeface="Times New Roman"/>
              <a:cs typeface="Times New Roman"/>
              <a:sym typeface="Times New Roman"/>
            </a:endParaRPr>
          </a:p>
          <a:p>
            <a:pPr marL="457200" lvl="0" indent="-228600" rtl="0">
              <a:spcBef>
                <a:spcPts val="0"/>
              </a:spcBef>
              <a:buClr>
                <a:schemeClr val="dk1"/>
              </a:buClr>
              <a:buSzPct val="100000"/>
              <a:buFont typeface="Times New Roman"/>
            </a:pPr>
            <a:r>
              <a:rPr lang="en" sz="1800">
                <a:latin typeface="Times New Roman"/>
                <a:ea typeface="Times New Roman"/>
                <a:cs typeface="Times New Roman"/>
                <a:sym typeface="Times New Roman"/>
              </a:rPr>
              <a:t>High schools with more complete </a:t>
            </a:r>
            <a:r>
              <a:rPr lang="en" sz="1800" b="1">
                <a:latin typeface="Times New Roman"/>
                <a:ea typeface="Times New Roman"/>
                <a:cs typeface="Times New Roman"/>
                <a:sym typeface="Times New Roman"/>
              </a:rPr>
              <a:t>health infrastructure</a:t>
            </a:r>
            <a:r>
              <a:rPr lang="en" sz="1800">
                <a:latin typeface="Times New Roman"/>
                <a:ea typeface="Times New Roman"/>
                <a:cs typeface="Times New Roman"/>
                <a:sym typeface="Times New Roman"/>
              </a:rPr>
              <a:t> have </a:t>
            </a:r>
            <a:r>
              <a:rPr lang="en" sz="1800" b="1">
                <a:latin typeface="Times New Roman"/>
                <a:ea typeface="Times New Roman"/>
                <a:cs typeface="Times New Roman"/>
                <a:sym typeface="Times New Roman"/>
              </a:rPr>
              <a:t>higher graduation rates</a:t>
            </a:r>
            <a:r>
              <a:rPr lang="en" sz="1800">
                <a:latin typeface="Times New Roman"/>
                <a:ea typeface="Times New Roman"/>
                <a:cs typeface="Times New Roman"/>
                <a:sym typeface="Times New Roman"/>
              </a:rPr>
              <a:t>.</a:t>
            </a:r>
          </a:p>
          <a:p>
            <a:pPr marL="777240" marR="0" lvl="2" indent="-2540" algn="l" rtl="0">
              <a:spcBef>
                <a:spcPts val="360"/>
              </a:spcBef>
              <a:buClr>
                <a:schemeClr val="accent3"/>
              </a:buClr>
              <a:buSzPct val="25000"/>
              <a:buFont typeface="Arial"/>
              <a:buNone/>
            </a:pPr>
            <a:r>
              <a:rPr lang="en" sz="1800" b="0" i="0" u="none" strike="noStrike" cap="none" baseline="0">
                <a:solidFill>
                  <a:schemeClr val="dk1"/>
                </a:solidFill>
                <a:latin typeface="Questrial"/>
                <a:ea typeface="Questrial"/>
                <a:cs typeface="Questrial"/>
                <a:sym typeface="Questrial"/>
              </a:rPr>
              <a:t> </a:t>
            </a: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2524750" y="4834625"/>
            <a:ext cx="6660600" cy="133199"/>
          </a:xfrm>
          <a:prstGeom prst="rect">
            <a:avLst/>
          </a:prstGeom>
          <a:noFill/>
          <a:ln>
            <a:noFill/>
          </a:ln>
        </p:spPr>
        <p:txBody>
          <a:bodyPr lIns="91425" tIns="91425" rIns="91425" bIns="91425" anchor="t" anchorCtr="0">
            <a:noAutofit/>
          </a:bodyPr>
          <a:lstStyle/>
          <a:p>
            <a:pPr>
              <a:spcBef>
                <a:spcPts val="0"/>
              </a:spcBef>
              <a:buNone/>
            </a:pPr>
            <a:endParaRPr dirty="0"/>
          </a:p>
        </p:txBody>
      </p:sp>
      <p:pic>
        <p:nvPicPr>
          <p:cNvPr id="121" name="Shape 121"/>
          <p:cNvPicPr preferRelativeResize="0"/>
          <p:nvPr/>
        </p:nvPicPr>
        <p:blipFill>
          <a:blip r:embed="rId3">
            <a:alphaModFix/>
          </a:blip>
          <a:stretch>
            <a:fillRect/>
          </a:stretch>
        </p:blipFill>
        <p:spPr>
          <a:xfrm>
            <a:off x="1047300" y="164037"/>
            <a:ext cx="6964551" cy="48154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986500" y="178050"/>
            <a:ext cx="6754825" cy="4787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5"/>
            <a:ext cx="8339100" cy="857400"/>
          </a:xfrm>
          <a:prstGeom prst="rect">
            <a:avLst/>
          </a:prstGeom>
        </p:spPr>
        <p:txBody>
          <a:bodyPr lIns="91425" tIns="91425" rIns="91425" bIns="91425" anchor="ctr" anchorCtr="0">
            <a:noAutofit/>
          </a:bodyPr>
          <a:lstStyle/>
          <a:p>
            <a:pPr algn="ctr">
              <a:spcBef>
                <a:spcPts val="0"/>
              </a:spcBef>
              <a:buNone/>
            </a:pPr>
            <a:r>
              <a:rPr lang="en">
                <a:solidFill>
                  <a:srgbClr val="4A86E8"/>
                </a:solidFill>
                <a:latin typeface="Times New Roman"/>
                <a:ea typeface="Times New Roman"/>
                <a:cs typeface="Times New Roman"/>
                <a:sym typeface="Times New Roman"/>
              </a:rPr>
              <a:t>Key Health Issues Associated with Chronic Absenteeism </a:t>
            </a:r>
          </a:p>
        </p:txBody>
      </p:sp>
      <p:sp>
        <p:nvSpPr>
          <p:cNvPr id="132" name="Shape 132"/>
          <p:cNvSpPr txBox="1">
            <a:spLocks noGrp="1"/>
          </p:cNvSpPr>
          <p:nvPr>
            <p:ph type="body" idx="1"/>
          </p:nvPr>
        </p:nvSpPr>
        <p:spPr>
          <a:xfrm>
            <a:off x="509325" y="1063375"/>
            <a:ext cx="7619999" cy="2846100"/>
          </a:xfrm>
          <a:prstGeom prst="rect">
            <a:avLst/>
          </a:prstGeom>
        </p:spPr>
        <p:txBody>
          <a:bodyPr lIns="91425" tIns="91425" rIns="91425" bIns="91425" anchor="t" anchorCtr="0">
            <a:noAutofit/>
          </a:bodyPr>
          <a:lstStyle/>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Illness or injury</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Pregnancy and parenthood </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Sexual harassment and bullying</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Oral/Dental Pain</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Unmanaged Asthma</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Substance Use</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Mental Health Problems</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Food Insecurity</a:t>
            </a:r>
          </a:p>
          <a:p>
            <a:pPr marL="457200" lvl="0" indent="-381000" rtl="0">
              <a:lnSpc>
                <a:spcPct val="115000"/>
              </a:lnSpc>
              <a:spcBef>
                <a:spcPts val="0"/>
              </a:spcBef>
              <a:spcAft>
                <a:spcPts val="100"/>
              </a:spcAft>
              <a:buClr>
                <a:srgbClr val="494949"/>
              </a:buClr>
              <a:buSzPct val="100000"/>
              <a:buFont typeface="Arial"/>
              <a:buChar char="●"/>
            </a:pPr>
            <a:r>
              <a:rPr lang="en" sz="2400">
                <a:solidFill>
                  <a:srgbClr val="494949"/>
                </a:solidFill>
                <a:highlight>
                  <a:srgbClr val="FFFFFF"/>
                </a:highlight>
                <a:latin typeface="Times New Roman"/>
                <a:ea typeface="Times New Roman"/>
                <a:cs typeface="Times New Roman"/>
                <a:sym typeface="Times New Roman"/>
              </a:rPr>
              <a:t>Obesity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i="1">
                <a:solidFill>
                  <a:srgbClr val="0B5394"/>
                </a:solidFill>
                <a:latin typeface="Times New Roman"/>
                <a:ea typeface="Times New Roman"/>
                <a:cs typeface="Times New Roman"/>
                <a:sym typeface="Times New Roman"/>
              </a:rPr>
              <a:t>Student absence is complex</a:t>
            </a:r>
            <a:r>
              <a:rPr lang="en">
                <a:latin typeface="Times New Roman"/>
                <a:ea typeface="Times New Roman"/>
                <a:cs typeface="Times New Roman"/>
                <a:sym typeface="Times New Roman"/>
              </a:rPr>
              <a:t> </a:t>
            </a:r>
          </a:p>
        </p:txBody>
      </p:sp>
      <p:graphicFrame>
        <p:nvGraphicFramePr>
          <p:cNvPr id="138" name="Shape 138"/>
          <p:cNvGraphicFramePr/>
          <p:nvPr/>
        </p:nvGraphicFramePr>
        <p:xfrm>
          <a:off x="725725" y="1478625"/>
          <a:ext cx="7239000" cy="2986890"/>
        </p:xfrm>
        <a:graphic>
          <a:graphicData uri="http://schemas.openxmlformats.org/drawingml/2006/table">
            <a:tbl>
              <a:tblPr>
                <a:noFill/>
                <a:tableStyleId>{C4471F30-9CEB-4F09-8149-2D7A11549900}</a:tableStyleId>
              </a:tblPr>
              <a:tblGrid>
                <a:gridCol w="2413000"/>
                <a:gridCol w="2413000"/>
                <a:gridCol w="2413000"/>
              </a:tblGrid>
              <a:tr h="381000">
                <a:tc>
                  <a:txBody>
                    <a:bodyPr/>
                    <a:lstStyle/>
                    <a:p>
                      <a:pPr algn="ctr">
                        <a:spcBef>
                          <a:spcPts val="0"/>
                        </a:spcBef>
                        <a:buNone/>
                      </a:pPr>
                      <a:r>
                        <a:rPr lang="en" sz="2400" b="1">
                          <a:latin typeface="Times New Roman"/>
                          <a:ea typeface="Times New Roman"/>
                          <a:cs typeface="Times New Roman"/>
                          <a:sym typeface="Times New Roman"/>
                        </a:rPr>
                        <a:t>Myths</a:t>
                      </a:r>
                    </a:p>
                  </a:txBody>
                  <a:tcPr marL="91425" marR="91425" marT="91425" marB="91425">
                    <a:lnR w="381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tc>
                  <a:txBody>
                    <a:bodyPr/>
                    <a:lstStyle/>
                    <a:p>
                      <a:pPr algn="ctr">
                        <a:spcBef>
                          <a:spcPts val="0"/>
                        </a:spcBef>
                        <a:buNone/>
                      </a:pPr>
                      <a:r>
                        <a:rPr lang="en" sz="2400" b="1">
                          <a:latin typeface="Times New Roman"/>
                          <a:ea typeface="Times New Roman"/>
                          <a:cs typeface="Times New Roman"/>
                          <a:sym typeface="Times New Roman"/>
                        </a:rPr>
                        <a:t>Barriers (can’t)</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tcPr>
                </a:tc>
                <a:tc>
                  <a:txBody>
                    <a:bodyPr/>
                    <a:lstStyle/>
                    <a:p>
                      <a:pPr algn="ctr">
                        <a:spcBef>
                          <a:spcPts val="0"/>
                        </a:spcBef>
                        <a:buNone/>
                      </a:pPr>
                      <a:r>
                        <a:rPr lang="en" sz="2400" b="1">
                          <a:latin typeface="Times New Roman"/>
                          <a:ea typeface="Times New Roman"/>
                          <a:cs typeface="Times New Roman"/>
                          <a:sym typeface="Times New Roman"/>
                        </a:rPr>
                        <a:t>Aversion</a:t>
                      </a:r>
                    </a:p>
                  </a:txBody>
                  <a:tcPr marL="91425" marR="91425" marT="91425" marB="91425">
                    <a:lnL w="38100" cap="flat" cmpd="sng">
                      <a:solidFill>
                        <a:srgbClr val="000000"/>
                      </a:solidFill>
                      <a:prstDash val="solid"/>
                      <a:round/>
                      <a:headEnd type="none" w="med" len="med"/>
                      <a:tailEnd type="none" w="med" len="med"/>
                    </a:lnL>
                  </a:tcPr>
                </a:tc>
              </a:tr>
              <a:tr h="381000">
                <a:tc>
                  <a:txBody>
                    <a:bodyPr/>
                    <a:lstStyle/>
                    <a:p>
                      <a:pPr>
                        <a:spcBef>
                          <a:spcPts val="0"/>
                        </a:spcBef>
                        <a:buNone/>
                      </a:pPr>
                      <a:r>
                        <a:rPr lang="en">
                          <a:latin typeface="Times New Roman"/>
                          <a:ea typeface="Times New Roman"/>
                          <a:cs typeface="Times New Roman"/>
                          <a:sym typeface="Times New Roman"/>
                        </a:rPr>
                        <a:t>Absences are only a problem if they are unexcused</a:t>
                      </a:r>
                    </a:p>
                  </a:txBody>
                  <a:tcPr marL="91425" marR="91425" marT="91425" marB="91425">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Lack of access to health care</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Child struggling academically</a:t>
                      </a:r>
                    </a:p>
                  </a:txBody>
                  <a:tcPr marL="91425" marR="91425" marT="91425" marB="91425">
                    <a:lnL w="38100" cap="flat" cmpd="sng">
                      <a:solidFill>
                        <a:srgbClr val="000000"/>
                      </a:solidFill>
                      <a:prstDash val="solid"/>
                      <a:round/>
                      <a:headEnd type="none" w="med" len="med"/>
                      <a:tailEnd type="none" w="med" len="med"/>
                    </a:lnL>
                  </a:tcPr>
                </a:tc>
              </a:tr>
              <a:tr h="381000">
                <a:tc>
                  <a:txBody>
                    <a:bodyPr/>
                    <a:lstStyle/>
                    <a:p>
                      <a:pPr>
                        <a:spcBef>
                          <a:spcPts val="0"/>
                        </a:spcBef>
                        <a:buNone/>
                      </a:pPr>
                      <a:r>
                        <a:rPr lang="en">
                          <a:latin typeface="Times New Roman"/>
                          <a:ea typeface="Times New Roman"/>
                          <a:cs typeface="Times New Roman"/>
                          <a:sym typeface="Times New Roman"/>
                        </a:rPr>
                        <a:t>Sporadic versus consecutive absences aren’t a problem</a:t>
                      </a:r>
                    </a:p>
                  </a:txBody>
                  <a:tcPr marL="91425" marR="91425" marT="91425" marB="91425">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Poor transportation</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Lack of engaging instruction</a:t>
                      </a:r>
                    </a:p>
                  </a:txBody>
                  <a:tcPr marL="91425" marR="91425" marT="91425" marB="91425">
                    <a:lnL w="38100" cap="flat" cmpd="sng">
                      <a:solidFill>
                        <a:srgbClr val="000000"/>
                      </a:solidFill>
                      <a:prstDash val="solid"/>
                      <a:round/>
                      <a:headEnd type="none" w="med" len="med"/>
                      <a:tailEnd type="none" w="med" len="med"/>
                    </a:lnL>
                  </a:tcPr>
                </a:tc>
              </a:tr>
              <a:tr h="381000">
                <a:tc>
                  <a:txBody>
                    <a:bodyPr/>
                    <a:lstStyle/>
                    <a:p>
                      <a:pPr>
                        <a:spcBef>
                          <a:spcPts val="0"/>
                        </a:spcBef>
                        <a:buNone/>
                      </a:pPr>
                      <a:r>
                        <a:rPr lang="en">
                          <a:latin typeface="Times New Roman"/>
                          <a:ea typeface="Times New Roman"/>
                          <a:cs typeface="Times New Roman"/>
                          <a:sym typeface="Times New Roman"/>
                        </a:rPr>
                        <a:t>Attendance only matters in the older grades </a:t>
                      </a:r>
                    </a:p>
                  </a:txBody>
                  <a:tcPr marL="91425" marR="91425" marT="91425" marB="91425">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No safe path to school</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Poor school climate and ineffective discipline</a:t>
                      </a:r>
                    </a:p>
                  </a:txBody>
                  <a:tcPr marL="91425" marR="91425" marT="91425" marB="91425">
                    <a:lnL w="38100" cap="flat" cmpd="sng">
                      <a:solidFill>
                        <a:srgbClr val="000000"/>
                      </a:solidFill>
                      <a:prstDash val="solid"/>
                      <a:round/>
                      <a:headEnd type="none" w="med" len="med"/>
                      <a:tailEnd type="none" w="med" len="med"/>
                    </a:lnL>
                  </a:tcPr>
                </a:tc>
              </a:tr>
              <a:tr h="381000">
                <a:tc>
                  <a:txBody>
                    <a:bodyPr/>
                    <a:lstStyle/>
                    <a:p>
                      <a:pPr>
                        <a:spcBef>
                          <a:spcPts val="0"/>
                        </a:spcBef>
                        <a:buNone/>
                      </a:pPr>
                      <a:endParaRPr dirty="0">
                        <a:latin typeface="Times New Roman"/>
                        <a:ea typeface="Times New Roman"/>
                        <a:cs typeface="Times New Roman"/>
                        <a:sym typeface="Times New Roman"/>
                      </a:endParaRPr>
                    </a:p>
                  </a:txBody>
                  <a:tcPr marL="91425" marR="91425" marT="91425" marB="91425">
                    <a:lnR w="38100" cap="flat" cmpd="sng">
                      <a:solidFill>
                        <a:srgbClr val="000000"/>
                      </a:solidFill>
                      <a:prstDash val="solid"/>
                      <a:round/>
                      <a:headEnd type="none" w="med" len="med"/>
                      <a:tailEnd type="none" w="med" len="med"/>
                    </a:lnR>
                  </a:tcPr>
                </a:tc>
                <a:tc>
                  <a:txBody>
                    <a:bodyPr/>
                    <a:lstStyle/>
                    <a:p>
                      <a:pPr>
                        <a:spcBef>
                          <a:spcPts val="0"/>
                        </a:spcBef>
                        <a:buNone/>
                      </a:pPr>
                      <a:endParaRPr dirty="0">
                        <a:latin typeface="Times New Roman"/>
                        <a:ea typeface="Times New Roman"/>
                        <a:cs typeface="Times New Roman"/>
                        <a:sym typeface="Times New Roman"/>
                      </a:endParaRP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tcPr>
                </a:tc>
                <a:tc>
                  <a:txBody>
                    <a:bodyPr/>
                    <a:lstStyle/>
                    <a:p>
                      <a:pPr>
                        <a:spcBef>
                          <a:spcPts val="0"/>
                        </a:spcBef>
                        <a:buNone/>
                      </a:pPr>
                      <a:r>
                        <a:rPr lang="en">
                          <a:latin typeface="Times New Roman"/>
                          <a:ea typeface="Times New Roman"/>
                          <a:cs typeface="Times New Roman"/>
                          <a:sym typeface="Times New Roman"/>
                        </a:rPr>
                        <a:t>Parent had negative school experience</a:t>
                      </a:r>
                    </a:p>
                  </a:txBody>
                  <a:tcPr marL="91425" marR="91425" marT="91425" marB="91425">
                    <a:lnL w="38100" cap="flat" cmpd="sng">
                      <a:solidFill>
                        <a:srgbClr val="000000"/>
                      </a:solidFill>
                      <a:prstDash val="solid"/>
                      <a:round/>
                      <a:headEnd type="none" w="med" len="med"/>
                      <a:tailEnd type="none" w="med" len="med"/>
                    </a:lnL>
                  </a:tcPr>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468853"/>
            <a:ext cx="8229600" cy="857400"/>
          </a:xfrm>
          <a:prstGeom prst="rect">
            <a:avLst/>
          </a:prstGeom>
        </p:spPr>
        <p:txBody>
          <a:bodyPr lIns="91425" tIns="91425" rIns="91425" bIns="91425" anchor="b" anchorCtr="0">
            <a:noAutofit/>
          </a:bodyPr>
          <a:lstStyle/>
          <a:p>
            <a:pPr>
              <a:spcBef>
                <a:spcPts val="0"/>
              </a:spcBef>
              <a:buNone/>
            </a:pPr>
            <a:r>
              <a:rPr lang="en" i="1">
                <a:solidFill>
                  <a:srgbClr val="4A86E8"/>
                </a:solidFill>
                <a:latin typeface="Times New Roman"/>
                <a:ea typeface="Times New Roman"/>
                <a:cs typeface="Times New Roman"/>
                <a:sym typeface="Times New Roman"/>
              </a:rPr>
              <a:t>What can you do to improve attendance at your school?</a:t>
            </a:r>
            <a:r>
              <a:rPr lang="en"/>
              <a:t> </a:t>
            </a:r>
          </a:p>
        </p:txBody>
      </p:sp>
      <p:sp>
        <p:nvSpPr>
          <p:cNvPr id="144" name="Shape 144"/>
          <p:cNvSpPr txBox="1">
            <a:spLocks noGrp="1"/>
          </p:cNvSpPr>
          <p:nvPr>
            <p:ph type="body" idx="1"/>
          </p:nvPr>
        </p:nvSpPr>
        <p:spPr>
          <a:xfrm>
            <a:off x="457200" y="1657350"/>
            <a:ext cx="8229600" cy="2754600"/>
          </a:xfrm>
          <a:prstGeom prst="rect">
            <a:avLst/>
          </a:prstGeom>
        </p:spPr>
        <p:txBody>
          <a:bodyPr lIns="91425" tIns="91425" rIns="91425" bIns="91425" anchor="t" anchorCtr="0">
            <a:noAutofit/>
          </a:bodyPr>
          <a:lstStyle/>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Challenge assumptions</a:t>
            </a:r>
          </a:p>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Understand attendance data</a:t>
            </a:r>
          </a:p>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Gather Partners</a:t>
            </a:r>
          </a:p>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Get more information about the problem</a:t>
            </a:r>
          </a:p>
          <a:p>
            <a:pPr marL="571500" lvl="0" indent="-342900" rtl="0">
              <a:lnSpc>
                <a:spcPct val="115000"/>
              </a:lnSpc>
              <a:spcBef>
                <a:spcPts val="0"/>
              </a:spcBef>
              <a:buSzPct val="100000"/>
              <a:buFont typeface="Arial" panose="020B0604020202020204" pitchFamily="34" charset="0"/>
              <a:buChar char="•"/>
            </a:pPr>
            <a:r>
              <a:rPr lang="en" sz="2400" dirty="0">
                <a:latin typeface="Times New Roman"/>
                <a:ea typeface="Times New Roman"/>
                <a:cs typeface="Times New Roman"/>
                <a:sym typeface="Times New Roman"/>
              </a:rPr>
              <a:t>Determine a range of strategies &amp; best practices to support a culture of attendance in your school</a:t>
            </a:r>
          </a:p>
          <a:p>
            <a:pPr lvl="0">
              <a:lnSpc>
                <a:spcPct val="115000"/>
              </a:lnSpc>
              <a:spcBef>
                <a:spcPts val="0"/>
              </a:spcBef>
              <a:spcAft>
                <a:spcPts val="100"/>
              </a:spcAft>
              <a:buNone/>
            </a:pPr>
            <a:endParaRPr sz="2400"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nSpc>
                <a:spcPct val="115000"/>
              </a:lnSpc>
              <a:spcBef>
                <a:spcPts val="0"/>
              </a:spcBef>
              <a:spcAft>
                <a:spcPts val="100"/>
              </a:spcAft>
              <a:buNone/>
            </a:pPr>
            <a:r>
              <a:rPr lang="en" sz="3000" i="1">
                <a:solidFill>
                  <a:srgbClr val="4A86E8"/>
                </a:solidFill>
                <a:latin typeface="Times New Roman"/>
                <a:ea typeface="Times New Roman"/>
                <a:cs typeface="Times New Roman"/>
                <a:sym typeface="Times New Roman"/>
              </a:rPr>
              <a:t>Challenge Assumptions</a:t>
            </a:r>
          </a:p>
        </p:txBody>
      </p:sp>
      <p:sp>
        <p:nvSpPr>
          <p:cNvPr id="150" name="Shape 1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685800" lvl="0" indent="-457200" rtl="0">
              <a:spcBef>
                <a:spcPts val="0"/>
              </a:spcBef>
              <a:buFont typeface="Arial" panose="020B0604020202020204" pitchFamily="34" charset="0"/>
              <a:buChar char="•"/>
            </a:pPr>
            <a:r>
              <a:rPr lang="en" dirty="0">
                <a:latin typeface="Times New Roman"/>
                <a:ea typeface="Times New Roman"/>
                <a:cs typeface="Times New Roman"/>
                <a:sym typeface="Times New Roman"/>
              </a:rPr>
              <a:t>Attendance is complex; aversion, myths &amp; barriers</a:t>
            </a:r>
          </a:p>
          <a:p>
            <a:pPr marL="685800" lvl="0" indent="-457200">
              <a:spcBef>
                <a:spcPts val="0"/>
              </a:spcBef>
              <a:buFont typeface="Arial" panose="020B0604020202020204" pitchFamily="34" charset="0"/>
              <a:buChar char="•"/>
            </a:pPr>
            <a:r>
              <a:rPr lang="en" dirty="0">
                <a:latin typeface="Times New Roman"/>
                <a:ea typeface="Times New Roman"/>
                <a:cs typeface="Times New Roman"/>
                <a:sym typeface="Times New Roman"/>
              </a:rPr>
              <a:t>Students and their families suffer the most when their students do not achieve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nSpc>
                <a:spcPct val="115000"/>
              </a:lnSpc>
              <a:spcBef>
                <a:spcPts val="0"/>
              </a:spcBef>
              <a:spcAft>
                <a:spcPts val="100"/>
              </a:spcAft>
              <a:buClr>
                <a:schemeClr val="dk1"/>
              </a:buClr>
              <a:buSzPct val="36666"/>
              <a:buFont typeface="Arial"/>
              <a:buNone/>
            </a:pPr>
            <a:r>
              <a:rPr lang="en" sz="3000" i="1">
                <a:solidFill>
                  <a:srgbClr val="4A86E8"/>
                </a:solidFill>
                <a:latin typeface="Times New Roman"/>
                <a:ea typeface="Times New Roman"/>
                <a:cs typeface="Times New Roman"/>
                <a:sym typeface="Times New Roman"/>
              </a:rPr>
              <a:t>Understand Attendance Data </a:t>
            </a:r>
          </a:p>
        </p:txBody>
      </p:sp>
      <p:sp>
        <p:nvSpPr>
          <p:cNvPr id="156" name="Shape 1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Average Daily Membership (ADM) can mask the problem of chronic absenteeism. </a:t>
            </a:r>
          </a:p>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School districts that boast 95% ADM can still present with dozens of chronically absent students. </a:t>
            </a:r>
          </a:p>
          <a:p>
            <a:pPr marL="571500" lvl="0" indent="-342900" rtl="0">
              <a:lnSpc>
                <a:spcPct val="115000"/>
              </a:lnSpc>
              <a:spcBef>
                <a:spcPts val="0"/>
              </a:spcBef>
              <a:spcAft>
                <a:spcPts val="100"/>
              </a:spcAft>
              <a:buSzPct val="100000"/>
              <a:buFont typeface="Arial" panose="020B0604020202020204" pitchFamily="34" charset="0"/>
              <a:buChar char="•"/>
            </a:pPr>
            <a:r>
              <a:rPr lang="en" sz="2400" dirty="0">
                <a:latin typeface="Times New Roman"/>
                <a:ea typeface="Times New Roman"/>
                <a:cs typeface="Times New Roman"/>
                <a:sym typeface="Times New Roman"/>
              </a:rPr>
              <a:t>Attendance in the early grades is just as important as attendance in middle and high school. </a:t>
            </a:r>
          </a:p>
          <a:p>
            <a:pPr lvl="0">
              <a:lnSpc>
                <a:spcPct val="115000"/>
              </a:lnSpc>
              <a:spcBef>
                <a:spcPts val="0"/>
              </a:spcBef>
              <a:spcAft>
                <a:spcPts val="100"/>
              </a:spcAft>
              <a:buNone/>
            </a:pPr>
            <a:endParaRPr sz="2400" dirty="0">
              <a:latin typeface="Times New Roman"/>
              <a:ea typeface="Times New Roman"/>
              <a:cs typeface="Times New Roman"/>
              <a:sym typeface="Times New Roman"/>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7619999" cy="857400"/>
          </a:xfrm>
          <a:prstGeom prst="rect">
            <a:avLst/>
          </a:prstGeom>
        </p:spPr>
        <p:txBody>
          <a:bodyPr lIns="91425" tIns="91425" rIns="91425" bIns="91425" anchor="ctr" anchorCtr="0">
            <a:noAutofit/>
          </a:bodyPr>
          <a:lstStyle/>
          <a:p>
            <a:pPr lvl="0" rtl="0">
              <a:spcBef>
                <a:spcPts val="0"/>
              </a:spcBef>
              <a:buNone/>
            </a:pPr>
            <a:r>
              <a:rPr lang="en" i="1">
                <a:solidFill>
                  <a:srgbClr val="4A86E8"/>
                </a:solidFill>
                <a:latin typeface="Times New Roman"/>
                <a:ea typeface="Times New Roman"/>
                <a:cs typeface="Times New Roman"/>
                <a:sym typeface="Times New Roman"/>
              </a:rPr>
              <a:t>Year at a Glance: All Absences</a:t>
            </a:r>
          </a:p>
        </p:txBody>
      </p:sp>
      <p:sp>
        <p:nvSpPr>
          <p:cNvPr id="162" name="Shape 162"/>
          <p:cNvSpPr txBox="1">
            <a:spLocks noGrp="1"/>
          </p:cNvSpPr>
          <p:nvPr>
            <p:ph type="body" idx="1"/>
          </p:nvPr>
        </p:nvSpPr>
        <p:spPr>
          <a:xfrm>
            <a:off x="457200" y="2137750"/>
            <a:ext cx="7619999" cy="3600599"/>
          </a:xfrm>
          <a:prstGeom prst="rect">
            <a:avLst/>
          </a:prstGeom>
        </p:spPr>
        <p:txBody>
          <a:bodyPr lIns="91425" tIns="91425" rIns="91425" bIns="91425" anchor="t" anchorCtr="0">
            <a:noAutofit/>
          </a:bodyPr>
          <a:lstStyle/>
          <a:p>
            <a:pPr lvl="0" rtl="0">
              <a:spcBef>
                <a:spcPts val="0"/>
              </a:spcBef>
              <a:buNone/>
            </a:pPr>
            <a:r>
              <a:rPr lang="en"/>
              <a:t>Chelsea to put slide here</a:t>
            </a:r>
          </a:p>
        </p:txBody>
      </p:sp>
      <p:pic>
        <p:nvPicPr>
          <p:cNvPr id="163" name="Shape 163"/>
          <p:cNvPicPr preferRelativeResize="0"/>
          <p:nvPr/>
        </p:nvPicPr>
        <p:blipFill>
          <a:blip r:embed="rId3">
            <a:alphaModFix/>
          </a:blip>
          <a:stretch>
            <a:fillRect/>
          </a:stretch>
        </p:blipFill>
        <p:spPr>
          <a:xfrm>
            <a:off x="455112" y="1099100"/>
            <a:ext cx="8233776" cy="39539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7619999" cy="857400"/>
          </a:xfrm>
          <a:prstGeom prst="rect">
            <a:avLst/>
          </a:prstGeom>
        </p:spPr>
        <p:txBody>
          <a:bodyPr lIns="91425" tIns="91425" rIns="91425" bIns="91425" anchor="ctr" anchorCtr="0">
            <a:noAutofit/>
          </a:bodyPr>
          <a:lstStyle/>
          <a:p>
            <a:pPr lvl="0">
              <a:lnSpc>
                <a:spcPct val="115000"/>
              </a:lnSpc>
              <a:spcBef>
                <a:spcPts val="0"/>
              </a:spcBef>
              <a:spcAft>
                <a:spcPts val="100"/>
              </a:spcAft>
              <a:buClr>
                <a:schemeClr val="dk1"/>
              </a:buClr>
              <a:buSzPct val="36666"/>
              <a:buFont typeface="Arial"/>
              <a:buNone/>
            </a:pPr>
            <a:r>
              <a:rPr lang="en" sz="3000" i="1">
                <a:solidFill>
                  <a:srgbClr val="4A86E8"/>
                </a:solidFill>
                <a:latin typeface="Times New Roman"/>
                <a:ea typeface="Times New Roman"/>
                <a:cs typeface="Times New Roman"/>
                <a:sym typeface="Times New Roman"/>
              </a:rPr>
              <a:t>Gather Partners</a:t>
            </a:r>
          </a:p>
        </p:txBody>
      </p:sp>
      <p:sp>
        <p:nvSpPr>
          <p:cNvPr id="169" name="Shape 169"/>
          <p:cNvSpPr txBox="1">
            <a:spLocks noGrp="1"/>
          </p:cNvSpPr>
          <p:nvPr>
            <p:ph type="body" idx="1"/>
          </p:nvPr>
        </p:nvSpPr>
        <p:spPr>
          <a:xfrm>
            <a:off x="457200" y="1200150"/>
            <a:ext cx="7619999" cy="3600599"/>
          </a:xfrm>
          <a:prstGeom prst="rect">
            <a:avLst/>
          </a:prstGeom>
        </p:spPr>
        <p:txBody>
          <a:bodyPr lIns="91425" tIns="91425" rIns="91425" bIns="91425" anchor="t" anchorCtr="0">
            <a:noAutofit/>
          </a:bodyPr>
          <a:lstStyle/>
          <a:p>
            <a:pPr marL="0" lvl="0" indent="0" rtl="0">
              <a:lnSpc>
                <a:spcPct val="115000"/>
              </a:lnSpc>
              <a:spcBef>
                <a:spcPts val="0"/>
              </a:spcBef>
              <a:spcAft>
                <a:spcPts val="100"/>
              </a:spcAft>
              <a:buClr>
                <a:schemeClr val="dk1"/>
              </a:buClr>
              <a:buFont typeface="Arial"/>
              <a:buNone/>
            </a:pPr>
            <a:endParaRPr sz="1200" b="1" dirty="0"/>
          </a:p>
          <a:p>
            <a:pPr marL="457200" lvl="0" indent="-228600" rtl="0">
              <a:lnSpc>
                <a:spcPct val="115000"/>
              </a:lnSpc>
              <a:spcBef>
                <a:spcPts val="0"/>
              </a:spcBef>
              <a:spcAft>
                <a:spcPts val="100"/>
              </a:spcAft>
              <a:buSzPct val="100000"/>
            </a:pPr>
            <a:r>
              <a:rPr lang="en" sz="2400" dirty="0">
                <a:latin typeface="Times New Roman" panose="02020603050405020304" pitchFamily="18" charset="0"/>
                <a:cs typeface="Times New Roman" panose="02020603050405020304" pitchFamily="18" charset="0"/>
              </a:rPr>
              <a:t>Schools may not be able to address the causes of chronic absence alone. </a:t>
            </a:r>
          </a:p>
          <a:p>
            <a:pPr marL="457200" lvl="0" indent="-228600">
              <a:lnSpc>
                <a:spcPct val="115000"/>
              </a:lnSpc>
              <a:spcBef>
                <a:spcPts val="0"/>
              </a:spcBef>
              <a:spcAft>
                <a:spcPts val="100"/>
              </a:spcAft>
              <a:buSzPct val="100000"/>
            </a:pPr>
            <a:r>
              <a:rPr lang="en" sz="2400" dirty="0">
                <a:latin typeface="Times New Roman" panose="02020603050405020304" pitchFamily="18" charset="0"/>
                <a:cs typeface="Times New Roman" panose="02020603050405020304" pitchFamily="18" charset="0"/>
              </a:rPr>
              <a:t>Engage community partners that can help support the work (eg. engaging parents and bringing in health expertise).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i="1">
                <a:solidFill>
                  <a:srgbClr val="4A86E8"/>
                </a:solidFill>
                <a:latin typeface="Times New Roman"/>
                <a:ea typeface="Times New Roman"/>
                <a:cs typeface="Times New Roman"/>
                <a:sym typeface="Times New Roman"/>
              </a:rPr>
              <a:t>Participants will:</a:t>
            </a:r>
          </a:p>
        </p:txBody>
      </p:sp>
      <p:sp>
        <p:nvSpPr>
          <p:cNvPr id="56" name="Shape 56"/>
          <p:cNvSpPr txBox="1">
            <a:spLocks noGrp="1"/>
          </p:cNvSpPr>
          <p:nvPr>
            <p:ph type="body" idx="1"/>
          </p:nvPr>
        </p:nvSpPr>
        <p:spPr>
          <a:xfrm>
            <a:off x="457200" y="1380200"/>
            <a:ext cx="8229600" cy="3545700"/>
          </a:xfrm>
          <a:prstGeom prst="rect">
            <a:avLst/>
          </a:prstGeom>
        </p:spPr>
        <p:txBody>
          <a:bodyPr lIns="91425" tIns="91425" rIns="91425" bIns="91425" anchor="t" anchorCtr="0">
            <a:noAutofit/>
          </a:bodyPr>
          <a:lstStyle/>
          <a:p>
            <a:pPr marL="457200" lvl="0" indent="-228600" rtl="0">
              <a:spcBef>
                <a:spcPts val="0"/>
              </a:spcBef>
              <a:buFont typeface="Times New Roman"/>
              <a:buChar char="●"/>
            </a:pPr>
            <a:r>
              <a:rPr lang="en">
                <a:latin typeface="Times New Roman"/>
                <a:ea typeface="Times New Roman"/>
                <a:cs typeface="Times New Roman"/>
                <a:sym typeface="Times New Roman"/>
              </a:rPr>
              <a:t>Be able to describe the problem of chronic absenteeism in Oregon.</a:t>
            </a:r>
          </a:p>
          <a:p>
            <a:pPr marL="457200" lvl="0" indent="-228600" rtl="0">
              <a:spcBef>
                <a:spcPts val="0"/>
              </a:spcBef>
              <a:buFont typeface="Times New Roman"/>
              <a:buChar char="●"/>
            </a:pPr>
            <a:r>
              <a:rPr lang="en">
                <a:latin typeface="Times New Roman"/>
                <a:ea typeface="Times New Roman"/>
                <a:cs typeface="Times New Roman"/>
                <a:sym typeface="Times New Roman"/>
              </a:rPr>
              <a:t>Identify 2-3 root causes of chronic absenteeism.</a:t>
            </a:r>
          </a:p>
          <a:p>
            <a:pPr marL="457200" lvl="0" indent="-228600" rtl="0">
              <a:spcBef>
                <a:spcPts val="0"/>
              </a:spcBef>
              <a:buFont typeface="Times New Roman"/>
              <a:buChar char="●"/>
            </a:pPr>
            <a:r>
              <a:rPr lang="en">
                <a:latin typeface="Times New Roman"/>
                <a:ea typeface="Times New Roman"/>
                <a:cs typeface="Times New Roman"/>
                <a:sym typeface="Times New Roman"/>
              </a:rPr>
              <a:t>Identify potential partnerships that can support student attendance.</a:t>
            </a:r>
          </a:p>
          <a:p>
            <a:pPr lvl="0">
              <a:spcBef>
                <a:spcPts val="0"/>
              </a:spcBef>
              <a:buNone/>
            </a:pPr>
            <a:endParaRPr sz="2400"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5978"/>
            <a:ext cx="7619999" cy="857400"/>
          </a:xfrm>
          <a:prstGeom prst="rect">
            <a:avLst/>
          </a:prstGeom>
        </p:spPr>
        <p:txBody>
          <a:bodyPr lIns="91425" tIns="91425" rIns="91425" bIns="91425" anchor="ctr" anchorCtr="0">
            <a:noAutofit/>
          </a:bodyPr>
          <a:lstStyle/>
          <a:p>
            <a:pPr lvl="0">
              <a:lnSpc>
                <a:spcPct val="115000"/>
              </a:lnSpc>
              <a:spcBef>
                <a:spcPts val="0"/>
              </a:spcBef>
              <a:spcAft>
                <a:spcPts val="100"/>
              </a:spcAft>
              <a:buClr>
                <a:schemeClr val="dk1"/>
              </a:buClr>
              <a:buSzPct val="36666"/>
              <a:buFont typeface="Arial"/>
              <a:buNone/>
            </a:pPr>
            <a:r>
              <a:rPr lang="en" sz="3000" i="1">
                <a:solidFill>
                  <a:srgbClr val="4A86E8"/>
                </a:solidFill>
                <a:latin typeface="Times New Roman"/>
                <a:ea typeface="Times New Roman"/>
                <a:cs typeface="Times New Roman"/>
                <a:sym typeface="Times New Roman"/>
              </a:rPr>
              <a:t>Get more information about the problem</a:t>
            </a:r>
          </a:p>
        </p:txBody>
      </p:sp>
      <p:sp>
        <p:nvSpPr>
          <p:cNvPr id="175" name="Shape 175"/>
          <p:cNvSpPr txBox="1">
            <a:spLocks noGrp="1"/>
          </p:cNvSpPr>
          <p:nvPr>
            <p:ph type="body" idx="1"/>
          </p:nvPr>
        </p:nvSpPr>
        <p:spPr>
          <a:xfrm>
            <a:off x="457200" y="1200150"/>
            <a:ext cx="7619999" cy="3600599"/>
          </a:xfrm>
          <a:prstGeom prst="rect">
            <a:avLst/>
          </a:prstGeom>
        </p:spPr>
        <p:txBody>
          <a:bodyPr lIns="91425" tIns="91425" rIns="91425" bIns="91425" anchor="t" anchorCtr="0">
            <a:noAutofit/>
          </a:bodyPr>
          <a:lstStyle/>
          <a:p>
            <a:pPr marL="0" lvl="0" indent="0" rtl="0">
              <a:lnSpc>
                <a:spcPct val="115000"/>
              </a:lnSpc>
              <a:spcBef>
                <a:spcPts val="0"/>
              </a:spcBef>
              <a:spcAft>
                <a:spcPts val="100"/>
              </a:spcAft>
              <a:buClr>
                <a:schemeClr val="dk1"/>
              </a:buClr>
              <a:buFont typeface="Arial"/>
              <a:buNone/>
            </a:pPr>
            <a:endParaRPr sz="2400" dirty="0"/>
          </a:p>
          <a:p>
            <a:pPr marL="0" lvl="0" indent="0" rtl="0">
              <a:lnSpc>
                <a:spcPct val="115000"/>
              </a:lnSpc>
              <a:spcBef>
                <a:spcPts val="0"/>
              </a:spcBef>
              <a:spcAft>
                <a:spcPts val="100"/>
              </a:spcAft>
              <a:buClr>
                <a:schemeClr val="dk1"/>
              </a:buClr>
              <a:buSzPct val="45833"/>
              <a:buFont typeface="Arial"/>
              <a:buNone/>
            </a:pPr>
            <a:r>
              <a:rPr lang="en" sz="2400"/>
              <a:t>This can include talking with students and parents about this issue, looking at data that can identify chronically absent students and conducting an audit of your school’s attendance policies and practices.</a:t>
            </a:r>
          </a:p>
          <a:p>
            <a:pPr marL="0" lvl="0" indent="0" rtl="0">
              <a:lnSpc>
                <a:spcPct val="115000"/>
              </a:lnSpc>
              <a:spcBef>
                <a:spcPts val="0"/>
              </a:spcBef>
              <a:spcAft>
                <a:spcPts val="100"/>
              </a:spcAft>
              <a:buClr>
                <a:schemeClr val="dk1"/>
              </a:buClr>
              <a:buFont typeface="Arial"/>
              <a:buNone/>
            </a:pPr>
            <a:endParaRPr sz="2400" dirty="0"/>
          </a:p>
          <a:p>
            <a:pPr marL="457200" lvl="0" indent="-381000">
              <a:lnSpc>
                <a:spcPct val="115000"/>
              </a:lnSpc>
              <a:spcBef>
                <a:spcPts val="0"/>
              </a:spcBef>
              <a:buClr>
                <a:schemeClr val="dk1"/>
              </a:buClr>
              <a:buSzPct val="100000"/>
              <a:buFont typeface="Arial"/>
              <a:buChar char="●"/>
            </a:pPr>
            <a:r>
              <a:rPr lang="en" sz="2400" i="1"/>
              <a:t>Ex. Attendance Audit (Scott Perry)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981175" y="76200"/>
            <a:ext cx="7181637" cy="49910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228300" y="601650"/>
            <a:ext cx="8661900" cy="857400"/>
          </a:xfrm>
          <a:prstGeom prst="rect">
            <a:avLst/>
          </a:prstGeom>
        </p:spPr>
        <p:txBody>
          <a:bodyPr lIns="91425" tIns="91425" rIns="91425" bIns="91425" anchor="ctr" anchorCtr="0">
            <a:noAutofit/>
          </a:bodyPr>
          <a:lstStyle/>
          <a:p>
            <a:pPr lvl="0" rtl="0">
              <a:lnSpc>
                <a:spcPct val="115000"/>
              </a:lnSpc>
              <a:spcBef>
                <a:spcPts val="0"/>
              </a:spcBef>
              <a:buClr>
                <a:schemeClr val="dk1"/>
              </a:buClr>
              <a:buSzPct val="45833"/>
              <a:buFont typeface="Arial"/>
              <a:buNone/>
            </a:pPr>
            <a:r>
              <a:rPr lang="en" sz="2400" i="1">
                <a:solidFill>
                  <a:srgbClr val="4A86E8"/>
                </a:solidFill>
                <a:latin typeface="Times New Roman"/>
                <a:ea typeface="Times New Roman"/>
                <a:cs typeface="Times New Roman"/>
                <a:sym typeface="Times New Roman"/>
              </a:rPr>
              <a:t>Determine a range of strategies to support</a:t>
            </a:r>
          </a:p>
          <a:p>
            <a:pPr lvl="0" rtl="0">
              <a:lnSpc>
                <a:spcPct val="115000"/>
              </a:lnSpc>
              <a:spcBef>
                <a:spcPts val="0"/>
              </a:spcBef>
              <a:buClr>
                <a:schemeClr val="dk1"/>
              </a:buClr>
              <a:buSzPct val="45833"/>
              <a:buFont typeface="Arial"/>
              <a:buNone/>
            </a:pPr>
            <a:r>
              <a:rPr lang="en" sz="2400" i="1">
                <a:solidFill>
                  <a:srgbClr val="4A86E8"/>
                </a:solidFill>
                <a:latin typeface="Times New Roman"/>
                <a:ea typeface="Times New Roman"/>
                <a:cs typeface="Times New Roman"/>
                <a:sym typeface="Times New Roman"/>
              </a:rPr>
              <a:t> a culture of attendance in your school</a:t>
            </a:r>
          </a:p>
          <a:p>
            <a:pPr lvl="0" rtl="0">
              <a:lnSpc>
                <a:spcPct val="115000"/>
              </a:lnSpc>
              <a:spcBef>
                <a:spcPts val="0"/>
              </a:spcBef>
              <a:spcAft>
                <a:spcPts val="100"/>
              </a:spcAft>
              <a:buClr>
                <a:schemeClr val="dk1"/>
              </a:buClr>
              <a:buFont typeface="Arial"/>
              <a:buNone/>
            </a:pPr>
            <a:endParaRPr sz="2400" b="0" dirty="0"/>
          </a:p>
          <a:p>
            <a:pPr lvl="0" indent="457200">
              <a:lnSpc>
                <a:spcPct val="115000"/>
              </a:lnSpc>
              <a:spcBef>
                <a:spcPts val="0"/>
              </a:spcBef>
              <a:spcAft>
                <a:spcPts val="100"/>
              </a:spcAft>
              <a:buClr>
                <a:schemeClr val="dk1"/>
              </a:buClr>
              <a:buSzPct val="45833"/>
              <a:buFont typeface="Arial"/>
              <a:buNone/>
            </a:pPr>
            <a:r>
              <a:rPr lang="en" sz="2400" b="0"/>
              <a:t>Best practices</a:t>
            </a:r>
          </a:p>
        </p:txBody>
      </p:sp>
      <p:sp>
        <p:nvSpPr>
          <p:cNvPr id="186" name="Shape 186"/>
          <p:cNvSpPr txBox="1">
            <a:spLocks noGrp="1"/>
          </p:cNvSpPr>
          <p:nvPr>
            <p:ph type="body" idx="1"/>
          </p:nvPr>
        </p:nvSpPr>
        <p:spPr>
          <a:xfrm>
            <a:off x="484050" y="1799550"/>
            <a:ext cx="8533799" cy="3142500"/>
          </a:xfrm>
          <a:prstGeom prst="rect">
            <a:avLst/>
          </a:prstGeom>
        </p:spPr>
        <p:txBody>
          <a:bodyPr lIns="91425" tIns="91425" rIns="91425" bIns="91425" anchor="t" anchorCtr="0">
            <a:noAutofit/>
          </a:bodyPr>
          <a:lstStyle/>
          <a:p>
            <a:pPr marL="457200" lvl="0" indent="-228600" rtl="0">
              <a:lnSpc>
                <a:spcPct val="115000"/>
              </a:lnSpc>
              <a:spcBef>
                <a:spcPts val="0"/>
              </a:spcBef>
              <a:spcAft>
                <a:spcPts val="100"/>
              </a:spcAft>
              <a:buSzPct val="100000"/>
            </a:pPr>
            <a:r>
              <a:rPr lang="en" sz="2400"/>
              <a:t>Welcoming students by name </a:t>
            </a:r>
          </a:p>
          <a:p>
            <a:pPr marL="457200" lvl="0" indent="-228600" rtl="0">
              <a:lnSpc>
                <a:spcPct val="115000"/>
              </a:lnSpc>
              <a:spcBef>
                <a:spcPts val="0"/>
              </a:spcBef>
              <a:spcAft>
                <a:spcPts val="100"/>
              </a:spcAft>
              <a:buSzPct val="100000"/>
            </a:pPr>
            <a:r>
              <a:rPr lang="en" sz="2400"/>
              <a:t>Providing breakfast after the bell </a:t>
            </a:r>
          </a:p>
          <a:p>
            <a:pPr marL="457200" lvl="0" indent="-228600" rtl="0">
              <a:lnSpc>
                <a:spcPct val="115000"/>
              </a:lnSpc>
              <a:spcBef>
                <a:spcPts val="0"/>
              </a:spcBef>
              <a:spcAft>
                <a:spcPts val="100"/>
              </a:spcAft>
              <a:buSzPct val="100000"/>
            </a:pPr>
            <a:r>
              <a:rPr lang="en" sz="2400"/>
              <a:t>Celebrating good (not great!) attendance </a:t>
            </a:r>
          </a:p>
          <a:p>
            <a:pPr marL="457200" lvl="0" indent="-228600" rtl="0">
              <a:lnSpc>
                <a:spcPct val="115000"/>
              </a:lnSpc>
              <a:spcBef>
                <a:spcPts val="0"/>
              </a:spcBef>
              <a:spcAft>
                <a:spcPts val="100"/>
              </a:spcAft>
              <a:buSzPct val="100000"/>
            </a:pPr>
            <a:r>
              <a:rPr lang="en" sz="2400"/>
              <a:t>Calling home when a student does not make it to school</a:t>
            </a:r>
          </a:p>
          <a:p>
            <a:pPr marL="457200" lvl="0" indent="-228600" rtl="0">
              <a:lnSpc>
                <a:spcPct val="115000"/>
              </a:lnSpc>
              <a:spcBef>
                <a:spcPts val="0"/>
              </a:spcBef>
              <a:spcAft>
                <a:spcPts val="100"/>
              </a:spcAft>
              <a:buSzPct val="100000"/>
            </a:pPr>
            <a:r>
              <a:rPr lang="en" sz="2400"/>
              <a:t>Every child has at least one adult they are connected to in the school </a:t>
            </a:r>
          </a:p>
          <a:p>
            <a:pPr marL="457200" lvl="0" indent="-228600" rtl="0">
              <a:lnSpc>
                <a:spcPct val="115000"/>
              </a:lnSpc>
              <a:spcBef>
                <a:spcPts val="0"/>
              </a:spcBef>
              <a:spcAft>
                <a:spcPts val="100"/>
              </a:spcAft>
              <a:buSzPct val="100000"/>
            </a:pPr>
            <a:r>
              <a:rPr lang="en" sz="2400"/>
              <a:t>Build a safety net under students who struggle the most </a:t>
            </a:r>
          </a:p>
          <a:p>
            <a:pPr marL="0" lvl="0" indent="0">
              <a:lnSpc>
                <a:spcPct val="115000"/>
              </a:lnSpc>
              <a:spcBef>
                <a:spcPts val="0"/>
              </a:spcBef>
              <a:spcAft>
                <a:spcPts val="100"/>
              </a:spcAft>
              <a:buNone/>
            </a:pPr>
            <a:endParaRPr sz="2400" dirty="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i="1">
                <a:solidFill>
                  <a:srgbClr val="0B5394"/>
                </a:solidFill>
                <a:latin typeface="Times New Roman"/>
                <a:ea typeface="Times New Roman"/>
                <a:cs typeface="Times New Roman"/>
                <a:sym typeface="Times New Roman"/>
              </a:rPr>
              <a:t>Resources</a:t>
            </a:r>
          </a:p>
        </p:txBody>
      </p:sp>
      <p:sp>
        <p:nvSpPr>
          <p:cNvPr id="192" name="Shape 192"/>
          <p:cNvSpPr txBox="1">
            <a:spLocks noGrp="1"/>
          </p:cNvSpPr>
          <p:nvPr>
            <p:ph type="body" idx="1"/>
          </p:nvPr>
        </p:nvSpPr>
        <p:spPr>
          <a:xfrm>
            <a:off x="178125" y="961900"/>
            <a:ext cx="8835300" cy="3957900"/>
          </a:xfrm>
          <a:prstGeom prst="rect">
            <a:avLst/>
          </a:prstGeom>
        </p:spPr>
        <p:txBody>
          <a:bodyPr lIns="91425" tIns="91425" rIns="91425" bIns="91425" anchor="t" anchorCtr="0">
            <a:noAutofit/>
          </a:bodyPr>
          <a:lstStyle/>
          <a:p>
            <a:pPr lvl="0" rtl="0">
              <a:lnSpc>
                <a:spcPct val="150000"/>
              </a:lnSpc>
              <a:spcBef>
                <a:spcPts val="0"/>
              </a:spcBef>
              <a:buNone/>
            </a:pPr>
            <a:endParaRPr sz="800" dirty="0">
              <a:latin typeface="Times New Roman"/>
              <a:ea typeface="Times New Roman"/>
              <a:cs typeface="Times New Roman"/>
              <a:sym typeface="Times New Roman"/>
            </a:endParaRPr>
          </a:p>
          <a:p>
            <a:pPr marL="457200" lvl="0" indent="-342900" rtl="0">
              <a:lnSpc>
                <a:spcPct val="115000"/>
              </a:lnSpc>
              <a:spcBef>
                <a:spcPts val="0"/>
              </a:spcBef>
              <a:spcAft>
                <a:spcPts val="100"/>
              </a:spcAft>
              <a:buClr>
                <a:schemeClr val="accent1"/>
              </a:buClr>
              <a:buSzPct val="100000"/>
              <a:buChar char="•"/>
            </a:pPr>
            <a:r>
              <a:rPr lang="en" sz="1800" dirty="0"/>
              <a:t>Attendance Works</a:t>
            </a:r>
          </a:p>
          <a:p>
            <a:pPr marL="457200" lvl="0" indent="0" rtl="0">
              <a:lnSpc>
                <a:spcPct val="115000"/>
              </a:lnSpc>
              <a:spcBef>
                <a:spcPts val="0"/>
              </a:spcBef>
              <a:spcAft>
                <a:spcPts val="100"/>
              </a:spcAft>
              <a:buNone/>
            </a:pPr>
            <a:r>
              <a:rPr lang="en" sz="1800" u="sng" dirty="0">
                <a:solidFill>
                  <a:schemeClr val="hlink"/>
                </a:solidFill>
                <a:hlinkClick r:id="rId3"/>
              </a:rPr>
              <a:t>http://www.attendanceworks.org/tools/</a:t>
            </a:r>
          </a:p>
          <a:p>
            <a:pPr marL="457200" indent="0" rtl="0">
              <a:lnSpc>
                <a:spcPct val="115000"/>
              </a:lnSpc>
              <a:spcBef>
                <a:spcPts val="0"/>
              </a:spcBef>
              <a:spcAft>
                <a:spcPts val="100"/>
              </a:spcAft>
              <a:buNone/>
            </a:pPr>
            <a:r>
              <a:rPr lang="en" sz="1800" dirty="0">
                <a:latin typeface="Times New Roman"/>
                <a:ea typeface="Times New Roman"/>
                <a:cs typeface="Times New Roman"/>
                <a:sym typeface="Times New Roman"/>
              </a:rPr>
              <a:t>Mapping the Early Attendance Gap </a:t>
            </a:r>
            <a:r>
              <a:rPr lang="en" sz="1800" u="sng" dirty="0">
                <a:solidFill>
                  <a:schemeClr val="hlink"/>
                </a:solidFill>
                <a:hlinkClick r:id="rId4"/>
              </a:rPr>
              <a:t>http://www.attendanceworks.org/wordpress/wp-content/uploads/2015/07/Mapping-the-Early-Attendance-Gap-Final-4.pdf</a:t>
            </a:r>
          </a:p>
          <a:p>
            <a:pPr marL="457200" lvl="0" indent="0" rtl="0">
              <a:lnSpc>
                <a:spcPct val="115000"/>
              </a:lnSpc>
              <a:spcBef>
                <a:spcPts val="0"/>
              </a:spcBef>
              <a:spcAft>
                <a:spcPts val="100"/>
              </a:spcAft>
              <a:buNone/>
            </a:pPr>
            <a:endParaRPr sz="1800" dirty="0"/>
          </a:p>
          <a:p>
            <a:pPr marL="457200" lvl="0" indent="-342900" rtl="0">
              <a:lnSpc>
                <a:spcPct val="115000"/>
              </a:lnSpc>
              <a:spcBef>
                <a:spcPts val="0"/>
              </a:spcBef>
              <a:spcAft>
                <a:spcPts val="100"/>
              </a:spcAft>
              <a:buClr>
                <a:schemeClr val="accent1"/>
              </a:buClr>
              <a:buSzPct val="100000"/>
              <a:buChar char="•"/>
            </a:pPr>
            <a:r>
              <a:rPr lang="en" sz="1800" dirty="0"/>
              <a:t>Upstream Public Health: </a:t>
            </a:r>
            <a:r>
              <a:rPr lang="en" sz="1800" u="sng" dirty="0">
                <a:solidFill>
                  <a:schemeClr val="hlink"/>
                </a:solidFill>
                <a:hlinkClick r:id="rId5"/>
              </a:rPr>
              <a:t>https://www.upstreampublichealth.org/news/upstream-releases-chronic-absenteeism-review-paper</a:t>
            </a:r>
          </a:p>
          <a:p>
            <a:pPr lvl="0" rtl="0">
              <a:lnSpc>
                <a:spcPct val="115000"/>
              </a:lnSpc>
              <a:spcBef>
                <a:spcPts val="0"/>
              </a:spcBef>
              <a:spcAft>
                <a:spcPts val="100"/>
              </a:spcAft>
              <a:buNone/>
            </a:pPr>
            <a:endParaRPr sz="1400" dirty="0">
              <a:solidFill>
                <a:srgbClr val="000000"/>
              </a:solidFill>
              <a:latin typeface="Times New Roman"/>
              <a:ea typeface="Times New Roman"/>
              <a:cs typeface="Times New Roman"/>
              <a:sym typeface="Times New Roman"/>
            </a:endParaRPr>
          </a:p>
          <a:p>
            <a:pPr marL="0" lvl="0" indent="0" rtl="0">
              <a:spcBef>
                <a:spcPts val="0"/>
              </a:spcBef>
              <a:buNone/>
            </a:pPr>
            <a:endParaRPr sz="1800" dirty="0">
              <a:solidFill>
                <a:srgbClr val="000000"/>
              </a:solidFill>
              <a:latin typeface="Times New Roman"/>
              <a:ea typeface="Times New Roman"/>
              <a:cs typeface="Times New Roman"/>
              <a:sym typeface="Times New Roman"/>
            </a:endParaRPr>
          </a:p>
          <a:p>
            <a:pPr lvl="0" rtl="0">
              <a:spcBef>
                <a:spcPts val="0"/>
              </a:spcBef>
              <a:buNone/>
            </a:pPr>
            <a:endParaRPr dirty="0">
              <a:solidFill>
                <a:srgbClr val="000000"/>
              </a:solidFill>
              <a:latin typeface="Times New Roman"/>
              <a:ea typeface="Times New Roman"/>
              <a:cs typeface="Times New Roman"/>
              <a:sym typeface="Times New Roman"/>
            </a:endParaRPr>
          </a:p>
          <a:p>
            <a:pPr lvl="0">
              <a:spcBef>
                <a:spcPts val="0"/>
              </a:spcBef>
              <a:buNone/>
            </a:pPr>
            <a:endParaRPr sz="2200" dirty="0">
              <a:solidFill>
                <a:srgbClr val="514141"/>
              </a:solidFill>
              <a:latin typeface="Souce Sans Pro"/>
              <a:ea typeface="Souce Sans Pro"/>
              <a:cs typeface="Souce Sans Pro"/>
              <a:sym typeface="Souce Sans Pro"/>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i="1">
                <a:solidFill>
                  <a:srgbClr val="4A86E8"/>
                </a:solidFill>
                <a:latin typeface="Times New Roman"/>
                <a:ea typeface="Times New Roman"/>
                <a:cs typeface="Times New Roman"/>
                <a:sym typeface="Times New Roman"/>
              </a:rPr>
              <a:t>Contact</a:t>
            </a:r>
          </a:p>
        </p:txBody>
      </p:sp>
      <p:sp>
        <p:nvSpPr>
          <p:cNvPr id="198" name="Shape 198"/>
          <p:cNvSpPr txBox="1">
            <a:spLocks noGrp="1"/>
          </p:cNvSpPr>
          <p:nvPr>
            <p:ph type="body" idx="1"/>
          </p:nvPr>
        </p:nvSpPr>
        <p:spPr>
          <a:xfrm>
            <a:off x="2806775" y="1063375"/>
            <a:ext cx="4283999" cy="3725699"/>
          </a:xfrm>
          <a:prstGeom prst="rect">
            <a:avLst/>
          </a:prstGeom>
        </p:spPr>
        <p:txBody>
          <a:bodyPr lIns="91425" tIns="91425" rIns="91425" bIns="91425" anchor="t" anchorCtr="0">
            <a:noAutofit/>
          </a:bodyPr>
          <a:lstStyle/>
          <a:p>
            <a:pPr lvl="0" rtl="0">
              <a:spcBef>
                <a:spcPts val="0"/>
              </a:spcBef>
              <a:buNone/>
            </a:pPr>
            <a:r>
              <a:rPr lang="en" sz="1400" b="1"/>
              <a:t>Isabelle Barbour, MPH</a:t>
            </a:r>
          </a:p>
          <a:p>
            <a:pPr lvl="0" rtl="0">
              <a:spcBef>
                <a:spcPts val="0"/>
              </a:spcBef>
              <a:buClr>
                <a:schemeClr val="dk1"/>
              </a:buClr>
              <a:buSzPct val="78571"/>
              <a:buFont typeface="Arial"/>
              <a:buNone/>
            </a:pPr>
            <a:r>
              <a:rPr lang="en" sz="1400"/>
              <a:t>Oregon Health Authority | Public Health Division </a:t>
            </a:r>
          </a:p>
          <a:p>
            <a:pPr lvl="0" rtl="0">
              <a:spcBef>
                <a:spcPts val="0"/>
              </a:spcBef>
              <a:buClr>
                <a:schemeClr val="dk1"/>
              </a:buClr>
              <a:buSzPct val="78571"/>
              <a:buFont typeface="Arial"/>
              <a:buNone/>
            </a:pPr>
            <a:r>
              <a:rPr lang="en" sz="1400"/>
              <a:t>Email: </a:t>
            </a:r>
            <a:r>
              <a:rPr lang="en" sz="1400" u="sng">
                <a:solidFill>
                  <a:schemeClr val="hlink"/>
                </a:solidFill>
                <a:hlinkClick r:id="rId3"/>
              </a:rPr>
              <a:t>isabelle.s.barbour@state.or.us</a:t>
            </a:r>
          </a:p>
          <a:p>
            <a:pPr rtl="0">
              <a:spcBef>
                <a:spcPts val="0"/>
              </a:spcBef>
              <a:buNone/>
            </a:pPr>
            <a:endParaRPr sz="1400" dirty="0"/>
          </a:p>
          <a:p>
            <a:pPr rtl="0">
              <a:spcBef>
                <a:spcPts val="0"/>
              </a:spcBef>
              <a:buNone/>
            </a:pPr>
            <a:r>
              <a:rPr lang="en" sz="1400" b="1"/>
              <a:t>Robin Shobe, MS CCC-SLP</a:t>
            </a:r>
          </a:p>
          <a:p>
            <a:pPr rtl="0">
              <a:spcBef>
                <a:spcPts val="0"/>
              </a:spcBef>
              <a:buNone/>
            </a:pPr>
            <a:r>
              <a:rPr lang="en" sz="1400"/>
              <a:t>Oregon Department of Oregon </a:t>
            </a:r>
          </a:p>
          <a:p>
            <a:pPr rtl="0">
              <a:spcBef>
                <a:spcPts val="0"/>
              </a:spcBef>
              <a:buNone/>
            </a:pPr>
            <a:r>
              <a:rPr lang="en" sz="1400" u="sng">
                <a:solidFill>
                  <a:schemeClr val="hlink"/>
                </a:solidFill>
                <a:hlinkClick r:id="rId4"/>
              </a:rPr>
              <a:t>Robin.Shobe@State.or.us</a:t>
            </a:r>
          </a:p>
          <a:p>
            <a:pPr rtl="0">
              <a:spcBef>
                <a:spcPts val="0"/>
              </a:spcBef>
              <a:buNone/>
            </a:pPr>
            <a:endParaRPr sz="1400" dirty="0"/>
          </a:p>
          <a:p>
            <a:pPr rtl="0">
              <a:spcBef>
                <a:spcPts val="0"/>
              </a:spcBef>
              <a:buNone/>
            </a:pPr>
            <a:endParaRPr sz="1200" dirty="0"/>
          </a:p>
          <a:p>
            <a:pPr rtl="0">
              <a:spcBef>
                <a:spcPts val="0"/>
              </a:spcBef>
              <a:buNone/>
            </a:pPr>
            <a:endParaRPr sz="2400" dirty="0"/>
          </a:p>
          <a:p>
            <a:pPr>
              <a:spcBef>
                <a:spcPts val="0"/>
              </a:spcBef>
              <a:buNone/>
            </a:pP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i="1">
                <a:solidFill>
                  <a:srgbClr val="0B5394"/>
                </a:solidFill>
                <a:latin typeface="Times New Roman"/>
                <a:ea typeface="Times New Roman"/>
                <a:cs typeface="Times New Roman"/>
                <a:sym typeface="Times New Roman"/>
              </a:rPr>
              <a:t>Scenario:</a:t>
            </a:r>
          </a:p>
        </p:txBody>
      </p:sp>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dirty="0">
              <a:latin typeface="Times New Roman"/>
              <a:ea typeface="Times New Roman"/>
              <a:cs typeface="Times New Roman"/>
              <a:sym typeface="Times New Roman"/>
            </a:endParaRPr>
          </a:p>
          <a:p>
            <a:pPr lvl="0" algn="ctr" rtl="0">
              <a:spcBef>
                <a:spcPts val="0"/>
              </a:spcBef>
              <a:buNone/>
            </a:pPr>
            <a:endParaRPr b="1" dirty="0">
              <a:solidFill>
                <a:srgbClr val="990000"/>
              </a:solidFill>
              <a:latin typeface="Times New Roman"/>
              <a:ea typeface="Times New Roman"/>
              <a:cs typeface="Times New Roman"/>
              <a:sym typeface="Times New Roman"/>
            </a:endParaRPr>
          </a:p>
          <a:p>
            <a:pPr lvl="0" algn="ctr" rtl="0">
              <a:spcBef>
                <a:spcPts val="0"/>
              </a:spcBef>
              <a:buNone/>
            </a:pPr>
            <a:r>
              <a:rPr lang="en" b="1">
                <a:solidFill>
                  <a:srgbClr val="990000"/>
                </a:solidFill>
                <a:latin typeface="Times New Roman"/>
                <a:ea typeface="Times New Roman"/>
                <a:cs typeface="Times New Roman"/>
                <a:sym typeface="Times New Roman"/>
              </a:rPr>
              <a:t>What do you do?</a:t>
            </a:r>
            <a:r>
              <a:rPr lang="en" b="1">
                <a:latin typeface="Times New Roman"/>
                <a:ea typeface="Times New Roman"/>
                <a:cs typeface="Times New Roman"/>
                <a:sym typeface="Times New Roman"/>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i="1">
                <a:solidFill>
                  <a:srgbClr val="0B5394"/>
                </a:solidFill>
              </a:rPr>
              <a:t>What is Chronic Absenteeism?</a:t>
            </a:r>
          </a:p>
        </p:txBody>
      </p:sp>
      <p:sp>
        <p:nvSpPr>
          <p:cNvPr id="75" name="Shape 75"/>
          <p:cNvSpPr txBox="1">
            <a:spLocks noGrp="1"/>
          </p:cNvSpPr>
          <p:nvPr>
            <p:ph type="body" idx="1"/>
          </p:nvPr>
        </p:nvSpPr>
        <p:spPr>
          <a:xfrm>
            <a:off x="575125" y="1157450"/>
            <a:ext cx="8229600" cy="3725699"/>
          </a:xfrm>
          <a:prstGeom prst="rect">
            <a:avLst/>
          </a:prstGeom>
        </p:spPr>
        <p:txBody>
          <a:bodyPr lIns="91425" tIns="91425" rIns="91425" bIns="91425" anchor="t" anchorCtr="0">
            <a:noAutofit/>
          </a:bodyPr>
          <a:lstStyle/>
          <a:p>
            <a:pPr rtl="0">
              <a:spcBef>
                <a:spcPts val="0"/>
              </a:spcBef>
              <a:buNone/>
            </a:pPr>
            <a:r>
              <a:rPr lang="en" sz="2400">
                <a:latin typeface="Times New Roman"/>
                <a:ea typeface="Times New Roman"/>
                <a:cs typeface="Times New Roman"/>
                <a:sym typeface="Times New Roman"/>
              </a:rPr>
              <a:t>Definition: Missing 10% of school for </a:t>
            </a:r>
            <a:r>
              <a:rPr lang="en" sz="2400" i="1">
                <a:latin typeface="Times New Roman"/>
                <a:ea typeface="Times New Roman"/>
                <a:cs typeface="Times New Roman"/>
                <a:sym typeface="Times New Roman"/>
              </a:rPr>
              <a:t>any</a:t>
            </a:r>
            <a:r>
              <a:rPr lang="en" sz="2400">
                <a:latin typeface="Times New Roman"/>
                <a:ea typeface="Times New Roman"/>
                <a:cs typeface="Times New Roman"/>
                <a:sym typeface="Times New Roman"/>
              </a:rPr>
              <a:t> reason. </a:t>
            </a:r>
          </a:p>
          <a:p>
            <a:pPr marL="457200" lvl="0" indent="-381000" rtl="0">
              <a:spcBef>
                <a:spcPts val="0"/>
              </a:spcBef>
              <a:buSzPct val="100000"/>
              <a:buFont typeface="Times New Roman"/>
              <a:buChar char="❏"/>
            </a:pPr>
            <a:r>
              <a:rPr lang="en" sz="2400">
                <a:latin typeface="Times New Roman"/>
                <a:ea typeface="Times New Roman"/>
                <a:cs typeface="Times New Roman"/>
                <a:sym typeface="Times New Roman"/>
              </a:rPr>
              <a:t>Excused</a:t>
            </a:r>
          </a:p>
          <a:p>
            <a:pPr marL="457200" lvl="0" indent="-381000" rtl="0">
              <a:spcBef>
                <a:spcPts val="0"/>
              </a:spcBef>
              <a:buSzPct val="100000"/>
              <a:buFont typeface="Times New Roman"/>
              <a:buChar char="❏"/>
            </a:pPr>
            <a:r>
              <a:rPr lang="en" sz="2400">
                <a:latin typeface="Times New Roman"/>
                <a:ea typeface="Times New Roman"/>
                <a:cs typeface="Times New Roman"/>
                <a:sym typeface="Times New Roman"/>
              </a:rPr>
              <a:t>Unexcused</a:t>
            </a:r>
          </a:p>
          <a:p>
            <a:pPr marL="457200" lvl="0" indent="-381000" rtl="0">
              <a:spcBef>
                <a:spcPts val="0"/>
              </a:spcBef>
              <a:buSzPct val="100000"/>
              <a:buFont typeface="Times New Roman"/>
              <a:buChar char="❏"/>
            </a:pPr>
            <a:r>
              <a:rPr lang="en" sz="2400">
                <a:latin typeface="Times New Roman"/>
                <a:ea typeface="Times New Roman"/>
                <a:cs typeface="Times New Roman"/>
                <a:sym typeface="Times New Roman"/>
              </a:rPr>
              <a:t>Suspension</a:t>
            </a:r>
          </a:p>
          <a:p>
            <a:pPr marL="457200" lvl="0" indent="-381000">
              <a:spcBef>
                <a:spcPts val="0"/>
              </a:spcBef>
              <a:buSzPct val="100000"/>
              <a:buFont typeface="Times New Roman"/>
              <a:buChar char="❏"/>
            </a:pPr>
            <a:r>
              <a:rPr lang="en" sz="2400">
                <a:latin typeface="Times New Roman"/>
                <a:ea typeface="Times New Roman"/>
                <a:cs typeface="Times New Roman"/>
                <a:sym typeface="Times New Roman"/>
              </a:rPr>
              <a:t>Expulsion</a:t>
            </a:r>
          </a:p>
        </p:txBody>
      </p:sp>
      <p:pic>
        <p:nvPicPr>
          <p:cNvPr id="76" name="Shape 76"/>
          <p:cNvPicPr preferRelativeResize="0"/>
          <p:nvPr/>
        </p:nvPicPr>
        <p:blipFill rotWithShape="1">
          <a:blip r:embed="rId3">
            <a:alphaModFix/>
          </a:blip>
          <a:srcRect/>
          <a:stretch/>
        </p:blipFill>
        <p:spPr>
          <a:xfrm>
            <a:off x="2783125" y="1837225"/>
            <a:ext cx="6021600" cy="18485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i="1">
                <a:solidFill>
                  <a:srgbClr val="0B5394"/>
                </a:solidFill>
              </a:rPr>
              <a:t>Why Does It Matter?</a:t>
            </a:r>
            <a:r>
              <a:rPr lang="en"/>
              <a:t> </a:t>
            </a:r>
          </a:p>
        </p:txBody>
      </p:sp>
      <p:sp>
        <p:nvSpPr>
          <p:cNvPr id="82" name="Shape 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Times New Roman"/>
              <a:buChar char="❏"/>
            </a:pPr>
            <a:r>
              <a:rPr lang="en" sz="1800">
                <a:solidFill>
                  <a:srgbClr val="000000"/>
                </a:solidFill>
                <a:latin typeface="Times New Roman"/>
                <a:ea typeface="Times New Roman"/>
                <a:cs typeface="Times New Roman"/>
                <a:sym typeface="Times New Roman"/>
              </a:rPr>
              <a:t>Chronic Absenteeism is the </a:t>
            </a:r>
            <a:r>
              <a:rPr lang="en" sz="1800" b="1">
                <a:solidFill>
                  <a:srgbClr val="000000"/>
                </a:solidFill>
                <a:latin typeface="Times New Roman"/>
                <a:ea typeface="Times New Roman"/>
                <a:cs typeface="Times New Roman"/>
                <a:sym typeface="Times New Roman"/>
              </a:rPr>
              <a:t>strongest predictor of dropping out of high school </a:t>
            </a:r>
            <a:r>
              <a:rPr lang="en" sz="1800">
                <a:solidFill>
                  <a:srgbClr val="000000"/>
                </a:solidFill>
                <a:latin typeface="Times New Roman"/>
                <a:ea typeface="Times New Roman"/>
                <a:cs typeface="Times New Roman"/>
                <a:sym typeface="Times New Roman"/>
              </a:rPr>
              <a:t>- stronger than other factors such as number of suspensions or student test scores, even when taking into account student demographics (Byrnes &amp; Reyna, 2012).</a:t>
            </a:r>
          </a:p>
          <a:p>
            <a:pPr lvl="0" rtl="0">
              <a:spcBef>
                <a:spcPts val="0"/>
              </a:spcBef>
              <a:buNone/>
            </a:pPr>
            <a:endParaRPr sz="1800" dirty="0">
              <a:solidFill>
                <a:srgbClr val="000000"/>
              </a:solidFill>
              <a:latin typeface="Times New Roman"/>
              <a:ea typeface="Times New Roman"/>
              <a:cs typeface="Times New Roman"/>
              <a:sym typeface="Times New Roman"/>
            </a:endParaRPr>
          </a:p>
          <a:p>
            <a:pPr marL="457200" lvl="0" indent="-342900">
              <a:spcBef>
                <a:spcPts val="0"/>
              </a:spcBef>
              <a:buClr>
                <a:srgbClr val="000000"/>
              </a:buClr>
              <a:buSzPct val="100000"/>
              <a:buFont typeface="Times New Roman"/>
              <a:buChar char="❏"/>
            </a:pPr>
            <a:r>
              <a:rPr lang="en" sz="1800">
                <a:solidFill>
                  <a:srgbClr val="000000"/>
                </a:solidFill>
                <a:latin typeface="Times New Roman"/>
                <a:ea typeface="Times New Roman"/>
                <a:cs typeface="Times New Roman"/>
                <a:sym typeface="Times New Roman"/>
              </a:rPr>
              <a:t>Significant gaps in academic performance are </a:t>
            </a:r>
            <a:r>
              <a:rPr lang="en" sz="1800" b="1">
                <a:solidFill>
                  <a:srgbClr val="000000"/>
                </a:solidFill>
                <a:latin typeface="Times New Roman"/>
                <a:ea typeface="Times New Roman"/>
                <a:cs typeface="Times New Roman"/>
                <a:sym typeface="Times New Roman"/>
              </a:rPr>
              <a:t>apparent in third grade and persist all the way through high school for students who are chronically absent</a:t>
            </a:r>
            <a:r>
              <a:rPr lang="en" sz="1800">
                <a:solidFill>
                  <a:srgbClr val="000000"/>
                </a:solidFill>
                <a:latin typeface="Times New Roman"/>
                <a:ea typeface="Times New Roman"/>
                <a:cs typeface="Times New Roman"/>
                <a:sym typeface="Times New Roman"/>
              </a:rPr>
              <a:t>, leading to increased dropout and decreased graduation rates (Buehler, Tapogna &amp; Chang, 2012).</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i="1">
                <a:solidFill>
                  <a:srgbClr val="0B5394"/>
                </a:solidFill>
              </a:rPr>
              <a:t>Oregon Statistics</a:t>
            </a:r>
          </a:p>
        </p:txBody>
      </p:sp>
      <p:sp>
        <p:nvSpPr>
          <p:cNvPr id="88" name="Shape 88"/>
          <p:cNvSpPr txBox="1">
            <a:spLocks noGrp="1"/>
          </p:cNvSpPr>
          <p:nvPr>
            <p:ph type="body" idx="1"/>
          </p:nvPr>
        </p:nvSpPr>
        <p:spPr>
          <a:xfrm>
            <a:off x="216125" y="1200150"/>
            <a:ext cx="8803200" cy="3828000"/>
          </a:xfrm>
          <a:prstGeom prst="rect">
            <a:avLst/>
          </a:prstGeom>
        </p:spPr>
        <p:txBody>
          <a:bodyPr lIns="91425" tIns="91425" rIns="91425" bIns="91425" anchor="t" anchorCtr="0">
            <a:noAutofit/>
          </a:bodyPr>
          <a:lstStyle/>
          <a:p>
            <a:pPr marL="457200" lvl="0" indent="-342900" rtl="0">
              <a:spcBef>
                <a:spcPts val="440"/>
              </a:spcBef>
              <a:buSzPct val="100000"/>
              <a:buFont typeface="Times New Roman"/>
              <a:buChar char="❏"/>
            </a:pPr>
            <a:r>
              <a:rPr lang="en-US" sz="1800" b="1" dirty="0" smtClean="0">
                <a:latin typeface="Times New Roman"/>
                <a:ea typeface="Times New Roman"/>
                <a:cs typeface="Times New Roman"/>
                <a:sym typeface="Times New Roman"/>
              </a:rPr>
              <a:t>Approximately</a:t>
            </a:r>
            <a:r>
              <a:rPr lang="en" sz="1800" b="1" dirty="0" smtClean="0">
                <a:latin typeface="Times New Roman"/>
                <a:ea typeface="Times New Roman"/>
                <a:cs typeface="Times New Roman"/>
                <a:sym typeface="Times New Roman"/>
              </a:rPr>
              <a:t> one-in-five </a:t>
            </a:r>
            <a:r>
              <a:rPr lang="en" sz="1800" b="1" dirty="0">
                <a:latin typeface="Times New Roman"/>
                <a:ea typeface="Times New Roman"/>
                <a:cs typeface="Times New Roman"/>
                <a:sym typeface="Times New Roman"/>
              </a:rPr>
              <a:t>students in Oregon in the 2013/14 school year were chronically absent</a:t>
            </a:r>
          </a:p>
          <a:p>
            <a:pPr marL="457200" lvl="0" indent="-342900" rtl="0">
              <a:spcBef>
                <a:spcPts val="440"/>
              </a:spcBef>
              <a:buSzPct val="100000"/>
              <a:buFont typeface="Times New Roman"/>
              <a:buChar char="❏"/>
            </a:pPr>
            <a:r>
              <a:rPr lang="en" sz="1800" b="1" dirty="0">
                <a:latin typeface="Times New Roman"/>
                <a:ea typeface="Times New Roman"/>
                <a:cs typeface="Times New Roman"/>
                <a:sym typeface="Times New Roman"/>
              </a:rPr>
              <a:t>Chronic absenteeism affected schools in every Oregon community</a:t>
            </a:r>
          </a:p>
          <a:p>
            <a:pPr marL="457200" lvl="0" indent="-342900" rtl="0">
              <a:spcBef>
                <a:spcPts val="440"/>
              </a:spcBef>
              <a:buSzPct val="100000"/>
              <a:buFont typeface="Times New Roman"/>
              <a:buChar char="❏"/>
            </a:pPr>
            <a:r>
              <a:rPr lang="en" sz="1800" dirty="0">
                <a:latin typeface="Times New Roman"/>
                <a:ea typeface="Times New Roman"/>
                <a:cs typeface="Times New Roman"/>
                <a:sym typeface="Times New Roman"/>
              </a:rPr>
              <a:t>Problems with chronic absenteeism were apparent at </a:t>
            </a:r>
            <a:r>
              <a:rPr lang="en" sz="1800" b="1" dirty="0">
                <a:latin typeface="Times New Roman"/>
                <a:ea typeface="Times New Roman"/>
                <a:cs typeface="Times New Roman"/>
                <a:sym typeface="Times New Roman"/>
              </a:rPr>
              <a:t>every grade level</a:t>
            </a:r>
            <a:r>
              <a:rPr lang="en" sz="1800" dirty="0">
                <a:latin typeface="Times New Roman"/>
                <a:ea typeface="Times New Roman"/>
                <a:cs typeface="Times New Roman"/>
                <a:sym typeface="Times New Roman"/>
              </a:rPr>
              <a:t>, starting with </a:t>
            </a:r>
            <a:r>
              <a:rPr lang="en" sz="1800" b="1" dirty="0">
                <a:latin typeface="Times New Roman"/>
                <a:ea typeface="Times New Roman"/>
                <a:cs typeface="Times New Roman"/>
                <a:sym typeface="Times New Roman"/>
              </a:rPr>
              <a:t>24 percent of kindergarten students</a:t>
            </a:r>
            <a:r>
              <a:rPr lang="en" sz="1800" dirty="0">
                <a:latin typeface="Times New Roman"/>
                <a:ea typeface="Times New Roman"/>
                <a:cs typeface="Times New Roman"/>
                <a:sym typeface="Times New Roman"/>
              </a:rPr>
              <a:t> and dipping to about </a:t>
            </a:r>
            <a:r>
              <a:rPr lang="en" sz="1800" b="1" dirty="0">
                <a:latin typeface="Times New Roman"/>
                <a:ea typeface="Times New Roman"/>
                <a:cs typeface="Times New Roman"/>
                <a:sym typeface="Times New Roman"/>
              </a:rPr>
              <a:t>14 percent of third graders </a:t>
            </a:r>
            <a:r>
              <a:rPr lang="en" sz="1800" dirty="0">
                <a:latin typeface="Times New Roman"/>
                <a:ea typeface="Times New Roman"/>
                <a:cs typeface="Times New Roman"/>
                <a:sym typeface="Times New Roman"/>
              </a:rPr>
              <a:t>before climbing to </a:t>
            </a:r>
            <a:r>
              <a:rPr lang="en" sz="1800" b="1" dirty="0">
                <a:latin typeface="Times New Roman"/>
                <a:ea typeface="Times New Roman"/>
                <a:cs typeface="Times New Roman"/>
                <a:sym typeface="Times New Roman"/>
              </a:rPr>
              <a:t>38 percent in the 12th-grade</a:t>
            </a:r>
            <a:r>
              <a:rPr lang="en" sz="1800" dirty="0">
                <a:latin typeface="Times New Roman"/>
                <a:ea typeface="Times New Roman"/>
                <a:cs typeface="Times New Roman"/>
                <a:sym typeface="Times New Roman"/>
              </a:rPr>
              <a:t>.</a:t>
            </a:r>
          </a:p>
          <a:p>
            <a:pPr marL="342900" lvl="0" indent="-88900" rtl="0">
              <a:spcBef>
                <a:spcPts val="440"/>
              </a:spcBef>
              <a:buClr>
                <a:schemeClr val="dk1"/>
              </a:buClr>
              <a:buFont typeface="Arial"/>
              <a:buNone/>
            </a:pPr>
            <a:endParaRPr sz="1500" dirty="0">
              <a:latin typeface="Times New Roman"/>
              <a:ea typeface="Times New Roman"/>
              <a:cs typeface="Times New Roman"/>
              <a:sym typeface="Times New Roman"/>
            </a:endParaRPr>
          </a:p>
          <a:p>
            <a:pPr marL="342900" lvl="0" indent="-88900" rtl="0">
              <a:spcBef>
                <a:spcPts val="440"/>
              </a:spcBef>
              <a:buClr>
                <a:schemeClr val="dk1"/>
              </a:buClr>
              <a:buSzPct val="91666"/>
              <a:buFont typeface="Arial"/>
              <a:buNone/>
            </a:pPr>
            <a:r>
              <a:rPr lang="en" sz="1200" dirty="0" smtClean="0">
                <a:latin typeface="Times New Roman"/>
                <a:ea typeface="Times New Roman"/>
                <a:cs typeface="Times New Roman"/>
                <a:sym typeface="Times New Roman"/>
              </a:rPr>
              <a:t>Related Resource: Buehler</a:t>
            </a:r>
            <a:r>
              <a:rPr lang="en" sz="1200" dirty="0">
                <a:latin typeface="Times New Roman"/>
                <a:ea typeface="Times New Roman"/>
                <a:cs typeface="Times New Roman"/>
                <a:sym typeface="Times New Roman"/>
              </a:rPr>
              <a:t>, Taponga &amp; Chang (2012). Why being at school matters: Chronic Absenteeism in Oregon</a:t>
            </a:r>
          </a:p>
          <a:p>
            <a:pPr marL="342900" lvl="0" indent="-88900" rtl="0">
              <a:spcBef>
                <a:spcPts val="440"/>
              </a:spcBef>
              <a:buClr>
                <a:schemeClr val="dk1"/>
              </a:buClr>
              <a:buSzPct val="91666"/>
              <a:buFont typeface="Arial"/>
              <a:buNone/>
            </a:pPr>
            <a:r>
              <a:rPr lang="en" sz="1200" dirty="0">
                <a:latin typeface="Times New Roman"/>
                <a:ea typeface="Times New Roman"/>
                <a:cs typeface="Times New Roman"/>
                <a:sym typeface="Times New Roman"/>
              </a:rPr>
              <a:t>Public Schools. The Chalkboard Project. Retrieved:</a:t>
            </a:r>
          </a:p>
          <a:p>
            <a:pPr marL="342900" lvl="0" indent="-88900" rtl="0">
              <a:spcBef>
                <a:spcPts val="440"/>
              </a:spcBef>
              <a:buClr>
                <a:schemeClr val="dk1"/>
              </a:buClr>
              <a:buSzPct val="91666"/>
              <a:buFont typeface="Arial"/>
              <a:buNone/>
            </a:pPr>
            <a:r>
              <a:rPr lang="en" sz="1200" u="sng" dirty="0">
                <a:solidFill>
                  <a:schemeClr val="hlink"/>
                </a:solidFill>
                <a:latin typeface="Times New Roman"/>
                <a:ea typeface="Times New Roman"/>
                <a:cs typeface="Times New Roman"/>
                <a:sym typeface="Times New Roman"/>
                <a:hlinkClick r:id="rId3"/>
              </a:rPr>
              <a:t>http://chalkboardproject.org/wp-content/uploads/2012/06/Oregon-Research-Brief-June-20-2012.pdf</a:t>
            </a:r>
            <a:r>
              <a:rPr lang="en" sz="1200" dirty="0">
                <a:latin typeface="Times New Roman"/>
                <a:ea typeface="Times New Roman"/>
                <a:cs typeface="Times New Roman"/>
                <a:sym typeface="Times New Roman"/>
              </a:rPr>
              <a:t> </a:t>
            </a:r>
          </a:p>
          <a:p>
            <a:pPr marL="342900" lvl="0" indent="-88900" rtl="0">
              <a:spcBef>
                <a:spcPts val="440"/>
              </a:spcBef>
              <a:buClr>
                <a:srgbClr val="000000"/>
              </a:buClr>
              <a:buFont typeface="Times New Roman"/>
              <a:buNone/>
            </a:pPr>
            <a:endParaRPr sz="1500" dirty="0">
              <a:latin typeface="Times New Roman"/>
              <a:ea typeface="Times New Roman"/>
              <a:cs typeface="Times New Roman"/>
              <a:sym typeface="Times New Roman"/>
            </a:endParaRPr>
          </a:p>
          <a:p>
            <a:pPr lvl="0" rtl="0">
              <a:spcBef>
                <a:spcPts val="440"/>
              </a:spcBef>
              <a:buNone/>
            </a:pPr>
            <a:endParaRPr sz="1800" dirty="0">
              <a:solidFill>
                <a:srgbClr val="000000"/>
              </a:solidFill>
              <a:latin typeface="Times New Roman"/>
              <a:ea typeface="Times New Roman"/>
              <a:cs typeface="Times New Roman"/>
              <a:sym typeface="Times New Roman"/>
            </a:endParaRPr>
          </a:p>
          <a:p>
            <a:pPr lvl="0">
              <a:spcBef>
                <a:spcPts val="440"/>
              </a:spcBef>
              <a:buNone/>
            </a:pPr>
            <a:endParaRPr sz="1800" dirty="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456750" y="100012"/>
            <a:ext cx="5562600" cy="49434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7619999"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attrocento"/>
              <a:buNone/>
            </a:pPr>
            <a:r>
              <a:rPr lang="en" sz="3200" i="1">
                <a:solidFill>
                  <a:srgbClr val="0B5394"/>
                </a:solidFill>
                <a:latin typeface="Times New Roman"/>
                <a:ea typeface="Times New Roman"/>
                <a:cs typeface="Times New Roman"/>
                <a:sym typeface="Times New Roman"/>
              </a:rPr>
              <a:t>Populations Most Impacted </a:t>
            </a:r>
          </a:p>
        </p:txBody>
      </p:sp>
      <p:sp>
        <p:nvSpPr>
          <p:cNvPr id="99" name="Shape 99"/>
          <p:cNvSpPr txBox="1">
            <a:spLocks noGrp="1"/>
          </p:cNvSpPr>
          <p:nvPr>
            <p:ph type="body" idx="1"/>
          </p:nvPr>
        </p:nvSpPr>
        <p:spPr>
          <a:xfrm>
            <a:off x="457200" y="1217975"/>
            <a:ext cx="7619999" cy="3600599"/>
          </a:xfrm>
          <a:prstGeom prst="rect">
            <a:avLst/>
          </a:prstGeom>
          <a:noFill/>
          <a:ln>
            <a:noFill/>
          </a:ln>
        </p:spPr>
        <p:txBody>
          <a:bodyPr lIns="91425" tIns="45700" rIns="91425" bIns="45700" anchor="t" anchorCtr="0">
            <a:noAutofit/>
          </a:bodyPr>
          <a:lstStyle/>
          <a:p>
            <a:pPr marL="457200" marR="0" lvl="0" indent="-228600" algn="l" rtl="0">
              <a:lnSpc>
                <a:spcPct val="150000"/>
              </a:lnSpc>
              <a:spcBef>
                <a:spcPts val="400"/>
              </a:spcBef>
              <a:buClr>
                <a:srgbClr val="000000"/>
              </a:buClr>
              <a:buSzPct val="100000"/>
              <a:buFont typeface="Times New Roman"/>
            </a:pPr>
            <a:r>
              <a:rPr lang="en" sz="2400" b="0" i="0" u="none" strike="noStrike" cap="none" baseline="0" dirty="0" smtClean="0">
                <a:solidFill>
                  <a:srgbClr val="000000"/>
                </a:solidFill>
                <a:latin typeface="Times New Roman"/>
                <a:ea typeface="Times New Roman"/>
                <a:cs typeface="Times New Roman"/>
                <a:sym typeface="Times New Roman"/>
              </a:rPr>
              <a:t>Children with one</a:t>
            </a:r>
            <a:r>
              <a:rPr lang="en" sz="2400" b="0" i="0" u="none" strike="noStrike" cap="none" dirty="0" smtClean="0">
                <a:solidFill>
                  <a:srgbClr val="000000"/>
                </a:solidFill>
                <a:latin typeface="Times New Roman"/>
                <a:ea typeface="Times New Roman"/>
                <a:cs typeface="Times New Roman"/>
                <a:sym typeface="Times New Roman"/>
              </a:rPr>
              <a:t> (or more) out of school suspension</a:t>
            </a:r>
            <a:endParaRPr lang="en" sz="2400" b="0" i="0" u="none" strike="noStrike" cap="none" baseline="0" dirty="0" smtClean="0">
              <a:solidFill>
                <a:srgbClr val="000000"/>
              </a:solidFill>
              <a:latin typeface="Times New Roman"/>
              <a:ea typeface="Times New Roman"/>
              <a:cs typeface="Times New Roman"/>
              <a:sym typeface="Times New Roman"/>
            </a:endParaRPr>
          </a:p>
          <a:p>
            <a:pPr marL="457200" indent="-228600">
              <a:lnSpc>
                <a:spcPct val="150000"/>
              </a:lnSpc>
              <a:spcBef>
                <a:spcPts val="400"/>
              </a:spcBef>
              <a:buClr>
                <a:srgbClr val="000000"/>
              </a:buClr>
              <a:buFont typeface="Times New Roman"/>
              <a:buChar char="•"/>
            </a:pPr>
            <a:r>
              <a:rPr lang="en" sz="2400" dirty="0">
                <a:solidFill>
                  <a:srgbClr val="000000"/>
                </a:solidFill>
                <a:latin typeface="Times New Roman"/>
                <a:ea typeface="Times New Roman"/>
                <a:cs typeface="Times New Roman"/>
                <a:sym typeface="Times New Roman"/>
              </a:rPr>
              <a:t>Children with disabilities</a:t>
            </a:r>
          </a:p>
          <a:p>
            <a:pPr marL="457200" marR="0" lvl="0" indent="-228600" algn="l" rtl="0">
              <a:lnSpc>
                <a:spcPct val="150000"/>
              </a:lnSpc>
              <a:spcBef>
                <a:spcPts val="400"/>
              </a:spcBef>
              <a:buClr>
                <a:srgbClr val="000000"/>
              </a:buClr>
              <a:buSzPct val="100000"/>
              <a:buFont typeface="Times New Roman"/>
            </a:pPr>
            <a:r>
              <a:rPr lang="en" sz="2400" b="0" i="0" u="none" strike="noStrike" cap="none" baseline="0" dirty="0" smtClean="0">
                <a:solidFill>
                  <a:srgbClr val="000000"/>
                </a:solidFill>
                <a:latin typeface="Times New Roman"/>
                <a:ea typeface="Times New Roman"/>
                <a:cs typeface="Times New Roman"/>
                <a:sym typeface="Times New Roman"/>
              </a:rPr>
              <a:t>Children </a:t>
            </a:r>
            <a:r>
              <a:rPr lang="en" sz="2400" b="0" i="0" u="none" strike="noStrike" cap="none" baseline="0" dirty="0">
                <a:solidFill>
                  <a:srgbClr val="000000"/>
                </a:solidFill>
                <a:latin typeface="Times New Roman"/>
                <a:ea typeface="Times New Roman"/>
                <a:cs typeface="Times New Roman"/>
                <a:sym typeface="Times New Roman"/>
              </a:rPr>
              <a:t>of color </a:t>
            </a:r>
          </a:p>
          <a:p>
            <a:pPr marL="457200" marR="0" lvl="0" indent="-228600" algn="l" rtl="0">
              <a:lnSpc>
                <a:spcPct val="150000"/>
              </a:lnSpc>
              <a:spcBef>
                <a:spcPts val="400"/>
              </a:spcBef>
              <a:buClr>
                <a:srgbClr val="000000"/>
              </a:buClr>
              <a:buSzPct val="100000"/>
              <a:buFont typeface="Times New Roman"/>
            </a:pPr>
            <a:r>
              <a:rPr lang="en" sz="2400" b="0" i="0" u="none" strike="noStrike" cap="none" baseline="0" dirty="0">
                <a:solidFill>
                  <a:srgbClr val="000000"/>
                </a:solidFill>
                <a:latin typeface="Times New Roman"/>
                <a:ea typeface="Times New Roman"/>
                <a:cs typeface="Times New Roman"/>
                <a:sym typeface="Times New Roman"/>
              </a:rPr>
              <a:t>Children from economically disadvantaged homes</a:t>
            </a:r>
          </a:p>
          <a:p>
            <a:pPr marL="457200" marR="0" lvl="0" indent="-228600" algn="l" rtl="0">
              <a:lnSpc>
                <a:spcPct val="150000"/>
              </a:lnSpc>
              <a:spcBef>
                <a:spcPts val="400"/>
              </a:spcBef>
              <a:buClr>
                <a:srgbClr val="000000"/>
              </a:buClr>
              <a:buSzPct val="100000"/>
              <a:buFont typeface="Times New Roman"/>
            </a:pPr>
            <a:r>
              <a:rPr lang="en" sz="2400" dirty="0" smtClean="0">
                <a:solidFill>
                  <a:srgbClr val="000000"/>
                </a:solidFill>
                <a:latin typeface="Times New Roman"/>
                <a:ea typeface="Times New Roman"/>
                <a:cs typeface="Times New Roman"/>
                <a:sym typeface="Times New Roman"/>
              </a:rPr>
              <a:t>K-3rd </a:t>
            </a:r>
            <a:r>
              <a:rPr lang="en" sz="2400" dirty="0">
                <a:solidFill>
                  <a:srgbClr val="000000"/>
                </a:solidFill>
                <a:latin typeface="Times New Roman"/>
                <a:ea typeface="Times New Roman"/>
                <a:cs typeface="Times New Roman"/>
                <a:sym typeface="Times New Roman"/>
              </a:rPr>
              <a:t>grade c</a:t>
            </a:r>
            <a:r>
              <a:rPr lang="en" sz="2400" b="0" i="0" u="none" strike="noStrike" cap="none" baseline="0" dirty="0">
                <a:solidFill>
                  <a:srgbClr val="000000"/>
                </a:solidFill>
                <a:latin typeface="Times New Roman"/>
                <a:ea typeface="Times New Roman"/>
                <a:cs typeface="Times New Roman"/>
                <a:sym typeface="Times New Roman"/>
              </a:rPr>
              <a:t>hildren in rural communities</a:t>
            </a:r>
          </a:p>
          <a:p>
            <a:pPr marL="640080" marR="0" lvl="1" indent="-106680" algn="l" rtl="0">
              <a:spcBef>
                <a:spcPts val="400"/>
              </a:spcBef>
              <a:buClr>
                <a:schemeClr val="accent2"/>
              </a:buClr>
              <a:buFont typeface="Arial"/>
              <a:buNone/>
            </a:pPr>
            <a:endParaRPr sz="2000" b="0" i="0" u="none" strike="noStrike" cap="none" baseline="0" dirty="0">
              <a:solidFill>
                <a:schemeClr val="dk1"/>
              </a:solidFill>
              <a:latin typeface="Questrial"/>
              <a:ea typeface="Questrial"/>
              <a:cs typeface="Questrial"/>
              <a:sym typeface="Questrial"/>
            </a:endParaRPr>
          </a:p>
        </p:txBody>
      </p:sp>
      <p:sp>
        <p:nvSpPr>
          <p:cNvPr id="100" name="Shape 100"/>
          <p:cNvSpPr txBox="1"/>
          <p:nvPr/>
        </p:nvSpPr>
        <p:spPr>
          <a:xfrm>
            <a:off x="297675" y="4059975"/>
            <a:ext cx="8056800" cy="720299"/>
          </a:xfrm>
          <a:prstGeom prst="rect">
            <a:avLst/>
          </a:prstGeom>
          <a:noFill/>
          <a:ln>
            <a:noFill/>
          </a:ln>
        </p:spPr>
        <p:txBody>
          <a:bodyPr lIns="91425" tIns="45700" rIns="91425" bIns="45700" anchor="t" anchorCtr="0">
            <a:noAutofit/>
          </a:bodyPr>
          <a:lstStyle/>
          <a:p>
            <a:pPr marL="0" marR="0" lvl="0" indent="0" algn="l" rtl="0">
              <a:spcBef>
                <a:spcPts val="0"/>
              </a:spcBef>
              <a:buNone/>
            </a:pPr>
            <a:r>
              <a:rPr lang="en" b="0" i="0" u="none" strike="noStrike" cap="none" baseline="0">
                <a:solidFill>
                  <a:schemeClr val="dk1"/>
                </a:solidFill>
                <a:latin typeface="Times New Roman"/>
                <a:ea typeface="Times New Roman"/>
                <a:cs typeface="Times New Roman"/>
                <a:sym typeface="Times New Roman"/>
              </a:rPr>
              <a:t>Buehler, Tapanoga, &amp; Chang, (2012). Why being at school matters: Chronic Absenteeism in Oregon Public Schools. The Chalkboard Project. Retreived: </a:t>
            </a:r>
            <a:r>
              <a:rPr lang="en" u="sng">
                <a:solidFill>
                  <a:schemeClr val="hlink"/>
                </a:solidFill>
                <a:latin typeface="Times New Roman"/>
                <a:ea typeface="Times New Roman"/>
                <a:cs typeface="Times New Roman"/>
                <a:sym typeface="Times New Roman"/>
                <a:hlinkClick r:id="rId3"/>
              </a:rPr>
              <a:t>http://chalkboardproject.org/wp-content/uploads/2012/06/Oregon-Research-Brief-June-20-2012.pdf</a:t>
            </a:r>
            <a:r>
              <a:rPr lang="en" b="0" i="0" u="none" strike="noStrike" cap="none" baseline="0">
                <a:solidFill>
                  <a:schemeClr val="dk1"/>
                </a:solidFill>
                <a:latin typeface="Times New Roman"/>
                <a:ea typeface="Times New Roman"/>
                <a:cs typeface="Times New Roman"/>
                <a:sym typeface="Times New Roman"/>
              </a:rPr>
              <a:t> </a:t>
            </a:r>
          </a:p>
          <a:p>
            <a:pPr marL="0" marR="0" lvl="0" indent="0" algn="l" rtl="0">
              <a:spcBef>
                <a:spcPts val="0"/>
              </a:spcBef>
              <a:buNone/>
            </a:pPr>
            <a:endParaRPr sz="18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7619999" cy="857400"/>
          </a:xfrm>
          <a:prstGeom prst="rect">
            <a:avLst/>
          </a:prstGeom>
          <a:noFill/>
          <a:ln>
            <a:noFill/>
          </a:ln>
        </p:spPr>
        <p:txBody>
          <a:bodyPr lIns="91425" tIns="45700" rIns="91425" bIns="45700" anchor="ctr" anchorCtr="0">
            <a:noAutofit/>
          </a:bodyPr>
          <a:lstStyle/>
          <a:p>
            <a:pPr lvl="0" algn="ctr" rtl="0">
              <a:spcBef>
                <a:spcPts val="0"/>
              </a:spcBef>
              <a:buClr>
                <a:schemeClr val="dk2"/>
              </a:buClr>
              <a:buSzPct val="25000"/>
              <a:buFont typeface="Quattrocento"/>
              <a:buNone/>
            </a:pPr>
            <a:r>
              <a:rPr lang="en" i="1" u="none" strike="noStrike" cap="none" baseline="0">
                <a:solidFill>
                  <a:srgbClr val="0B5394"/>
                </a:solidFill>
                <a:latin typeface="Times New Roman"/>
                <a:ea typeface="Times New Roman"/>
                <a:cs typeface="Times New Roman"/>
                <a:sym typeface="Times New Roman"/>
              </a:rPr>
              <a:t>Education is </a:t>
            </a:r>
            <a:r>
              <a:rPr lang="en" i="1">
                <a:solidFill>
                  <a:srgbClr val="0B5394"/>
                </a:solidFill>
                <a:latin typeface="Times New Roman"/>
                <a:ea typeface="Times New Roman"/>
                <a:cs typeface="Times New Roman"/>
                <a:sym typeface="Times New Roman"/>
              </a:rPr>
              <a:t>a</a:t>
            </a:r>
            <a:r>
              <a:rPr lang="en" i="1" u="none" strike="noStrike" cap="none" baseline="0">
                <a:solidFill>
                  <a:srgbClr val="0B5394"/>
                </a:solidFill>
                <a:latin typeface="Times New Roman"/>
                <a:ea typeface="Times New Roman"/>
                <a:cs typeface="Times New Roman"/>
                <a:sym typeface="Times New Roman"/>
              </a:rPr>
              <a:t> Predictor of Health</a:t>
            </a:r>
          </a:p>
        </p:txBody>
      </p:sp>
      <p:sp>
        <p:nvSpPr>
          <p:cNvPr id="107" name="Shape 107"/>
          <p:cNvSpPr txBox="1">
            <a:spLocks noGrp="1"/>
          </p:cNvSpPr>
          <p:nvPr>
            <p:ph type="body" idx="1"/>
          </p:nvPr>
        </p:nvSpPr>
        <p:spPr>
          <a:xfrm>
            <a:off x="457200" y="1200150"/>
            <a:ext cx="7619999" cy="3600599"/>
          </a:xfrm>
          <a:prstGeom prst="rect">
            <a:avLst/>
          </a:prstGeom>
          <a:solidFill>
            <a:schemeClr val="lt1"/>
          </a:solidFill>
          <a:ln>
            <a:noFill/>
          </a:ln>
        </p:spPr>
        <p:txBody>
          <a:bodyPr lIns="91425" tIns="45700" rIns="91425" bIns="45700" anchor="t" anchorCtr="0">
            <a:noAutofit/>
          </a:bodyPr>
          <a:lstStyle/>
          <a:p>
            <a:pPr marL="457200" marR="0" lvl="0" indent="-228600" algn="l" rtl="0">
              <a:spcBef>
                <a:spcPts val="1000"/>
              </a:spcBef>
              <a:buClr>
                <a:schemeClr val="dk1"/>
              </a:buClr>
              <a:buSzPct val="100000"/>
              <a:buFont typeface="Times New Roman"/>
            </a:pPr>
            <a:r>
              <a:rPr lang="en" sz="1800" b="1" i="0" u="none" strike="noStrike" cap="none" baseline="0">
                <a:solidFill>
                  <a:schemeClr val="dk1"/>
                </a:solidFill>
                <a:latin typeface="Times New Roman"/>
                <a:ea typeface="Times New Roman"/>
                <a:cs typeface="Times New Roman"/>
                <a:sym typeface="Times New Roman"/>
              </a:rPr>
              <a:t>Children who do not complete high school</a:t>
            </a:r>
            <a:r>
              <a:rPr lang="en" sz="1800" b="0" i="0" u="none" strike="noStrike" cap="none" baseline="0">
                <a:solidFill>
                  <a:schemeClr val="dk1"/>
                </a:solidFill>
                <a:latin typeface="Times New Roman"/>
                <a:ea typeface="Times New Roman"/>
                <a:cs typeface="Times New Roman"/>
                <a:sym typeface="Times New Roman"/>
              </a:rPr>
              <a:t> are likely to become adults who have </a:t>
            </a:r>
            <a:r>
              <a:rPr lang="en" sz="1800" b="1" i="0" u="none" strike="noStrike" cap="none" baseline="0">
                <a:solidFill>
                  <a:schemeClr val="dk1"/>
                </a:solidFill>
                <a:latin typeface="Times New Roman"/>
                <a:ea typeface="Times New Roman"/>
                <a:cs typeface="Times New Roman"/>
                <a:sym typeface="Times New Roman"/>
              </a:rPr>
              <a:t>employment problems, lower health literacy, higher rates of illness, and earlier deaths than those who graduate from high school. </a:t>
            </a:r>
          </a:p>
          <a:p>
            <a:pPr marL="457200" marR="0" lvl="0" indent="-228600" algn="l" rtl="0">
              <a:spcBef>
                <a:spcPts val="1000"/>
              </a:spcBef>
              <a:buClr>
                <a:schemeClr val="dk1"/>
              </a:buClr>
              <a:buSzPct val="100000"/>
              <a:buFont typeface="Times New Roman"/>
            </a:pPr>
            <a:r>
              <a:rPr lang="en" sz="1800" b="0" i="0" u="none" strike="noStrike" cap="none" baseline="0">
                <a:solidFill>
                  <a:schemeClr val="dk1"/>
                </a:solidFill>
                <a:latin typeface="Times New Roman"/>
                <a:ea typeface="Times New Roman"/>
                <a:cs typeface="Times New Roman"/>
                <a:sym typeface="Times New Roman"/>
              </a:rPr>
              <a:t>Improving high school graduation rates may be more cost-effective than most medical interventions in reducing health disparities.</a:t>
            </a:r>
          </a:p>
          <a:p>
            <a:pPr marL="457200" marR="0" lvl="0" indent="-228600" algn="l" rtl="0">
              <a:spcBef>
                <a:spcPts val="1000"/>
              </a:spcBef>
              <a:buClr>
                <a:schemeClr val="dk1"/>
              </a:buClr>
              <a:buSzPct val="100000"/>
              <a:buFont typeface="Times New Roman"/>
            </a:pPr>
            <a:r>
              <a:rPr lang="en" sz="1800" b="0" i="0" u="none" strike="noStrike" cap="none" baseline="0">
                <a:solidFill>
                  <a:schemeClr val="dk1"/>
                </a:solidFill>
                <a:latin typeface="Times New Roman"/>
                <a:ea typeface="Times New Roman"/>
                <a:cs typeface="Times New Roman"/>
                <a:sym typeface="Times New Roman"/>
              </a:rPr>
              <a:t>Graduation from high school is associated with an </a:t>
            </a:r>
            <a:r>
              <a:rPr lang="en" sz="1800" b="1" i="0" u="none" strike="noStrike" cap="none" baseline="0">
                <a:solidFill>
                  <a:schemeClr val="dk1"/>
                </a:solidFill>
                <a:latin typeface="Times New Roman"/>
                <a:ea typeface="Times New Roman"/>
                <a:cs typeface="Times New Roman"/>
                <a:sym typeface="Times New Roman"/>
              </a:rPr>
              <a:t>increase in the average lifespan of 6</a:t>
            </a:r>
            <a:r>
              <a:rPr lang="en" sz="1800" b="1">
                <a:latin typeface="Times New Roman"/>
                <a:ea typeface="Times New Roman"/>
                <a:cs typeface="Times New Roman"/>
                <a:sym typeface="Times New Roman"/>
              </a:rPr>
              <a:t> to </a:t>
            </a:r>
            <a:r>
              <a:rPr lang="en" sz="1800" b="1" i="0" u="none" strike="noStrike" cap="none" baseline="0">
                <a:solidFill>
                  <a:schemeClr val="dk1"/>
                </a:solidFill>
                <a:latin typeface="Times New Roman"/>
                <a:ea typeface="Times New Roman"/>
                <a:cs typeface="Times New Roman"/>
                <a:sym typeface="Times New Roman"/>
              </a:rPr>
              <a:t>9 years.</a:t>
            </a:r>
          </a:p>
          <a:p>
            <a:pPr marL="457200" marR="0" lvl="0" indent="-228600" algn="l" rtl="0">
              <a:spcBef>
                <a:spcPts val="1000"/>
              </a:spcBef>
              <a:buClr>
                <a:schemeClr val="dk1"/>
              </a:buClr>
              <a:buSzPct val="100000"/>
              <a:buFont typeface="Times New Roman"/>
            </a:pPr>
            <a:r>
              <a:rPr lang="en" sz="1800">
                <a:latin typeface="Times New Roman"/>
                <a:ea typeface="Times New Roman"/>
                <a:cs typeface="Times New Roman"/>
                <a:sym typeface="Times New Roman"/>
              </a:rPr>
              <a:t>People that do not complete high school are disproportionately represented in the criminal justice system. </a:t>
            </a: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a:p>
            <a:pPr marL="1005839" marR="0" lvl="2" indent="-116839" algn="l" rtl="0">
              <a:spcBef>
                <a:spcPts val="360"/>
              </a:spcBef>
              <a:buClr>
                <a:schemeClr val="accent3"/>
              </a:buClr>
              <a:buFont typeface="Arial"/>
              <a:buNone/>
            </a:pPr>
            <a:endParaRPr sz="1800" b="0" i="0" u="none" strike="noStrike" cap="none" baseline="0" dirty="0">
              <a:solidFill>
                <a:schemeClr val="dk1"/>
              </a:solidFill>
              <a:latin typeface="Questrial"/>
              <a:ea typeface="Questrial"/>
              <a:cs typeface="Questrial"/>
              <a:sym typeface="Questrial"/>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1078</Words>
  <Application>Microsoft Office PowerPoint</Application>
  <PresentationFormat>On-screen Show (16:9)</PresentationFormat>
  <Paragraphs>167</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Questrial</vt:lpstr>
      <vt:lpstr>Calibri</vt:lpstr>
      <vt:lpstr>Merriweather Sans</vt:lpstr>
      <vt:lpstr>Noto Symbol</vt:lpstr>
      <vt:lpstr>Arial</vt:lpstr>
      <vt:lpstr>Times New Roman</vt:lpstr>
      <vt:lpstr>Quattrocento</vt:lpstr>
      <vt:lpstr>Cambria</vt:lpstr>
      <vt:lpstr>Souce Sans Pro</vt:lpstr>
      <vt:lpstr>simple-light</vt:lpstr>
      <vt:lpstr>  Chronic Absenteeism in Oregon: What We Know and Why It Matters</vt:lpstr>
      <vt:lpstr>Participants will:</vt:lpstr>
      <vt:lpstr>Scenario:</vt:lpstr>
      <vt:lpstr>What is Chronic Absenteeism?</vt:lpstr>
      <vt:lpstr>Why Does It Matter? </vt:lpstr>
      <vt:lpstr>Oregon Statistics</vt:lpstr>
      <vt:lpstr>PowerPoint Presentation</vt:lpstr>
      <vt:lpstr>Populations Most Impacted </vt:lpstr>
      <vt:lpstr>Education is a Predictor of Health</vt:lpstr>
      <vt:lpstr>Health is a Predictor of Education </vt:lpstr>
      <vt:lpstr>PowerPoint Presentation</vt:lpstr>
      <vt:lpstr>PowerPoint Presentation</vt:lpstr>
      <vt:lpstr>Key Health Issues Associated with Chronic Absenteeism </vt:lpstr>
      <vt:lpstr>Student absence is complex </vt:lpstr>
      <vt:lpstr>What can you do to improve attendance at your school? </vt:lpstr>
      <vt:lpstr>Challenge Assumptions</vt:lpstr>
      <vt:lpstr>Understand Attendance Data </vt:lpstr>
      <vt:lpstr>Year at a Glance: All Absences</vt:lpstr>
      <vt:lpstr>Gather Partners</vt:lpstr>
      <vt:lpstr>Get more information about the problem</vt:lpstr>
      <vt:lpstr>PowerPoint Presentation</vt:lpstr>
      <vt:lpstr>Determine a range of strategies to support  a culture of attendance in your school  Best practices</vt:lpstr>
      <vt:lpstr>Resources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Absenteeism in Oregon: What We Know and Why It Matters</dc:title>
  <dc:creator>BARBOUR Isabelle S</dc:creator>
  <cp:lastModifiedBy>BARBOUR Isabelle S</cp:lastModifiedBy>
  <cp:revision>6</cp:revision>
  <dcterms:modified xsi:type="dcterms:W3CDTF">2015-11-20T17:05:41Z</dcterms:modified>
</cp:coreProperties>
</file>