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72" r:id="rId2"/>
    <p:sldId id="318" r:id="rId3"/>
    <p:sldId id="332" r:id="rId4"/>
    <p:sldId id="294" r:id="rId5"/>
    <p:sldId id="330" r:id="rId6"/>
    <p:sldId id="319" r:id="rId7"/>
    <p:sldId id="324" r:id="rId8"/>
    <p:sldId id="280" r:id="rId9"/>
    <p:sldId id="331" r:id="rId10"/>
    <p:sldId id="299" r:id="rId11"/>
    <p:sldId id="29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9694" autoAdjust="0"/>
  </p:normalViewPr>
  <p:slideViewPr>
    <p:cSldViewPr snapToGrid="0" snapToObjects="1">
      <p:cViewPr>
        <p:scale>
          <a:sx n="68" d="100"/>
          <a:sy n="68" d="100"/>
        </p:scale>
        <p:origin x="-1296" y="-7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303391-5AA7-B247-B02B-62908CBE4240}" type="doc">
      <dgm:prSet loTypeId="urn:microsoft.com/office/officeart/2008/layout/RadialCluster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DBE372D-E4E5-F447-9966-BFA42AD6F929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Alignment of “Asks” Regarding Educators</a:t>
          </a:r>
          <a:endParaRPr lang="en-US" b="1" dirty="0">
            <a:solidFill>
              <a:schemeClr val="tx1"/>
            </a:solidFill>
          </a:endParaRPr>
        </a:p>
      </dgm:t>
    </dgm:pt>
    <dgm:pt modelId="{B087A03A-E6E8-DC4F-979E-9FF27B804C70}" type="parTrans" cxnId="{0392D600-F29D-424A-8526-6A3D4A6C6720}">
      <dgm:prSet/>
      <dgm:spPr/>
      <dgm:t>
        <a:bodyPr/>
        <a:lstStyle/>
        <a:p>
          <a:endParaRPr lang="en-US"/>
        </a:p>
      </dgm:t>
    </dgm:pt>
    <dgm:pt modelId="{B580077A-2BFA-0244-BA09-40CE1F406810}" type="sibTrans" cxnId="{0392D600-F29D-424A-8526-6A3D4A6C6720}">
      <dgm:prSet/>
      <dgm:spPr/>
      <dgm:t>
        <a:bodyPr/>
        <a:lstStyle/>
        <a:p>
          <a:endParaRPr lang="en-US"/>
        </a:p>
      </dgm:t>
    </dgm:pt>
    <dgm:pt modelId="{BC8C6134-B63B-AB41-9C3B-67A85E55E1BA}">
      <dgm:prSet phldrT="[Text]" custT="1"/>
      <dgm:spPr/>
      <dgm:t>
        <a:bodyPr/>
        <a:lstStyle/>
        <a:p>
          <a:r>
            <a:rPr lang="en-US" sz="2400" b="0" dirty="0" smtClean="0">
              <a:solidFill>
                <a:schemeClr val="tx1"/>
              </a:solidFill>
            </a:rPr>
            <a:t>Educator Equity Report and Recommendations</a:t>
          </a:r>
          <a:endParaRPr lang="en-US" sz="2400" b="0" dirty="0">
            <a:solidFill>
              <a:schemeClr val="tx1"/>
            </a:solidFill>
          </a:endParaRPr>
        </a:p>
      </dgm:t>
    </dgm:pt>
    <dgm:pt modelId="{53638E1F-D093-DB4E-9B68-4C622D367C05}" type="parTrans" cxnId="{4881E356-4D30-0044-9A77-36BE830FCB30}">
      <dgm:prSet/>
      <dgm:spPr/>
      <dgm:t>
        <a:bodyPr/>
        <a:lstStyle/>
        <a:p>
          <a:endParaRPr lang="en-US"/>
        </a:p>
      </dgm:t>
    </dgm:pt>
    <dgm:pt modelId="{012B353A-34E1-FD4A-9FCE-0CE87300FCEC}" type="sibTrans" cxnId="{4881E356-4D30-0044-9A77-36BE830FCB30}">
      <dgm:prSet/>
      <dgm:spPr/>
      <dgm:t>
        <a:bodyPr/>
        <a:lstStyle/>
        <a:p>
          <a:endParaRPr lang="en-US"/>
        </a:p>
      </dgm:t>
    </dgm:pt>
    <dgm:pt modelId="{3CA14BD8-01A9-C741-A17D-F69EFA68E932}">
      <dgm:prSet phldrT="[Text]"/>
      <dgm:spPr/>
      <dgm:t>
        <a:bodyPr/>
        <a:lstStyle/>
        <a:p>
          <a:r>
            <a:rPr lang="en-US" b="0" dirty="0" smtClean="0">
              <a:solidFill>
                <a:schemeClr val="tx1"/>
              </a:solidFill>
            </a:rPr>
            <a:t>African American/Black Student Success Plan</a:t>
          </a:r>
          <a:endParaRPr lang="en-US" b="0" dirty="0">
            <a:solidFill>
              <a:schemeClr val="tx1"/>
            </a:solidFill>
          </a:endParaRPr>
        </a:p>
      </dgm:t>
    </dgm:pt>
    <dgm:pt modelId="{452F97E6-09AE-6547-9B70-BC767CD20686}" type="parTrans" cxnId="{26E73CB7-F235-DD46-99CF-9E342C8C2819}">
      <dgm:prSet/>
      <dgm:spPr/>
      <dgm:t>
        <a:bodyPr/>
        <a:lstStyle/>
        <a:p>
          <a:endParaRPr lang="en-US"/>
        </a:p>
      </dgm:t>
    </dgm:pt>
    <dgm:pt modelId="{0B8D8E92-1EEC-B840-831D-8D3CC803F8BD}" type="sibTrans" cxnId="{26E73CB7-F235-DD46-99CF-9E342C8C2819}">
      <dgm:prSet/>
      <dgm:spPr/>
      <dgm:t>
        <a:bodyPr/>
        <a:lstStyle/>
        <a:p>
          <a:endParaRPr lang="en-US"/>
        </a:p>
      </dgm:t>
    </dgm:pt>
    <dgm:pt modelId="{C65DFD4E-8BF7-704F-AA5C-51AD6265AC93}">
      <dgm:prSet phldrT="[Text]"/>
      <dgm:spPr/>
      <dgm:t>
        <a:bodyPr/>
        <a:lstStyle/>
        <a:p>
          <a:r>
            <a:rPr lang="en-US" b="0" dirty="0" smtClean="0">
              <a:solidFill>
                <a:schemeClr val="tx1"/>
              </a:solidFill>
            </a:rPr>
            <a:t>American Indian Alaskan Native Oregon Indian Education State Plan</a:t>
          </a:r>
          <a:endParaRPr lang="en-US" b="0" dirty="0">
            <a:solidFill>
              <a:schemeClr val="tx1"/>
            </a:solidFill>
          </a:endParaRPr>
        </a:p>
      </dgm:t>
    </dgm:pt>
    <dgm:pt modelId="{8E6B5F27-991C-7E4F-B068-3CCDC14A7952}" type="parTrans" cxnId="{176C05E4-B095-5A46-84C8-82F94A7AB338}">
      <dgm:prSet/>
      <dgm:spPr/>
      <dgm:t>
        <a:bodyPr/>
        <a:lstStyle/>
        <a:p>
          <a:endParaRPr lang="en-US"/>
        </a:p>
      </dgm:t>
    </dgm:pt>
    <dgm:pt modelId="{12479AA9-DA22-3F4F-98BA-7E7AC5A85A5F}" type="sibTrans" cxnId="{176C05E4-B095-5A46-84C8-82F94A7AB338}">
      <dgm:prSet/>
      <dgm:spPr/>
      <dgm:t>
        <a:bodyPr/>
        <a:lstStyle/>
        <a:p>
          <a:endParaRPr lang="en-US"/>
        </a:p>
      </dgm:t>
    </dgm:pt>
    <dgm:pt modelId="{DB1AFE77-597E-B546-BB27-BD98FC4C94CB}">
      <dgm:prSet phldrT="[Text]"/>
      <dgm:spPr/>
      <dgm:t>
        <a:bodyPr/>
        <a:lstStyle/>
        <a:p>
          <a:r>
            <a:rPr lang="en-US" b="0" dirty="0" smtClean="0">
              <a:solidFill>
                <a:schemeClr val="tx1"/>
              </a:solidFill>
            </a:rPr>
            <a:t>Oregon’s Equitable Access to Educators Plan</a:t>
          </a:r>
          <a:endParaRPr lang="en-US" b="0" dirty="0">
            <a:solidFill>
              <a:schemeClr val="tx1"/>
            </a:solidFill>
          </a:endParaRPr>
        </a:p>
      </dgm:t>
    </dgm:pt>
    <dgm:pt modelId="{C9A56E77-6E18-3245-834D-7439D140A491}" type="parTrans" cxnId="{5826DAA7-136E-654B-8BF1-1083B8D18C50}">
      <dgm:prSet/>
      <dgm:spPr/>
      <dgm:t>
        <a:bodyPr/>
        <a:lstStyle/>
        <a:p>
          <a:endParaRPr lang="en-US"/>
        </a:p>
      </dgm:t>
    </dgm:pt>
    <dgm:pt modelId="{B397BE90-E039-5A45-AC3E-AD1162648E0D}" type="sibTrans" cxnId="{5826DAA7-136E-654B-8BF1-1083B8D18C50}">
      <dgm:prSet/>
      <dgm:spPr/>
      <dgm:t>
        <a:bodyPr/>
        <a:lstStyle/>
        <a:p>
          <a:endParaRPr lang="en-US"/>
        </a:p>
      </dgm:t>
    </dgm:pt>
    <dgm:pt modelId="{14E2F9D1-B429-D942-851D-5B29EF718049}">
      <dgm:prSet phldrT="[Text]"/>
      <dgm:spPr/>
      <dgm:t>
        <a:bodyPr/>
        <a:lstStyle/>
        <a:p>
          <a:r>
            <a:rPr lang="en-US" b="0" dirty="0" smtClean="0">
              <a:solidFill>
                <a:schemeClr val="tx1"/>
              </a:solidFill>
            </a:rPr>
            <a:t>English Language Learners State Plan</a:t>
          </a:r>
          <a:endParaRPr lang="en-US" b="0" dirty="0">
            <a:solidFill>
              <a:schemeClr val="tx1"/>
            </a:solidFill>
          </a:endParaRPr>
        </a:p>
      </dgm:t>
    </dgm:pt>
    <dgm:pt modelId="{88C2C572-BC93-1642-8D43-011C83FA73DE}" type="parTrans" cxnId="{9C26A354-0570-4B4B-B81F-FF4484A1BF3C}">
      <dgm:prSet/>
      <dgm:spPr/>
      <dgm:t>
        <a:bodyPr/>
        <a:lstStyle/>
        <a:p>
          <a:endParaRPr lang="en-US"/>
        </a:p>
      </dgm:t>
    </dgm:pt>
    <dgm:pt modelId="{43F59DD1-307D-0F47-9588-571913B56EAD}" type="sibTrans" cxnId="{9C26A354-0570-4B4B-B81F-FF4484A1BF3C}">
      <dgm:prSet/>
      <dgm:spPr/>
      <dgm:t>
        <a:bodyPr/>
        <a:lstStyle/>
        <a:p>
          <a:endParaRPr lang="en-US"/>
        </a:p>
      </dgm:t>
    </dgm:pt>
    <dgm:pt modelId="{CBEF23D6-CEA3-D64F-B534-59ADBB5A6FBE}" type="pres">
      <dgm:prSet presAssocID="{50303391-5AA7-B247-B02B-62908CBE4240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1B0F1447-E130-3140-9A46-444158763BD5}" type="pres">
      <dgm:prSet presAssocID="{0DBE372D-E4E5-F447-9966-BFA42AD6F929}" presName="singleCycle" presStyleCnt="0"/>
      <dgm:spPr/>
    </dgm:pt>
    <dgm:pt modelId="{3EBA2BC7-1CC7-B346-95BC-7F68F5CA6ABD}" type="pres">
      <dgm:prSet presAssocID="{0DBE372D-E4E5-F447-9966-BFA42AD6F929}" presName="singleCenter" presStyleLbl="node1" presStyleIdx="0" presStyleCnt="6" custLinFactNeighborX="-1271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480470DF-87C8-4F4C-91BA-655B307422AB}" type="pres">
      <dgm:prSet presAssocID="{53638E1F-D093-DB4E-9B68-4C622D367C05}" presName="Name56" presStyleLbl="parChTrans1D2" presStyleIdx="0" presStyleCnt="5"/>
      <dgm:spPr/>
    </dgm:pt>
    <dgm:pt modelId="{27BA0F19-4C81-E041-A264-E9ACDCEB8D73}" type="pres">
      <dgm:prSet presAssocID="{BC8C6134-B63B-AB41-9C3B-67A85E55E1BA}" presName="text0" presStyleLbl="node1" presStyleIdx="1" presStyleCnt="6" custScaleX="333549">
        <dgm:presLayoutVars>
          <dgm:bulletEnabled val="1"/>
        </dgm:presLayoutVars>
      </dgm:prSet>
      <dgm:spPr/>
    </dgm:pt>
    <dgm:pt modelId="{BAC1665E-D074-D84E-8D16-22A075FFBBD4}" type="pres">
      <dgm:prSet presAssocID="{452F97E6-09AE-6547-9B70-BC767CD20686}" presName="Name56" presStyleLbl="parChTrans1D2" presStyleIdx="1" presStyleCnt="5"/>
      <dgm:spPr/>
    </dgm:pt>
    <dgm:pt modelId="{BB3BDE7B-5FF3-1649-A2D3-72855CDEA7E1}" type="pres">
      <dgm:prSet presAssocID="{3CA14BD8-01A9-C741-A17D-F69EFA68E932}" presName="text0" presStyleLbl="node1" presStyleIdx="2" presStyleCnt="6" custScaleX="267544" custScaleY="119973" custRadScaleRad="1402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C5FFD9-6F84-A143-9710-168D0F4A1530}" type="pres">
      <dgm:prSet presAssocID="{8E6B5F27-991C-7E4F-B068-3CCDC14A7952}" presName="Name56" presStyleLbl="parChTrans1D2" presStyleIdx="2" presStyleCnt="5"/>
      <dgm:spPr/>
    </dgm:pt>
    <dgm:pt modelId="{8EBA3473-DAD1-D649-9FAD-6CBDEA809421}" type="pres">
      <dgm:prSet presAssocID="{C65DFD4E-8BF7-704F-AA5C-51AD6265AC93}" presName="text0" presStyleLbl="node1" presStyleIdx="3" presStyleCnt="6" custScaleX="317337" custScaleY="145257" custRadScaleRad="139946" custRadScaleInc="-544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1737A6-F77F-9A4C-B2F8-0E23F7F9C3C9}" type="pres">
      <dgm:prSet presAssocID="{C9A56E77-6E18-3245-834D-7439D140A491}" presName="Name56" presStyleLbl="parChTrans1D2" presStyleIdx="3" presStyleCnt="5"/>
      <dgm:spPr/>
    </dgm:pt>
    <dgm:pt modelId="{DD381FE8-A2AE-D344-8359-B157009DD5EA}" type="pres">
      <dgm:prSet presAssocID="{DB1AFE77-597E-B546-BB27-BD98FC4C94CB}" presName="text0" presStyleLbl="node1" presStyleIdx="4" presStyleCnt="6" custScaleX="271045" custScaleY="119973" custRadScaleRad="156834" custRadScaleInc="16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F4332D-FE8C-EB47-A996-53CD036CC5B1}" type="pres">
      <dgm:prSet presAssocID="{88C2C572-BC93-1642-8D43-011C83FA73DE}" presName="Name56" presStyleLbl="parChTrans1D2" presStyleIdx="4" presStyleCnt="5"/>
      <dgm:spPr/>
    </dgm:pt>
    <dgm:pt modelId="{93EB089D-349E-3741-B858-DA4C2E622074}" type="pres">
      <dgm:prSet presAssocID="{14E2F9D1-B429-D942-851D-5B29EF718049}" presName="text0" presStyleLbl="node1" presStyleIdx="5" presStyleCnt="6" custScaleX="252347" custScaleY="99351" custRadScaleRad="118688" custRadScaleInc="-80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881E356-4D30-0044-9A77-36BE830FCB30}" srcId="{0DBE372D-E4E5-F447-9966-BFA42AD6F929}" destId="{BC8C6134-B63B-AB41-9C3B-67A85E55E1BA}" srcOrd="0" destOrd="0" parTransId="{53638E1F-D093-DB4E-9B68-4C622D367C05}" sibTransId="{012B353A-34E1-FD4A-9FCE-0CE87300FCEC}"/>
    <dgm:cxn modelId="{0392D600-F29D-424A-8526-6A3D4A6C6720}" srcId="{50303391-5AA7-B247-B02B-62908CBE4240}" destId="{0DBE372D-E4E5-F447-9966-BFA42AD6F929}" srcOrd="0" destOrd="0" parTransId="{B087A03A-E6E8-DC4F-979E-9FF27B804C70}" sibTransId="{B580077A-2BFA-0244-BA09-40CE1F406810}"/>
    <dgm:cxn modelId="{F7A1FE7C-0CA1-AE42-8075-11DFD2BADD0F}" type="presOf" srcId="{DB1AFE77-597E-B546-BB27-BD98FC4C94CB}" destId="{DD381FE8-A2AE-D344-8359-B157009DD5EA}" srcOrd="0" destOrd="0" presId="urn:microsoft.com/office/officeart/2008/layout/RadialCluster"/>
    <dgm:cxn modelId="{2ABE945E-E59D-DD45-94A0-B58273940191}" type="presOf" srcId="{8E6B5F27-991C-7E4F-B068-3CCDC14A7952}" destId="{E3C5FFD9-6F84-A143-9710-168D0F4A1530}" srcOrd="0" destOrd="0" presId="urn:microsoft.com/office/officeart/2008/layout/RadialCluster"/>
    <dgm:cxn modelId="{311D462A-3D27-8E42-B220-36A21D1BE2E2}" type="presOf" srcId="{BC8C6134-B63B-AB41-9C3B-67A85E55E1BA}" destId="{27BA0F19-4C81-E041-A264-E9ACDCEB8D73}" srcOrd="0" destOrd="0" presId="urn:microsoft.com/office/officeart/2008/layout/RadialCluster"/>
    <dgm:cxn modelId="{1B2A67B9-EC39-324D-891E-E0120A481B09}" type="presOf" srcId="{50303391-5AA7-B247-B02B-62908CBE4240}" destId="{CBEF23D6-CEA3-D64F-B534-59ADBB5A6FBE}" srcOrd="0" destOrd="0" presId="urn:microsoft.com/office/officeart/2008/layout/RadialCluster"/>
    <dgm:cxn modelId="{476E4091-504E-C942-B59B-AB4BA7952D41}" type="presOf" srcId="{C65DFD4E-8BF7-704F-AA5C-51AD6265AC93}" destId="{8EBA3473-DAD1-D649-9FAD-6CBDEA809421}" srcOrd="0" destOrd="0" presId="urn:microsoft.com/office/officeart/2008/layout/RadialCluster"/>
    <dgm:cxn modelId="{0A69ED1A-DB69-564B-8232-FB0C6F358F58}" type="presOf" srcId="{C9A56E77-6E18-3245-834D-7439D140A491}" destId="{EB1737A6-F77F-9A4C-B2F8-0E23F7F9C3C9}" srcOrd="0" destOrd="0" presId="urn:microsoft.com/office/officeart/2008/layout/RadialCluster"/>
    <dgm:cxn modelId="{E68B2A3B-852A-1C41-8232-DB2F4F329245}" type="presOf" srcId="{452F97E6-09AE-6547-9B70-BC767CD20686}" destId="{BAC1665E-D074-D84E-8D16-22A075FFBBD4}" srcOrd="0" destOrd="0" presId="urn:microsoft.com/office/officeart/2008/layout/RadialCluster"/>
    <dgm:cxn modelId="{E9F9F027-85A5-EC46-8EEF-73ABD33B992E}" type="presOf" srcId="{53638E1F-D093-DB4E-9B68-4C622D367C05}" destId="{480470DF-87C8-4F4C-91BA-655B307422AB}" srcOrd="0" destOrd="0" presId="urn:microsoft.com/office/officeart/2008/layout/RadialCluster"/>
    <dgm:cxn modelId="{51229CA2-3814-E647-AE1D-9FC69ADC1615}" type="presOf" srcId="{88C2C572-BC93-1642-8D43-011C83FA73DE}" destId="{3CF4332D-FE8C-EB47-A996-53CD036CC5B1}" srcOrd="0" destOrd="0" presId="urn:microsoft.com/office/officeart/2008/layout/RadialCluster"/>
    <dgm:cxn modelId="{3EDB2D29-AB1C-8144-B38D-ABBCBA0CCE7B}" type="presOf" srcId="{3CA14BD8-01A9-C741-A17D-F69EFA68E932}" destId="{BB3BDE7B-5FF3-1649-A2D3-72855CDEA7E1}" srcOrd="0" destOrd="0" presId="urn:microsoft.com/office/officeart/2008/layout/RadialCluster"/>
    <dgm:cxn modelId="{176C05E4-B095-5A46-84C8-82F94A7AB338}" srcId="{0DBE372D-E4E5-F447-9966-BFA42AD6F929}" destId="{C65DFD4E-8BF7-704F-AA5C-51AD6265AC93}" srcOrd="2" destOrd="0" parTransId="{8E6B5F27-991C-7E4F-B068-3CCDC14A7952}" sibTransId="{12479AA9-DA22-3F4F-98BA-7E7AC5A85A5F}"/>
    <dgm:cxn modelId="{3C86C575-DEB4-CC4D-9006-5ADB5FD2C24C}" type="presOf" srcId="{14E2F9D1-B429-D942-851D-5B29EF718049}" destId="{93EB089D-349E-3741-B858-DA4C2E622074}" srcOrd="0" destOrd="0" presId="urn:microsoft.com/office/officeart/2008/layout/RadialCluster"/>
    <dgm:cxn modelId="{26E73CB7-F235-DD46-99CF-9E342C8C2819}" srcId="{0DBE372D-E4E5-F447-9966-BFA42AD6F929}" destId="{3CA14BD8-01A9-C741-A17D-F69EFA68E932}" srcOrd="1" destOrd="0" parTransId="{452F97E6-09AE-6547-9B70-BC767CD20686}" sibTransId="{0B8D8E92-1EEC-B840-831D-8D3CC803F8BD}"/>
    <dgm:cxn modelId="{9C26A354-0570-4B4B-B81F-FF4484A1BF3C}" srcId="{0DBE372D-E4E5-F447-9966-BFA42AD6F929}" destId="{14E2F9D1-B429-D942-851D-5B29EF718049}" srcOrd="4" destOrd="0" parTransId="{88C2C572-BC93-1642-8D43-011C83FA73DE}" sibTransId="{43F59DD1-307D-0F47-9588-571913B56EAD}"/>
    <dgm:cxn modelId="{5826DAA7-136E-654B-8BF1-1083B8D18C50}" srcId="{0DBE372D-E4E5-F447-9966-BFA42AD6F929}" destId="{DB1AFE77-597E-B546-BB27-BD98FC4C94CB}" srcOrd="3" destOrd="0" parTransId="{C9A56E77-6E18-3245-834D-7439D140A491}" sibTransId="{B397BE90-E039-5A45-AC3E-AD1162648E0D}"/>
    <dgm:cxn modelId="{6C73596C-5DD8-7543-90A6-0B8CFFDCA593}" type="presOf" srcId="{0DBE372D-E4E5-F447-9966-BFA42AD6F929}" destId="{3EBA2BC7-1CC7-B346-95BC-7F68F5CA6ABD}" srcOrd="0" destOrd="0" presId="urn:microsoft.com/office/officeart/2008/layout/RadialCluster"/>
    <dgm:cxn modelId="{6C0DEB2B-16E5-494D-8EBB-5FC586407026}" type="presParOf" srcId="{CBEF23D6-CEA3-D64F-B534-59ADBB5A6FBE}" destId="{1B0F1447-E130-3140-9A46-444158763BD5}" srcOrd="0" destOrd="0" presId="urn:microsoft.com/office/officeart/2008/layout/RadialCluster"/>
    <dgm:cxn modelId="{3FA27E63-9AB9-5A42-B8F6-B4EF1387D465}" type="presParOf" srcId="{1B0F1447-E130-3140-9A46-444158763BD5}" destId="{3EBA2BC7-1CC7-B346-95BC-7F68F5CA6ABD}" srcOrd="0" destOrd="0" presId="urn:microsoft.com/office/officeart/2008/layout/RadialCluster"/>
    <dgm:cxn modelId="{148ED133-6DB2-D047-8189-24A5E1272AC3}" type="presParOf" srcId="{1B0F1447-E130-3140-9A46-444158763BD5}" destId="{480470DF-87C8-4F4C-91BA-655B307422AB}" srcOrd="1" destOrd="0" presId="urn:microsoft.com/office/officeart/2008/layout/RadialCluster"/>
    <dgm:cxn modelId="{5B37E17D-2B01-384C-BE74-2DE8CC23F9BD}" type="presParOf" srcId="{1B0F1447-E130-3140-9A46-444158763BD5}" destId="{27BA0F19-4C81-E041-A264-E9ACDCEB8D73}" srcOrd="2" destOrd="0" presId="urn:microsoft.com/office/officeart/2008/layout/RadialCluster"/>
    <dgm:cxn modelId="{F429618E-F5AA-6546-B4D5-253D7C85F66E}" type="presParOf" srcId="{1B0F1447-E130-3140-9A46-444158763BD5}" destId="{BAC1665E-D074-D84E-8D16-22A075FFBBD4}" srcOrd="3" destOrd="0" presId="urn:microsoft.com/office/officeart/2008/layout/RadialCluster"/>
    <dgm:cxn modelId="{5583949C-A676-7148-8A12-AFC56BCE1FBE}" type="presParOf" srcId="{1B0F1447-E130-3140-9A46-444158763BD5}" destId="{BB3BDE7B-5FF3-1649-A2D3-72855CDEA7E1}" srcOrd="4" destOrd="0" presId="urn:microsoft.com/office/officeart/2008/layout/RadialCluster"/>
    <dgm:cxn modelId="{7E829E19-DD71-C244-B7FC-DA4D3520C5A2}" type="presParOf" srcId="{1B0F1447-E130-3140-9A46-444158763BD5}" destId="{E3C5FFD9-6F84-A143-9710-168D0F4A1530}" srcOrd="5" destOrd="0" presId="urn:microsoft.com/office/officeart/2008/layout/RadialCluster"/>
    <dgm:cxn modelId="{A1B40FA6-53F8-774B-BCE0-3FE7A9A84F4C}" type="presParOf" srcId="{1B0F1447-E130-3140-9A46-444158763BD5}" destId="{8EBA3473-DAD1-D649-9FAD-6CBDEA809421}" srcOrd="6" destOrd="0" presId="urn:microsoft.com/office/officeart/2008/layout/RadialCluster"/>
    <dgm:cxn modelId="{02727B99-D96C-A140-A031-0FF08EF2DD52}" type="presParOf" srcId="{1B0F1447-E130-3140-9A46-444158763BD5}" destId="{EB1737A6-F77F-9A4C-B2F8-0E23F7F9C3C9}" srcOrd="7" destOrd="0" presId="urn:microsoft.com/office/officeart/2008/layout/RadialCluster"/>
    <dgm:cxn modelId="{BE9301F7-D38C-234C-A6E0-FA628021C473}" type="presParOf" srcId="{1B0F1447-E130-3140-9A46-444158763BD5}" destId="{DD381FE8-A2AE-D344-8359-B157009DD5EA}" srcOrd="8" destOrd="0" presId="urn:microsoft.com/office/officeart/2008/layout/RadialCluster"/>
    <dgm:cxn modelId="{50E19FBD-7782-3848-8DFE-1AE53FD94564}" type="presParOf" srcId="{1B0F1447-E130-3140-9A46-444158763BD5}" destId="{3CF4332D-FE8C-EB47-A996-53CD036CC5B1}" srcOrd="9" destOrd="0" presId="urn:microsoft.com/office/officeart/2008/layout/RadialCluster"/>
    <dgm:cxn modelId="{B294AA25-7778-C34E-BEC2-F71A40BEA172}" type="presParOf" srcId="{1B0F1447-E130-3140-9A46-444158763BD5}" destId="{93EB089D-349E-3741-B858-DA4C2E622074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BA2BC7-1CC7-B346-95BC-7F68F5CA6ABD}">
      <dsp:nvSpPr>
        <dsp:cNvPr id="0" name=""/>
        <dsp:cNvSpPr/>
      </dsp:nvSpPr>
      <dsp:spPr>
        <a:xfrm>
          <a:off x="3231422" y="1928070"/>
          <a:ext cx="1574546" cy="157454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>
              <a:solidFill>
                <a:schemeClr val="tx1"/>
              </a:solidFill>
            </a:rPr>
            <a:t>Alignment of “Asks” Regarding Educators</a:t>
          </a:r>
          <a:endParaRPr lang="en-US" sz="2300" b="1" kern="1200" dirty="0">
            <a:solidFill>
              <a:schemeClr val="tx1"/>
            </a:solidFill>
          </a:endParaRPr>
        </a:p>
      </dsp:txBody>
      <dsp:txXfrm>
        <a:off x="3308285" y="2004933"/>
        <a:ext cx="1420820" cy="1420820"/>
      </dsp:txXfrm>
    </dsp:sp>
    <dsp:sp modelId="{480470DF-87C8-4F4C-91BA-655B307422AB}">
      <dsp:nvSpPr>
        <dsp:cNvPr id="0" name=""/>
        <dsp:cNvSpPr/>
      </dsp:nvSpPr>
      <dsp:spPr>
        <a:xfrm rot="16287369">
          <a:off x="3605261" y="1483466"/>
          <a:ext cx="8894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89495" y="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BA0F19-4C81-E041-A264-E9ACDCEB8D73}">
      <dsp:nvSpPr>
        <dsp:cNvPr id="0" name=""/>
        <dsp:cNvSpPr/>
      </dsp:nvSpPr>
      <dsp:spPr>
        <a:xfrm>
          <a:off x="2315338" y="-16084"/>
          <a:ext cx="3518762" cy="105494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>
              <a:solidFill>
                <a:schemeClr val="tx1"/>
              </a:solidFill>
            </a:rPr>
            <a:t>Educator Equity Report and Recommendations</a:t>
          </a:r>
          <a:endParaRPr lang="en-US" sz="2400" b="0" kern="1200" dirty="0">
            <a:solidFill>
              <a:schemeClr val="tx1"/>
            </a:solidFill>
          </a:endParaRPr>
        </a:p>
      </dsp:txBody>
      <dsp:txXfrm>
        <a:off x="2366836" y="35414"/>
        <a:ext cx="3415766" cy="951950"/>
      </dsp:txXfrm>
    </dsp:sp>
    <dsp:sp modelId="{BAC1665E-D074-D84E-8D16-22A075FFBBD4}">
      <dsp:nvSpPr>
        <dsp:cNvPr id="0" name=""/>
        <dsp:cNvSpPr/>
      </dsp:nvSpPr>
      <dsp:spPr>
        <a:xfrm rot="20469387">
          <a:off x="4788945" y="2344080"/>
          <a:ext cx="63523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35232" y="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3BDE7B-5FF3-1649-A2D3-72855CDEA7E1}">
      <dsp:nvSpPr>
        <dsp:cNvPr id="0" name=""/>
        <dsp:cNvSpPr/>
      </dsp:nvSpPr>
      <dsp:spPr>
        <a:xfrm>
          <a:off x="5407155" y="1127053"/>
          <a:ext cx="2822444" cy="126565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>
              <a:solidFill>
                <a:schemeClr val="tx1"/>
              </a:solidFill>
            </a:rPr>
            <a:t>African American/Black Student Success Plan</a:t>
          </a:r>
          <a:endParaRPr lang="en-US" sz="2400" b="0" kern="1200" dirty="0">
            <a:solidFill>
              <a:schemeClr val="tx1"/>
            </a:solidFill>
          </a:endParaRPr>
        </a:p>
      </dsp:txBody>
      <dsp:txXfrm>
        <a:off x="5468939" y="1188837"/>
        <a:ext cx="2698876" cy="1142082"/>
      </dsp:txXfrm>
    </dsp:sp>
    <dsp:sp modelId="{E3C5FFD9-6F84-A143-9710-168D0F4A1530}">
      <dsp:nvSpPr>
        <dsp:cNvPr id="0" name=""/>
        <dsp:cNvSpPr/>
      </dsp:nvSpPr>
      <dsp:spPr>
        <a:xfrm rot="2068711">
          <a:off x="4738412" y="3473698"/>
          <a:ext cx="76916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69165" y="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BA3473-DAD1-D649-9FAD-6CBDEA809421}">
      <dsp:nvSpPr>
        <dsp:cNvPr id="0" name=""/>
        <dsp:cNvSpPr/>
      </dsp:nvSpPr>
      <dsp:spPr>
        <a:xfrm>
          <a:off x="4881865" y="3691409"/>
          <a:ext cx="3347734" cy="1532383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>
              <a:solidFill>
                <a:schemeClr val="tx1"/>
              </a:solidFill>
            </a:rPr>
            <a:t>American Indian Alaskan Native Oregon Indian Education State Plan</a:t>
          </a:r>
          <a:endParaRPr lang="en-US" sz="2400" b="0" kern="1200" dirty="0">
            <a:solidFill>
              <a:schemeClr val="tx1"/>
            </a:solidFill>
          </a:endParaRPr>
        </a:p>
      </dsp:txBody>
      <dsp:txXfrm>
        <a:off x="4956670" y="3766214"/>
        <a:ext cx="3198124" cy="1382773"/>
      </dsp:txXfrm>
    </dsp:sp>
    <dsp:sp modelId="{EB1737A6-F77F-9A4C-B2F8-0E23F7F9C3C9}">
      <dsp:nvSpPr>
        <dsp:cNvPr id="0" name=""/>
        <dsp:cNvSpPr/>
      </dsp:nvSpPr>
      <dsp:spPr>
        <a:xfrm rot="8192158">
          <a:off x="2577454" y="3722168"/>
          <a:ext cx="75786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57869" y="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381FE8-A2AE-D344-8359-B157009DD5EA}">
      <dsp:nvSpPr>
        <dsp:cNvPr id="0" name=""/>
        <dsp:cNvSpPr/>
      </dsp:nvSpPr>
      <dsp:spPr>
        <a:xfrm>
          <a:off x="583968" y="3982837"/>
          <a:ext cx="2859378" cy="126565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>
              <a:solidFill>
                <a:schemeClr val="tx1"/>
              </a:solidFill>
            </a:rPr>
            <a:t>Oregon’s Equitable Access to Educators Plan</a:t>
          </a:r>
          <a:endParaRPr lang="en-US" sz="2400" b="0" kern="1200" dirty="0">
            <a:solidFill>
              <a:schemeClr val="tx1"/>
            </a:solidFill>
          </a:endParaRPr>
        </a:p>
      </dsp:txBody>
      <dsp:txXfrm>
        <a:off x="645752" y="4044621"/>
        <a:ext cx="2735810" cy="1142082"/>
      </dsp:txXfrm>
    </dsp:sp>
    <dsp:sp modelId="{3CF4332D-FE8C-EB47-A996-53CD036CC5B1}">
      <dsp:nvSpPr>
        <dsp:cNvPr id="0" name=""/>
        <dsp:cNvSpPr/>
      </dsp:nvSpPr>
      <dsp:spPr>
        <a:xfrm rot="11725068">
          <a:off x="2873613" y="2449795"/>
          <a:ext cx="36436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64364" y="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EB089D-349E-3741-B858-DA4C2E622074}">
      <dsp:nvSpPr>
        <dsp:cNvPr id="0" name=""/>
        <dsp:cNvSpPr/>
      </dsp:nvSpPr>
      <dsp:spPr>
        <a:xfrm>
          <a:off x="218044" y="1510230"/>
          <a:ext cx="2662124" cy="104809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>
              <a:solidFill>
                <a:schemeClr val="tx1"/>
              </a:solidFill>
            </a:rPr>
            <a:t>English Language Learners State Plan</a:t>
          </a:r>
          <a:endParaRPr lang="en-US" sz="2400" b="0" kern="1200" dirty="0">
            <a:solidFill>
              <a:schemeClr val="tx1"/>
            </a:solidFill>
          </a:endParaRPr>
        </a:p>
      </dsp:txBody>
      <dsp:txXfrm>
        <a:off x="269208" y="1561394"/>
        <a:ext cx="2559796" cy="9457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D9E58-285B-0B42-B61D-82C437FBD98C}" type="datetimeFigureOut">
              <a:rPr lang="en-US" smtClean="0"/>
              <a:t>1/27/16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9840B6-2842-B343-968E-1472C78EF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517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9202-E3BE-BE42-A6D4-3055D2795F5A}" type="datetimeFigureOut">
              <a:rPr lang="en-US" smtClean="0"/>
              <a:t>1/27/16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1FB1-DA58-0F49-97E6-85E4179B5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99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9202-E3BE-BE42-A6D4-3055D2795F5A}" type="datetimeFigureOut">
              <a:rPr lang="en-US" smtClean="0"/>
              <a:t>1/27/16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1FB1-DA58-0F49-97E6-85E4179B5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742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9202-E3BE-BE42-A6D4-3055D2795F5A}" type="datetimeFigureOut">
              <a:rPr lang="en-US" smtClean="0"/>
              <a:t>1/27/16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1FB1-DA58-0F49-97E6-85E4179B5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397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9202-E3BE-BE42-A6D4-3055D2795F5A}" type="datetimeFigureOut">
              <a:rPr lang="en-US" smtClean="0"/>
              <a:t>1/27/16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1FB1-DA58-0F49-97E6-85E4179B5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325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9202-E3BE-BE42-A6D4-3055D2795F5A}" type="datetimeFigureOut">
              <a:rPr lang="en-US" smtClean="0"/>
              <a:t>1/27/16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1FB1-DA58-0F49-97E6-85E4179B5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89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9202-E3BE-BE42-A6D4-3055D2795F5A}" type="datetimeFigureOut">
              <a:rPr lang="en-US" smtClean="0"/>
              <a:t>1/27/16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1FB1-DA58-0F49-97E6-85E4179B5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809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9202-E3BE-BE42-A6D4-3055D2795F5A}" type="datetimeFigureOut">
              <a:rPr lang="en-US" smtClean="0"/>
              <a:t>1/27/16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1FB1-DA58-0F49-97E6-85E4179B5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32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9202-E3BE-BE42-A6D4-3055D2795F5A}" type="datetimeFigureOut">
              <a:rPr lang="en-US" smtClean="0"/>
              <a:t>1/27/16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1FB1-DA58-0F49-97E6-85E4179B5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6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9202-E3BE-BE42-A6D4-3055D2795F5A}" type="datetimeFigureOut">
              <a:rPr lang="en-US" smtClean="0"/>
              <a:t>1/27/16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1FB1-DA58-0F49-97E6-85E4179B5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84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9202-E3BE-BE42-A6D4-3055D2795F5A}" type="datetimeFigureOut">
              <a:rPr lang="en-US" smtClean="0"/>
              <a:t>1/27/16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1FB1-DA58-0F49-97E6-85E4179B5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717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9202-E3BE-BE42-A6D4-3055D2795F5A}" type="datetimeFigureOut">
              <a:rPr lang="en-US" smtClean="0"/>
              <a:t>1/27/16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E1FB1-DA58-0F49-97E6-85E4179B5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196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9202-E3BE-BE42-A6D4-3055D2795F5A}" type="datetimeFigureOut">
              <a:rPr lang="en-US" smtClean="0"/>
              <a:t>1/27/16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E1FB1-DA58-0F49-97E6-85E4179B5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492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iefEduOffice_PPTTemplate_Slide 3_Purpl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455312" y="1361680"/>
            <a:ext cx="420670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nton"/>
                <a:cs typeface="Anton"/>
              </a:rPr>
              <a:t>If our goal is to coordinate efforts </a:t>
            </a:r>
            <a:r>
              <a:rPr lang="en-US" sz="3200" u="sng" dirty="0" smtClean="0">
                <a:latin typeface="Anton"/>
                <a:cs typeface="Anton"/>
              </a:rPr>
              <a:t>across</a:t>
            </a:r>
            <a:r>
              <a:rPr lang="en-US" sz="3200" dirty="0" smtClean="0">
                <a:latin typeface="Anton"/>
                <a:cs typeface="Anton"/>
              </a:rPr>
              <a:t> work groups charged with plans for improving students’ educational attainment and culturally responsive practices…</a:t>
            </a:r>
            <a:endParaRPr lang="en-US" sz="3200" dirty="0">
              <a:latin typeface="Anton"/>
              <a:cs typeface="Anto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02196" y="6340929"/>
            <a:ext cx="285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DIN-Light"/>
                <a:cs typeface="DIN-Light"/>
              </a:rPr>
              <a:t>2</a:t>
            </a:r>
            <a:endParaRPr lang="en-US" sz="1400" dirty="0">
              <a:latin typeface="DIN-Light"/>
              <a:cs typeface="DIN-Light"/>
            </a:endParaRPr>
          </a:p>
        </p:txBody>
      </p:sp>
    </p:spTree>
    <p:extLst>
      <p:ext uri="{BB962C8B-B14F-4D97-AF65-F5344CB8AC3E}">
        <p14:creationId xmlns:p14="http://schemas.microsoft.com/office/powerpoint/2010/main" val="625238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hiefEduOffice_PPTTemplate_Slide 2_Purpl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502196" y="6340929"/>
            <a:ext cx="285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DIN-Light"/>
                <a:cs typeface="DIN-Light"/>
              </a:rPr>
              <a:t>3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nton"/>
                <a:cs typeface="Anton"/>
              </a:rPr>
              <a:t>Do </a:t>
            </a:r>
            <a:r>
              <a:rPr lang="en-US" u="sng" dirty="0">
                <a:latin typeface="Anton"/>
                <a:cs typeface="Anton"/>
              </a:rPr>
              <a:t>We</a:t>
            </a:r>
            <a:r>
              <a:rPr lang="en-US" dirty="0">
                <a:latin typeface="Anton"/>
                <a:cs typeface="Anton"/>
              </a:rPr>
              <a:t> </a:t>
            </a:r>
            <a:r>
              <a:rPr lang="en-US" dirty="0" smtClean="0">
                <a:latin typeface="Anton"/>
                <a:cs typeface="Anton"/>
              </a:rPr>
              <a:t>Agree?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badi MT Condensed Light"/>
                <a:cs typeface="Abadi MT Condensed Light"/>
              </a:rPr>
              <a:t>Any proposed plans must </a:t>
            </a:r>
            <a:r>
              <a:rPr lang="en-US" dirty="0">
                <a:latin typeface="Abadi MT Condensed Light"/>
                <a:cs typeface="Abadi MT Condensed Light"/>
              </a:rPr>
              <a:t>intentionally involve members of affected </a:t>
            </a:r>
            <a:r>
              <a:rPr lang="en-US" dirty="0" smtClean="0">
                <a:latin typeface="Abadi MT Condensed Light"/>
                <a:cs typeface="Abadi MT Condensed Light"/>
              </a:rPr>
              <a:t>communities and use an Equity Lens perspective. </a:t>
            </a:r>
          </a:p>
          <a:p>
            <a:r>
              <a:rPr lang="en-US" dirty="0" smtClean="0">
                <a:latin typeface="Abadi MT Condensed Light"/>
                <a:cs typeface="Abadi MT Condensed Light"/>
              </a:rPr>
              <a:t>It’s important to compare Oregon’s data with other </a:t>
            </a:r>
            <a:r>
              <a:rPr lang="en-US" dirty="0">
                <a:latin typeface="Abadi MT Condensed Light"/>
                <a:cs typeface="Abadi MT Condensed Light"/>
              </a:rPr>
              <a:t>states and countries </a:t>
            </a:r>
            <a:r>
              <a:rPr lang="en-US" dirty="0" smtClean="0">
                <a:latin typeface="Abadi MT Condensed Light"/>
                <a:cs typeface="Abadi MT Condensed Light"/>
              </a:rPr>
              <a:t>but we also need data that looks across regions of the state and types of schools.</a:t>
            </a:r>
          </a:p>
          <a:p>
            <a:r>
              <a:rPr lang="en-US" dirty="0">
                <a:latin typeface="Abadi MT Condensed Light"/>
                <a:cs typeface="Abadi MT Condensed Light"/>
              </a:rPr>
              <a:t>R</a:t>
            </a:r>
            <a:r>
              <a:rPr lang="en-US" dirty="0" smtClean="0">
                <a:latin typeface="Abadi MT Condensed Light"/>
                <a:cs typeface="Abadi MT Condensed Light"/>
              </a:rPr>
              <a:t>esearch </a:t>
            </a:r>
            <a:r>
              <a:rPr lang="en-US" dirty="0">
                <a:latin typeface="Abadi MT Condensed Light"/>
                <a:cs typeface="Abadi MT Condensed Light"/>
              </a:rPr>
              <a:t>practice </a:t>
            </a:r>
            <a:r>
              <a:rPr lang="en-US" dirty="0" smtClean="0">
                <a:latin typeface="Abadi MT Condensed Light"/>
                <a:cs typeface="Abadi MT Condensed Light"/>
              </a:rPr>
              <a:t>partnerships with our postsecondary institutions can leverage stronger state specific research to inform practice.</a:t>
            </a:r>
          </a:p>
          <a:p>
            <a:r>
              <a:rPr lang="en-US" dirty="0" smtClean="0">
                <a:latin typeface="Abadi MT Condensed Light"/>
                <a:cs typeface="Abadi MT Condensed Light"/>
              </a:rPr>
              <a:t>School practices, beyond hiring and retention policies such as exclusionary disciplinary practices and attendance policies must be revisited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21593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hiefEduOffice_PPTTemplate_Slide 2_Purpl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502196" y="6340929"/>
            <a:ext cx="285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DIN-Light"/>
                <a:cs typeface="DIN-Light"/>
              </a:rPr>
              <a:t>3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nton"/>
                <a:cs typeface="Anton"/>
              </a:rPr>
              <a:t>Do </a:t>
            </a:r>
            <a:r>
              <a:rPr lang="en-US" u="sng" dirty="0">
                <a:latin typeface="Anton"/>
                <a:cs typeface="Anton"/>
              </a:rPr>
              <a:t>W</a:t>
            </a:r>
            <a:r>
              <a:rPr lang="en-US" u="sng" dirty="0" smtClean="0">
                <a:latin typeface="Anton"/>
                <a:cs typeface="Anton"/>
              </a:rPr>
              <a:t>e</a:t>
            </a:r>
            <a:r>
              <a:rPr lang="en-US" dirty="0" smtClean="0">
                <a:latin typeface="Anton"/>
                <a:cs typeface="Anton"/>
              </a:rPr>
              <a:t> Agree?</a:t>
            </a:r>
            <a:endParaRPr lang="en-US" dirty="0">
              <a:latin typeface="Anton"/>
              <a:cs typeface="Anton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261457" y="1417638"/>
            <a:ext cx="8526489" cy="5099563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badi MT Condensed Light"/>
                <a:cs typeface="Abadi MT Condensed Light"/>
              </a:rPr>
              <a:t>Intentional and proven practices must be implemented to </a:t>
            </a:r>
            <a:r>
              <a:rPr lang="en-US" sz="2800" dirty="0" smtClean="0">
                <a:latin typeface="Abadi MT Condensed Light"/>
                <a:cs typeface="Abadi MT Condensed Light"/>
              </a:rPr>
              <a:t>include out </a:t>
            </a:r>
            <a:r>
              <a:rPr lang="en-US" sz="2800" dirty="0">
                <a:latin typeface="Abadi MT Condensed Light"/>
                <a:cs typeface="Abadi MT Condensed Light"/>
              </a:rPr>
              <a:t>of school youth </a:t>
            </a:r>
            <a:r>
              <a:rPr lang="en-US" sz="2800" dirty="0" smtClean="0">
                <a:latin typeface="Abadi MT Condensed Light"/>
                <a:cs typeface="Abadi MT Condensed Light"/>
              </a:rPr>
              <a:t>as well as in school youth. </a:t>
            </a:r>
          </a:p>
          <a:p>
            <a:r>
              <a:rPr lang="en-US" sz="2800" dirty="0" smtClean="0">
                <a:latin typeface="Abadi MT Condensed Light"/>
                <a:cs typeface="Abadi MT Condensed Light"/>
              </a:rPr>
              <a:t>Our K-12 schools and institutions </a:t>
            </a:r>
            <a:r>
              <a:rPr lang="en-US" sz="2800" dirty="0">
                <a:latin typeface="Abadi MT Condensed Light"/>
                <a:cs typeface="Abadi MT Condensed Light"/>
              </a:rPr>
              <a:t>of higher </a:t>
            </a:r>
            <a:r>
              <a:rPr lang="en-US" sz="2800" dirty="0" smtClean="0">
                <a:latin typeface="Abadi MT Condensed Light"/>
                <a:cs typeface="Abadi MT Condensed Light"/>
              </a:rPr>
              <a:t>education</a:t>
            </a:r>
            <a:r>
              <a:rPr lang="en-US" sz="2800" dirty="0">
                <a:latin typeface="Abadi MT Condensed Light"/>
                <a:cs typeface="Abadi MT Condensed Light"/>
              </a:rPr>
              <a:t> </a:t>
            </a:r>
            <a:r>
              <a:rPr lang="en-US" sz="2800" dirty="0" smtClean="0">
                <a:latin typeface="Abadi MT Condensed Light"/>
                <a:cs typeface="Abadi MT Condensed Light"/>
              </a:rPr>
              <a:t>will offer </a:t>
            </a:r>
            <a:r>
              <a:rPr lang="en-US" sz="2800" dirty="0">
                <a:latin typeface="Abadi MT Condensed Light"/>
                <a:cs typeface="Abadi MT Condensed Light"/>
              </a:rPr>
              <a:t>the best educational experience when their campus faculty, staff and students reflect this </a:t>
            </a:r>
            <a:r>
              <a:rPr lang="en-US" sz="2800" dirty="0" smtClean="0">
                <a:latin typeface="Abadi MT Condensed Light"/>
                <a:cs typeface="Abadi MT Condensed Light"/>
              </a:rPr>
              <a:t>state’s </a:t>
            </a:r>
            <a:r>
              <a:rPr lang="en-US" sz="2800" dirty="0">
                <a:latin typeface="Abadi MT Condensed Light"/>
                <a:cs typeface="Abadi MT Condensed Light"/>
              </a:rPr>
              <a:t>growing </a:t>
            </a:r>
            <a:r>
              <a:rPr lang="en-US" sz="2800" dirty="0" smtClean="0">
                <a:latin typeface="Abadi MT Condensed Light"/>
                <a:cs typeface="Abadi MT Condensed Light"/>
              </a:rPr>
              <a:t>diversity. </a:t>
            </a:r>
          </a:p>
          <a:p>
            <a:r>
              <a:rPr lang="en-US" sz="2800" dirty="0" smtClean="0">
                <a:latin typeface="Abadi MT Condensed Light"/>
                <a:cs typeface="Abadi MT Condensed Light"/>
              </a:rPr>
              <a:t>Developing a culturally responsive school culture starts with the culture set by the leader at the school/district and requires ongoing revisiting and focused reflection. </a:t>
            </a:r>
          </a:p>
          <a:p>
            <a:endParaRPr lang="en-US" sz="2800" dirty="0">
              <a:latin typeface="Abadi MT Condensed Light"/>
              <a:cs typeface="Abadi MT Condensed Light"/>
            </a:endParaRPr>
          </a:p>
          <a:p>
            <a:pPr marL="0" indent="0">
              <a:buNone/>
            </a:pP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14934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hiefEduOffice_PPTTemplate_Slide 2_Purpl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502196" y="6340929"/>
            <a:ext cx="285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DIN-Light"/>
                <a:cs typeface="DIN-Light"/>
              </a:rPr>
              <a:t>3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endParaRPr lang="en-US" dirty="0" smtClean="0">
              <a:latin typeface="Anton"/>
              <a:cs typeface="Anton"/>
            </a:endParaRPr>
          </a:p>
          <a:p>
            <a:r>
              <a:rPr lang="en-US" dirty="0" smtClean="0">
                <a:latin typeface="Anton"/>
                <a:cs typeface="Anton"/>
              </a:rPr>
              <a:t>We Need to know what is already occurring…</a:t>
            </a:r>
          </a:p>
          <a:p>
            <a:r>
              <a:rPr lang="en-US" dirty="0" smtClean="0">
                <a:latin typeface="Anton"/>
                <a:cs typeface="Anton"/>
              </a:rPr>
              <a:t>We need to identify where overlap occurs across work groups, goals and plans… </a:t>
            </a:r>
          </a:p>
          <a:p>
            <a:r>
              <a:rPr lang="en-US" dirty="0" smtClean="0">
                <a:latin typeface="Anton"/>
                <a:cs typeface="Anton"/>
              </a:rPr>
              <a:t>We need to coordinate prior to 2017 session around priorities and stakeholders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229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2919868"/>
              </p:ext>
            </p:extLst>
          </p:nvPr>
        </p:nvGraphicFramePr>
        <p:xfrm>
          <a:off x="457200" y="877676"/>
          <a:ext cx="8229600" cy="5248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0450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hiefEduOffice_PPTTemplate_Slide 2_Purpl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502196" y="6340929"/>
            <a:ext cx="285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DIN-Light"/>
                <a:cs typeface="DIN-Light"/>
              </a:rPr>
              <a:t>3</a:t>
            </a: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>
                <a:latin typeface="Anton"/>
                <a:cs typeface="Anton"/>
              </a:rPr>
              <a:t>Example: To what degree should the outcomes of these College and Career Readiness related legislated work groups be aligned?</a:t>
            </a:r>
            <a:endParaRPr lang="en-US" sz="3200" dirty="0">
              <a:latin typeface="Anton"/>
              <a:cs typeface="Anton"/>
            </a:endParaRPr>
          </a:p>
        </p:txBody>
      </p:sp>
      <p:pic>
        <p:nvPicPr>
          <p:cNvPr id="9" name="Picture 8" descr="work-groups-illustration-7176561.jpg"/>
          <p:cNvPicPr>
            <a:picLocks noChangeAspect="1"/>
          </p:cNvPicPr>
          <p:nvPr/>
        </p:nvPicPr>
        <p:blipFill>
          <a:blip r:embed="rId3"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6131"/>
            <a:ext cx="9144000" cy="6181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172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hiefEduOffice_PPTTemplate_Slide 2_Purple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502196" y="6340929"/>
            <a:ext cx="285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DIN-Light"/>
                <a:cs typeface="DIN-Light"/>
              </a:rPr>
              <a:t>3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400664" y="106573"/>
            <a:ext cx="7743335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nton"/>
                <a:cs typeface="Anton"/>
              </a:rPr>
              <a:t>Examples from the CCR work</a:t>
            </a:r>
            <a:endParaRPr lang="en-US" sz="3200" dirty="0">
              <a:latin typeface="Anton"/>
              <a:cs typeface="Anton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8642920"/>
              </p:ext>
            </p:extLst>
          </p:nvPr>
        </p:nvGraphicFramePr>
        <p:xfrm>
          <a:off x="205431" y="1315538"/>
          <a:ext cx="8873620" cy="5280144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067254"/>
                <a:gridCol w="7806366"/>
              </a:tblGrid>
              <a:tr h="339739">
                <a:tc>
                  <a:txBody>
                    <a:bodyPr/>
                    <a:lstStyle/>
                    <a:p>
                      <a:r>
                        <a:rPr lang="en-US" dirty="0" smtClean="0"/>
                        <a:t>Group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Focus</a:t>
                      </a:r>
                      <a:endParaRPr lang="en-US" dirty="0"/>
                    </a:p>
                  </a:txBody>
                  <a:tcPr/>
                </a:tc>
              </a:tr>
              <a:tr h="594544">
                <a:tc>
                  <a:txBody>
                    <a:bodyPr/>
                    <a:lstStyle/>
                    <a:p>
                      <a:r>
                        <a:rPr lang="en-US" dirty="0" smtClean="0"/>
                        <a:t>HB 2525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 standards related to transferability of credits for community colleges and public universities and Student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Bill of Rights due June 1, 2016</a:t>
                      </a:r>
                      <a:r>
                        <a:rPr lang="en-US" dirty="0" smtClean="0">
                          <a:effectLst/>
                        </a:rPr>
                        <a:t> (HECC)</a:t>
                      </a:r>
                      <a:endParaRPr lang="en-US" dirty="0"/>
                    </a:p>
                  </a:txBody>
                  <a:tcPr/>
                </a:tc>
              </a:tr>
              <a:tr h="594544">
                <a:tc>
                  <a:txBody>
                    <a:bodyPr/>
                    <a:lstStyle/>
                    <a:p>
                      <a:r>
                        <a:rPr lang="en-US" dirty="0" smtClean="0"/>
                        <a:t>HB</a:t>
                      </a:r>
                      <a:r>
                        <a:rPr lang="en-US" baseline="0" dirty="0" smtClean="0"/>
                        <a:t> 2681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Recommendations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improved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processes/strategies for placing students in courses at community colleges with progress report due Feb 1, 2016</a:t>
                      </a:r>
                      <a:r>
                        <a:rPr lang="en-US" dirty="0" smtClean="0">
                          <a:effectLst/>
                        </a:rPr>
                        <a:t> </a:t>
                      </a:r>
                      <a:r>
                        <a:rPr lang="en-US" baseline="0" dirty="0" smtClean="0"/>
                        <a:t>(HECC)</a:t>
                      </a:r>
                      <a:endParaRPr lang="en-US" dirty="0" smtClean="0"/>
                    </a:p>
                  </a:txBody>
                  <a:tcPr/>
                </a:tc>
              </a:tr>
              <a:tr h="433824"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HB 3308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Disparities in Higher Education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due 6/30/2016  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(HECC)</a:t>
                      </a:r>
                      <a:endParaRPr lang="en-US" b="0" dirty="0"/>
                    </a:p>
                  </a:txBody>
                  <a:tcPr/>
                </a:tc>
              </a:tr>
              <a:tr h="594544">
                <a:tc>
                  <a:txBody>
                    <a:bodyPr/>
                    <a:lstStyle/>
                    <a:p>
                      <a:r>
                        <a:rPr lang="en-US" dirty="0" smtClean="0"/>
                        <a:t>HB 3319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 on Best Practices Dropout Prevention, Graduation, and Attendance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due Feb 1, 2016  (ODE)</a:t>
                      </a:r>
                      <a:endParaRPr lang="en-US" b="0" dirty="0"/>
                    </a:p>
                  </a:txBody>
                  <a:tcPr/>
                </a:tc>
              </a:tr>
              <a:tr h="594544">
                <a:tc>
                  <a:txBody>
                    <a:bodyPr/>
                    <a:lstStyle/>
                    <a:p>
                      <a:r>
                        <a:rPr lang="en-US" dirty="0" smtClean="0"/>
                        <a:t>HB 5016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on 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fforts to provide direction/ training, to school districts and ESD staff for reporting high school graduation data</a:t>
                      </a:r>
                      <a:r>
                        <a:rPr lang="en-US" dirty="0" smtClean="0">
                          <a:effectLst/>
                        </a:rPr>
                        <a:t> due</a:t>
                      </a:r>
                      <a:r>
                        <a:rPr lang="en-US" baseline="0" dirty="0" smtClean="0">
                          <a:effectLst/>
                        </a:rPr>
                        <a:t> March 1, 2016 (ODE)</a:t>
                      </a:r>
                      <a:endParaRPr lang="en-US" b="0" dirty="0"/>
                    </a:p>
                  </a:txBody>
                  <a:tcPr/>
                </a:tc>
              </a:tr>
              <a:tr h="594544">
                <a:tc>
                  <a:txBody>
                    <a:bodyPr/>
                    <a:lstStyle/>
                    <a:p>
                      <a:r>
                        <a:rPr lang="en-US" dirty="0" smtClean="0"/>
                        <a:t>SB 81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Recommendations</a:t>
                      </a:r>
                      <a:r>
                        <a:rPr lang="en-US" baseline="0" dirty="0" smtClean="0"/>
                        <a:t> for d</a:t>
                      </a:r>
                      <a:r>
                        <a:rPr lang="en-US" dirty="0" smtClean="0"/>
                        <a:t>istributing</a:t>
                      </a:r>
                      <a:r>
                        <a:rPr lang="en-US" baseline="0" dirty="0" smtClean="0"/>
                        <a:t> $10 M in 2016-17 via Oregon Promise to r</a:t>
                      </a:r>
                      <a:r>
                        <a:rPr lang="en-US" dirty="0" smtClean="0"/>
                        <a:t>educe student costs</a:t>
                      </a:r>
                      <a:r>
                        <a:rPr lang="en-US" baseline="0" dirty="0" smtClean="0"/>
                        <a:t> &amp; </a:t>
                      </a:r>
                      <a:r>
                        <a:rPr lang="en-US" dirty="0" smtClean="0"/>
                        <a:t>increase access to community</a:t>
                      </a:r>
                      <a:r>
                        <a:rPr lang="en-US" baseline="0" dirty="0" smtClean="0"/>
                        <a:t> colleges (HECC)</a:t>
                      </a:r>
                      <a:endParaRPr lang="en-US" dirty="0"/>
                    </a:p>
                  </a:txBody>
                  <a:tcPr/>
                </a:tc>
              </a:tr>
              <a:tr h="594544">
                <a:tc>
                  <a:txBody>
                    <a:bodyPr/>
                    <a:lstStyle/>
                    <a:p>
                      <a:r>
                        <a:rPr lang="en-US" dirty="0" smtClean="0"/>
                        <a:t>SB 418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Recommendations for</a:t>
                      </a:r>
                      <a:r>
                        <a:rPr lang="en-US" baseline="0" dirty="0" smtClean="0"/>
                        <a:t>  $6.9 M in 2016-17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improve college readiness with emphasis students who may participate in Oregon Promise</a:t>
                      </a:r>
                      <a:r>
                        <a:rPr lang="en-US" dirty="0" smtClean="0">
                          <a:effectLst/>
                        </a:rPr>
                        <a:t> (HECC)</a:t>
                      </a:r>
                      <a:endParaRPr lang="en-US" dirty="0"/>
                    </a:p>
                  </a:txBody>
                  <a:tcPr/>
                </a:tc>
              </a:tr>
              <a:tr h="594544"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Fifth Year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Recommendations for resolution of use of K-12 funding for Advanced Diplomas (Senator </a:t>
                      </a:r>
                      <a:r>
                        <a:rPr lang="en-US" dirty="0" err="1" smtClean="0"/>
                        <a:t>Gelser</a:t>
                      </a:r>
                      <a:r>
                        <a:rPr lang="en-US" i="1" dirty="0" smtClean="0"/>
                        <a:t>)  Probably not as</a:t>
                      </a:r>
                      <a:r>
                        <a:rPr lang="en-US" i="1" baseline="0" dirty="0" smtClean="0"/>
                        <a:t> this is not a state  agency work group</a:t>
                      </a:r>
                      <a:endParaRPr lang="en-US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075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hiefEduOffice_PPTTemplate_Slide 2_Purpl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502196" y="6340929"/>
            <a:ext cx="285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DIN-Light"/>
                <a:cs typeface="DIN-Light"/>
              </a:rPr>
              <a:t>3</a:t>
            </a: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nton"/>
                <a:cs typeface="Anton"/>
              </a:rPr>
              <a:t>What promising practices show </a:t>
            </a:r>
            <a:r>
              <a:rPr lang="en-US" sz="3200" dirty="0">
                <a:latin typeface="Anton"/>
                <a:cs typeface="Anton"/>
              </a:rPr>
              <a:t>the greatest </a:t>
            </a:r>
            <a:r>
              <a:rPr lang="en-US" sz="3200" dirty="0" smtClean="0">
                <a:latin typeface="Anton"/>
                <a:cs typeface="Anton"/>
              </a:rPr>
              <a:t>contribution towards key </a:t>
            </a:r>
            <a:r>
              <a:rPr lang="en-US" sz="3200" dirty="0">
                <a:latin typeface="Anton"/>
                <a:cs typeface="Anton"/>
              </a:rPr>
              <a:t>student outcomes? </a:t>
            </a:r>
          </a:p>
        </p:txBody>
      </p:sp>
      <p:pic>
        <p:nvPicPr>
          <p:cNvPr id="8" name="Picture 7" descr="imgres.jpg"/>
          <p:cNvPicPr>
            <a:picLocks noChangeAspect="1"/>
          </p:cNvPicPr>
          <p:nvPr/>
        </p:nvPicPr>
        <p:blipFill>
          <a:blip r:embed="rId3">
            <a:alphaModFix amt="1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"/>
            <a:ext cx="9144000" cy="614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803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hiefEduOffice_PPTTemplate_Slide 2_Purpl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502196" y="6340929"/>
            <a:ext cx="285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DIN-Light"/>
                <a:cs typeface="DIN-Light"/>
              </a:rPr>
              <a:t>3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176558" y="106572"/>
            <a:ext cx="7967441" cy="1493627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latin typeface="Anton"/>
                <a:cs typeface="Anton"/>
              </a:rPr>
              <a:t>Examples of promising practices that show </a:t>
            </a:r>
            <a:r>
              <a:rPr lang="en-US" sz="3200" dirty="0">
                <a:latin typeface="Anton"/>
                <a:cs typeface="Anton"/>
              </a:rPr>
              <a:t>the greatest </a:t>
            </a:r>
            <a:r>
              <a:rPr lang="en-US" sz="3200" dirty="0" smtClean="0">
                <a:latin typeface="Anton"/>
                <a:cs typeface="Anton"/>
              </a:rPr>
              <a:t>contribution towards key </a:t>
            </a:r>
            <a:r>
              <a:rPr lang="en-US" sz="3200" dirty="0">
                <a:latin typeface="Anton"/>
                <a:cs typeface="Anton"/>
              </a:rPr>
              <a:t>student </a:t>
            </a:r>
            <a:r>
              <a:rPr lang="en-US" sz="3200" dirty="0" smtClean="0">
                <a:latin typeface="Anton"/>
                <a:cs typeface="Anton"/>
              </a:rPr>
              <a:t>outcomes</a:t>
            </a:r>
            <a:endParaRPr lang="en-US" sz="3200" dirty="0">
              <a:latin typeface="Anton"/>
              <a:cs typeface="Anton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Abadi MT Condensed Light"/>
                <a:cs typeface="Abadi MT Condensed Light"/>
              </a:rPr>
              <a:t>Chronic Absenteeism Report</a:t>
            </a:r>
          </a:p>
          <a:p>
            <a:r>
              <a:rPr lang="en-US" dirty="0" smtClean="0">
                <a:latin typeface="Abadi MT Condensed Light"/>
                <a:cs typeface="Abadi MT Condensed Light"/>
              </a:rPr>
              <a:t>ODE Dropout Prevention Practices Report (HB 3319)</a:t>
            </a:r>
          </a:p>
          <a:p>
            <a:r>
              <a:rPr lang="en-US" dirty="0" smtClean="0">
                <a:latin typeface="Abadi MT Condensed Light"/>
                <a:cs typeface="Abadi MT Condensed Light"/>
              </a:rPr>
              <a:t>HECC Disparities in Higher Education Report (HB 3308)</a:t>
            </a:r>
          </a:p>
          <a:p>
            <a:r>
              <a:rPr lang="en-US" dirty="0" smtClean="0">
                <a:latin typeface="Abadi MT Condensed Light"/>
                <a:cs typeface="Abadi MT Condensed Light"/>
              </a:rPr>
              <a:t>Ninth Grade On Track</a:t>
            </a:r>
          </a:p>
          <a:p>
            <a:r>
              <a:rPr lang="en-US" dirty="0" smtClean="0">
                <a:latin typeface="Abadi MT Condensed Light"/>
                <a:cs typeface="Abadi MT Condensed Light"/>
              </a:rPr>
              <a:t>Promise Grants</a:t>
            </a:r>
          </a:p>
          <a:p>
            <a:r>
              <a:rPr lang="en-US" dirty="0" smtClean="0">
                <a:latin typeface="Abadi MT Condensed Light"/>
                <a:cs typeface="Abadi MT Condensed Light"/>
              </a:rPr>
              <a:t>Regional Achievement </a:t>
            </a:r>
            <a:r>
              <a:rPr lang="en-US" dirty="0" err="1" smtClean="0">
                <a:latin typeface="Abadi MT Condensed Light"/>
                <a:cs typeface="Abadi MT Condensed Light"/>
              </a:rPr>
              <a:t>Collaboratives</a:t>
            </a:r>
            <a:endParaRPr lang="en-US" dirty="0" smtClean="0">
              <a:latin typeface="Abadi MT Condensed Light"/>
              <a:cs typeface="Abadi MT Condensed Light"/>
            </a:endParaRPr>
          </a:p>
          <a:p>
            <a:r>
              <a:rPr lang="en-US" dirty="0" smtClean="0">
                <a:latin typeface="Abadi MT Condensed Light"/>
                <a:cs typeface="Abadi MT Condensed Light"/>
              </a:rPr>
              <a:t>STEM Hubs</a:t>
            </a:r>
          </a:p>
          <a:p>
            <a:r>
              <a:rPr lang="en-US" dirty="0" smtClean="0">
                <a:latin typeface="Abadi MT Condensed Light"/>
                <a:cs typeface="Abadi MT Condensed Light"/>
              </a:rPr>
              <a:t>Poverty Work Group (HB 2968)</a:t>
            </a:r>
          </a:p>
          <a:p>
            <a:r>
              <a:rPr lang="en-US" dirty="0" smtClean="0">
                <a:latin typeface="Abadi MT Condensed Light"/>
                <a:cs typeface="Abadi MT Condensed Light"/>
              </a:rPr>
              <a:t>Expanded eligibility for DACA students to financial aid</a:t>
            </a:r>
            <a:r>
              <a:rPr lang="en-US" smtClean="0">
                <a:latin typeface="Abadi MT Condensed Light"/>
                <a:cs typeface="Abadi MT Condensed Light"/>
              </a:rPr>
              <a:t>, grants (SB 932) </a:t>
            </a:r>
            <a:endParaRPr lang="en-US" dirty="0" smtClean="0">
              <a:latin typeface="Abadi MT Condensed Light"/>
              <a:cs typeface="Abadi MT Condensed Light"/>
            </a:endParaRPr>
          </a:p>
          <a:p>
            <a:r>
              <a:rPr lang="en-US" dirty="0" smtClean="0">
                <a:latin typeface="Abadi MT Condensed Light"/>
                <a:cs typeface="Abadi MT Condensed Light"/>
              </a:rPr>
              <a:t>Graduation </a:t>
            </a:r>
            <a:r>
              <a:rPr lang="en-US" dirty="0">
                <a:latin typeface="Abadi MT Condensed Light"/>
                <a:cs typeface="Abadi MT Condensed Light"/>
              </a:rPr>
              <a:t>R</a:t>
            </a:r>
            <a:r>
              <a:rPr lang="en-US" dirty="0" smtClean="0">
                <a:latin typeface="Abadi MT Condensed Light"/>
                <a:cs typeface="Abadi MT Condensed Light"/>
              </a:rPr>
              <a:t>eporting Group</a:t>
            </a:r>
          </a:p>
          <a:p>
            <a:r>
              <a:rPr lang="en-US" dirty="0" smtClean="0">
                <a:latin typeface="Abadi MT Condensed Light"/>
                <a:cs typeface="Abadi MT Condensed Light"/>
              </a:rPr>
              <a:t>Changes in distribution of Oregon Opportunity Grants (HB 2407)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254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hiefEduOffice_PPTTemplate_Slide 2_Purpl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502196" y="6340929"/>
            <a:ext cx="285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DIN-Light"/>
                <a:cs typeface="DIN-Light"/>
              </a:rPr>
              <a:t>3</a:t>
            </a: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Anton"/>
                <a:cs typeface="Anton"/>
              </a:rPr>
              <a:t>Do we know how increased resources from the 2015 session are impacting results?</a:t>
            </a:r>
            <a:endParaRPr lang="en-US" sz="3200" dirty="0">
              <a:latin typeface="Anton"/>
              <a:cs typeface="Anton"/>
            </a:endParaRPr>
          </a:p>
        </p:txBody>
      </p:sp>
      <p:pic>
        <p:nvPicPr>
          <p:cNvPr id="9" name="Picture 8" descr="images.jpg"/>
          <p:cNvPicPr>
            <a:picLocks noChangeAspect="1"/>
          </p:cNvPicPr>
          <p:nvPr/>
        </p:nvPicPr>
        <p:blipFill>
          <a:blip r:embed="rId3">
            <a:alphaModFix amt="2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02" y="1"/>
            <a:ext cx="9148802" cy="6143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791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hiefEduOffice_PPTTemplate_Slide 2_Purple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251260" y="269167"/>
            <a:ext cx="7892740" cy="11430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latin typeface="Anton"/>
                <a:cs typeface="Anton"/>
              </a:rPr>
              <a:t>Do we have a coordinated process for examining how increased resources from the 2015 session will be impacting results?</a:t>
            </a:r>
            <a:endParaRPr lang="en-US" sz="3200" dirty="0">
              <a:latin typeface="Anton"/>
              <a:cs typeface="Anton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786939"/>
            <a:ext cx="4038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Abadi MT Condensed Light"/>
                <a:cs typeface="Abadi MT Condensed Light"/>
              </a:rPr>
              <a:t>$9.6 M to HECC Oregon Promise (SB 81)</a:t>
            </a:r>
          </a:p>
          <a:p>
            <a:r>
              <a:rPr lang="en-US" dirty="0" smtClean="0">
                <a:latin typeface="Abadi MT Condensed Light"/>
                <a:cs typeface="Abadi MT Condensed Light"/>
              </a:rPr>
              <a:t>$6.9 M to HECC Student Supports (SB 418)</a:t>
            </a:r>
          </a:p>
          <a:p>
            <a:r>
              <a:rPr lang="en-US" dirty="0" smtClean="0">
                <a:latin typeface="Abadi MT Condensed Light"/>
                <a:cs typeface="Abadi MT Condensed Light"/>
              </a:rPr>
              <a:t>$3 M to CCWD Aspirations to College (HB 3063)</a:t>
            </a:r>
          </a:p>
          <a:p>
            <a:r>
              <a:rPr lang="en-US" dirty="0" smtClean="0">
                <a:latin typeface="Abadi MT Condensed Light"/>
                <a:cs typeface="Abadi MT Condensed Light"/>
              </a:rPr>
              <a:t>$2 M to CCWD for GED attainment</a:t>
            </a:r>
          </a:p>
          <a:p>
            <a:r>
              <a:rPr lang="en-US" dirty="0" smtClean="0">
                <a:latin typeface="Abadi MT Condensed Light"/>
                <a:cs typeface="Abadi MT Condensed Light"/>
              </a:rPr>
              <a:t>$700 K to </a:t>
            </a:r>
            <a:r>
              <a:rPr lang="en-US" dirty="0" err="1" smtClean="0">
                <a:latin typeface="Abadi MT Condensed Light"/>
                <a:cs typeface="Abadi MT Condensed Light"/>
              </a:rPr>
              <a:t>CEdO</a:t>
            </a:r>
            <a:r>
              <a:rPr lang="en-US" dirty="0" smtClean="0">
                <a:latin typeface="Abadi MT Condensed Light"/>
                <a:cs typeface="Abadi MT Condensed Light"/>
              </a:rPr>
              <a:t> Regional </a:t>
            </a:r>
            <a:r>
              <a:rPr lang="en-US" dirty="0" err="1" smtClean="0">
                <a:latin typeface="Abadi MT Condensed Light"/>
                <a:cs typeface="Abadi MT Condensed Light"/>
              </a:rPr>
              <a:t>Collaboratives</a:t>
            </a:r>
            <a:endParaRPr lang="en-US" dirty="0" smtClean="0">
              <a:latin typeface="Abadi MT Condensed Light"/>
              <a:cs typeface="Abadi MT Condensed Light"/>
            </a:endParaRPr>
          </a:p>
          <a:p>
            <a:r>
              <a:rPr lang="en-US" dirty="0" smtClean="0">
                <a:latin typeface="Abadi MT Condensed Light"/>
                <a:cs typeface="Abadi MT Condensed Light"/>
              </a:rPr>
              <a:t>$12 M  to OSAC Additional Funding for OOG</a:t>
            </a:r>
          </a:p>
          <a:p>
            <a:r>
              <a:rPr lang="en-US" dirty="0" smtClean="0">
                <a:latin typeface="Abadi MT Condensed Light"/>
                <a:cs typeface="Abadi MT Condensed Light"/>
              </a:rPr>
              <a:t>$750 K to OSAC for FAFSA Plus</a:t>
            </a:r>
          </a:p>
          <a:p>
            <a:r>
              <a:rPr lang="en-US" dirty="0" smtClean="0">
                <a:latin typeface="Abadi MT Condensed Light"/>
                <a:cs typeface="Abadi MT Condensed Light"/>
              </a:rPr>
              <a:t>$4 M to YDD to serve additional age groups up to 24 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1799855"/>
            <a:ext cx="4038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Abadi MT Condensed Light"/>
                <a:cs typeface="Abadi MT Condensed Light"/>
              </a:rPr>
              <a:t>$2.8 M </a:t>
            </a:r>
            <a:r>
              <a:rPr lang="en-US" dirty="0" smtClean="0">
                <a:latin typeface="Abadi MT Condensed Light"/>
                <a:cs typeface="Abadi MT Condensed Light"/>
              </a:rPr>
              <a:t>to ODE for AP </a:t>
            </a:r>
            <a:r>
              <a:rPr lang="en-US" dirty="0">
                <a:latin typeface="Abadi MT Condensed Light"/>
                <a:cs typeface="Abadi MT Condensed Light"/>
              </a:rPr>
              <a:t>&amp; IB Exams</a:t>
            </a:r>
          </a:p>
          <a:p>
            <a:r>
              <a:rPr lang="en-US" dirty="0">
                <a:latin typeface="Abadi MT Condensed Light"/>
                <a:cs typeface="Abadi MT Condensed Light"/>
              </a:rPr>
              <a:t>$1.5 M </a:t>
            </a:r>
            <a:r>
              <a:rPr lang="en-US" dirty="0" smtClean="0">
                <a:latin typeface="Abadi MT Condensed Light"/>
                <a:cs typeface="Abadi MT Condensed Light"/>
              </a:rPr>
              <a:t>to HECC </a:t>
            </a:r>
            <a:r>
              <a:rPr lang="en-US" dirty="0">
                <a:latin typeface="Abadi MT Condensed Light"/>
                <a:cs typeface="Abadi MT Condensed Light"/>
              </a:rPr>
              <a:t>Community </a:t>
            </a:r>
            <a:r>
              <a:rPr lang="en-US">
                <a:latin typeface="Abadi MT Condensed Light"/>
                <a:cs typeface="Abadi MT Condensed Light"/>
              </a:rPr>
              <a:t>College </a:t>
            </a:r>
            <a:r>
              <a:rPr lang="en-US" smtClean="0">
                <a:latin typeface="Abadi MT Condensed Light"/>
                <a:cs typeface="Abadi MT Condensed Light"/>
              </a:rPr>
              <a:t>Advisors (HB 3072)</a:t>
            </a:r>
            <a:endParaRPr lang="en-US" dirty="0" smtClean="0">
              <a:latin typeface="Abadi MT Condensed Light"/>
              <a:cs typeface="Abadi MT Condensed Light"/>
            </a:endParaRPr>
          </a:p>
          <a:p>
            <a:r>
              <a:rPr lang="en-US" dirty="0">
                <a:latin typeface="Abadi MT Condensed Light"/>
                <a:cs typeface="Abadi MT Condensed Light"/>
              </a:rPr>
              <a:t>$2.9 M </a:t>
            </a:r>
            <a:r>
              <a:rPr lang="en-US" dirty="0" smtClean="0">
                <a:latin typeface="Abadi MT Condensed Light"/>
                <a:cs typeface="Abadi MT Condensed Light"/>
              </a:rPr>
              <a:t>to ODE for Regional Promise </a:t>
            </a:r>
            <a:r>
              <a:rPr lang="en-US" dirty="0">
                <a:latin typeface="Abadi MT Condensed Light"/>
                <a:cs typeface="Abadi MT Condensed Light"/>
              </a:rPr>
              <a:t>Sites </a:t>
            </a:r>
          </a:p>
          <a:p>
            <a:r>
              <a:rPr lang="en-US" dirty="0">
                <a:latin typeface="Abadi MT Condensed Light"/>
                <a:cs typeface="Abadi MT Condensed Light"/>
              </a:rPr>
              <a:t>$350 K </a:t>
            </a:r>
            <a:r>
              <a:rPr lang="en-US" dirty="0" smtClean="0">
                <a:latin typeface="Abadi MT Condensed Light"/>
                <a:cs typeface="Abadi MT Condensed Light"/>
              </a:rPr>
              <a:t>to College </a:t>
            </a:r>
            <a:r>
              <a:rPr lang="en-US" dirty="0">
                <a:latin typeface="Abadi MT Condensed Light"/>
                <a:cs typeface="Abadi MT Condensed Light"/>
              </a:rPr>
              <a:t>Possible</a:t>
            </a:r>
          </a:p>
          <a:p>
            <a:r>
              <a:rPr lang="en-US" dirty="0">
                <a:latin typeface="Abadi MT Condensed Light"/>
                <a:cs typeface="Abadi MT Condensed Light"/>
              </a:rPr>
              <a:t>$35 M  </a:t>
            </a:r>
            <a:r>
              <a:rPr lang="en-US" dirty="0" smtClean="0">
                <a:latin typeface="Abadi MT Condensed Light"/>
                <a:cs typeface="Abadi MT Condensed Light"/>
              </a:rPr>
              <a:t>to ODE CTE</a:t>
            </a:r>
            <a:r>
              <a:rPr lang="en-US" dirty="0">
                <a:latin typeface="Abadi MT Condensed Light"/>
                <a:cs typeface="Abadi MT Condensed Light"/>
              </a:rPr>
              <a:t>/STEM</a:t>
            </a:r>
          </a:p>
          <a:p>
            <a:r>
              <a:rPr lang="en-US" dirty="0">
                <a:latin typeface="Abadi MT Condensed Light"/>
                <a:cs typeface="Abadi MT Condensed Light"/>
              </a:rPr>
              <a:t>$2.7 M </a:t>
            </a:r>
            <a:r>
              <a:rPr lang="en-US" dirty="0" smtClean="0">
                <a:latin typeface="Abadi MT Condensed Light"/>
                <a:cs typeface="Abadi MT Condensed Light"/>
              </a:rPr>
              <a:t>to ODE for African </a:t>
            </a:r>
            <a:r>
              <a:rPr lang="en-US" dirty="0">
                <a:latin typeface="Abadi MT Condensed Light"/>
                <a:cs typeface="Abadi MT Condensed Light"/>
              </a:rPr>
              <a:t>American Education Plan</a:t>
            </a:r>
          </a:p>
          <a:p>
            <a:r>
              <a:rPr lang="en-US" dirty="0">
                <a:latin typeface="Abadi MT Condensed Light"/>
                <a:cs typeface="Abadi MT Condensed Light"/>
              </a:rPr>
              <a:t>$1.5 M </a:t>
            </a:r>
            <a:r>
              <a:rPr lang="en-US" dirty="0" smtClean="0">
                <a:latin typeface="Abadi MT Condensed Light"/>
                <a:cs typeface="Abadi MT Condensed Light"/>
              </a:rPr>
              <a:t>to ODE for Tribal </a:t>
            </a:r>
            <a:r>
              <a:rPr lang="en-US" dirty="0">
                <a:latin typeface="Abadi MT Condensed Light"/>
                <a:cs typeface="Abadi MT Condensed Light"/>
              </a:rPr>
              <a:t>Government Attendance Pilot Project</a:t>
            </a:r>
          </a:p>
          <a:p>
            <a:r>
              <a:rPr lang="en-US" dirty="0">
                <a:latin typeface="Abadi MT Condensed Light"/>
                <a:cs typeface="Abadi MT Condensed Light"/>
              </a:rPr>
              <a:t>$12.5 M </a:t>
            </a:r>
            <a:r>
              <a:rPr lang="en-US" dirty="0" smtClean="0">
                <a:latin typeface="Abadi MT Condensed Light"/>
                <a:cs typeface="Abadi MT Condensed Light"/>
              </a:rPr>
              <a:t>to ODE for English Language Learners</a:t>
            </a:r>
          </a:p>
          <a:p>
            <a:endParaRPr lang="en-US" dirty="0">
              <a:latin typeface="Abadi MT Condensed Light"/>
              <a:cs typeface="Abadi MT Condensed Light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561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3950</TotalTime>
  <Words>791</Words>
  <Application>Microsoft Macintosh PowerPoint</Application>
  <PresentationFormat>On-screen Show (4:3)</PresentationFormat>
  <Paragraphs>80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Example: To what degree should the outcomes of these College and Career Readiness related legislated work groups be aligned?</vt:lpstr>
      <vt:lpstr>Examples from the CCR work</vt:lpstr>
      <vt:lpstr>What promising practices show the greatest contribution towards key student outcomes? </vt:lpstr>
      <vt:lpstr>Examples of promising practices that show the greatest contribution towards key student outcomes</vt:lpstr>
      <vt:lpstr>Do we know how increased resources from the 2015 session are impacting results?</vt:lpstr>
      <vt:lpstr>Do we have a coordinated process for examining how increased resources from the 2015 session will be impacting results?</vt:lpstr>
      <vt:lpstr>Do We Agree?</vt:lpstr>
      <vt:lpstr>Do We Agree?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Gillihan</dc:creator>
  <cp:lastModifiedBy>Hilda Rosselli</cp:lastModifiedBy>
  <cp:revision>60</cp:revision>
  <dcterms:created xsi:type="dcterms:W3CDTF">2015-07-14T23:35:01Z</dcterms:created>
  <dcterms:modified xsi:type="dcterms:W3CDTF">2016-01-27T17:02:07Z</dcterms:modified>
</cp:coreProperties>
</file>