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5"/>
    <p:sldMasterId id="2147483648" r:id="rId6"/>
    <p:sldMasterId id="2147483689" r:id="rId7"/>
    <p:sldMasterId id="2147483664" r:id="rId8"/>
    <p:sldMasterId id="2147483660" r:id="rId9"/>
  </p:sldMasterIdLst>
  <p:notesMasterIdLst>
    <p:notesMasterId r:id="rId40"/>
  </p:notesMasterIdLst>
  <p:handoutMasterIdLst>
    <p:handoutMasterId r:id="rId41"/>
  </p:handoutMasterIdLst>
  <p:sldIdLst>
    <p:sldId id="284" r:id="rId10"/>
    <p:sldId id="285" r:id="rId11"/>
    <p:sldId id="286" r:id="rId12"/>
    <p:sldId id="287" r:id="rId13"/>
    <p:sldId id="288" r:id="rId14"/>
    <p:sldId id="289" r:id="rId15"/>
    <p:sldId id="299" r:id="rId16"/>
    <p:sldId id="291" r:id="rId17"/>
    <p:sldId id="290" r:id="rId18"/>
    <p:sldId id="300" r:id="rId19"/>
    <p:sldId id="301" r:id="rId20"/>
    <p:sldId id="302" r:id="rId21"/>
    <p:sldId id="294" r:id="rId22"/>
    <p:sldId id="303" r:id="rId23"/>
    <p:sldId id="305" r:id="rId24"/>
    <p:sldId id="306" r:id="rId25"/>
    <p:sldId id="304" r:id="rId26"/>
    <p:sldId id="295" r:id="rId27"/>
    <p:sldId id="292" r:id="rId28"/>
    <p:sldId id="293" r:id="rId29"/>
    <p:sldId id="298" r:id="rId30"/>
    <p:sldId id="296" r:id="rId31"/>
    <p:sldId id="297" r:id="rId32"/>
    <p:sldId id="307" r:id="rId33"/>
    <p:sldId id="308" r:id="rId34"/>
    <p:sldId id="309" r:id="rId35"/>
    <p:sldId id="310" r:id="rId36"/>
    <p:sldId id="311" r:id="rId37"/>
    <p:sldId id="312" r:id="rId38"/>
    <p:sldId id="313" r:id="rId3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600000"/>
    <a:srgbClr val="800000"/>
    <a:srgbClr val="9B5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28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Comprehensive &amp; Special Purpose High Schools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Class of 2014</c:v>
                </c:pt>
                <c:pt idx="1">
                  <c:v>Class of 2015</c:v>
                </c:pt>
                <c:pt idx="2">
                  <c:v>Class of 2016</c:v>
                </c:pt>
                <c:pt idx="3">
                  <c:v>Class of 2017</c:v>
                </c:pt>
                <c:pt idx="4">
                  <c:v>Class of 2018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954256"/>
        <c:axId val="215948160"/>
      </c:lineChart>
      <c:catAx>
        <c:axId val="21995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5948160"/>
        <c:crosses val="autoZero"/>
        <c:auto val="1"/>
        <c:lblAlgn val="ctr"/>
        <c:lblOffset val="100"/>
        <c:noMultiLvlLbl val="0"/>
      </c:catAx>
      <c:valAx>
        <c:axId val="21594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995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20576523346795E-2"/>
          <c:y val="3.1230703536930318E-2"/>
          <c:w val="0.70252567113321396"/>
          <c:h val="0.795086071994003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Associate Degree</c:v>
                </c:pt>
              </c:strCache>
            </c:strRef>
          </c:tx>
          <c:dLbls>
            <c:dLbl>
              <c:idx val="0"/>
              <c:layout>
                <c:manualLayout>
                  <c:x val="8.4998921324991907E-3"/>
                  <c:y val="2.117314993092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Class of 2013</c:v>
                </c:pt>
                <c:pt idx="1">
                  <c:v>Class of 2014</c:v>
                </c:pt>
                <c:pt idx="2">
                  <c:v>Class of 2015</c:v>
                </c:pt>
                <c:pt idx="3">
                  <c:v>Class of 2016</c:v>
                </c:pt>
                <c:pt idx="4">
                  <c:v>Class of 2017</c:v>
                </c:pt>
                <c:pt idx="5">
                  <c:v>Class of 2018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</c:v>
                </c:pt>
                <c:pt idx="1">
                  <c:v>150</c:v>
                </c:pt>
                <c:pt idx="2">
                  <c:v>250</c:v>
                </c:pt>
                <c:pt idx="3">
                  <c:v>350</c:v>
                </c:pt>
                <c:pt idx="4">
                  <c:v>425</c:v>
                </c:pt>
                <c:pt idx="5">
                  <c:v>525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Certificate</c:v>
                </c:pt>
              </c:strCache>
            </c:strRef>
          </c:tx>
          <c:dLbls>
            <c:dLbl>
              <c:idx val="0"/>
              <c:layout>
                <c:manualLayout>
                  <c:x val="-3.2583347444231803E-2"/>
                  <c:y val="-5.822673540783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416682004599798E-2"/>
                  <c:y val="-7.6753423946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500165649678E-2"/>
                  <c:y val="-6.35200749903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500165649678E-2"/>
                  <c:y val="-6.616674478163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33349284783802E-2"/>
                  <c:y val="-6.616674478163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Class of 2013</c:v>
                </c:pt>
                <c:pt idx="1">
                  <c:v>Class of 2014</c:v>
                </c:pt>
                <c:pt idx="2">
                  <c:v>Class of 2015</c:v>
                </c:pt>
                <c:pt idx="3">
                  <c:v>Class of 2016</c:v>
                </c:pt>
                <c:pt idx="4">
                  <c:v>Class of 2017</c:v>
                </c:pt>
                <c:pt idx="5">
                  <c:v>Class of 2018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450</c:v>
                </c:pt>
                <c:pt idx="5">
                  <c:v>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53248"/>
        <c:axId val="218953640"/>
      </c:lineChart>
      <c:catAx>
        <c:axId val="21895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8953640"/>
        <c:crosses val="autoZero"/>
        <c:auto val="1"/>
        <c:lblAlgn val="ctr"/>
        <c:lblOffset val="100"/>
        <c:noMultiLvlLbl val="0"/>
      </c:catAx>
      <c:valAx>
        <c:axId val="218953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953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F47349D-6721-604C-ADD9-04B789642696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D5D1292-DA3E-DE46-9195-0294F091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9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F5FC54-8C26-394B-B026-97FBACCBB0D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ECCE070-E2FF-534F-A7B7-C96DB1B11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6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70-E2FF-534F-A7B7-C96DB1B117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5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0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760" y="366361"/>
            <a:ext cx="7839159" cy="58040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Gill Sans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66760" y="366361"/>
            <a:ext cx="7839159" cy="58040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Gill San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5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6E770-5B8E-4A47-88F3-6D6A9AA567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9053" y="1068098"/>
            <a:ext cx="2645893" cy="2517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179" y="3756853"/>
            <a:ext cx="916917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2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0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2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1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4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0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3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66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3954"/>
            <a:ext cx="9144000" cy="1792241"/>
          </a:xfrm>
          <a:prstGeom prst="rect">
            <a:avLst/>
          </a:prstGeom>
        </p:spPr>
        <p:txBody>
          <a:bodyPr anchor="b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8298"/>
            <a:ext cx="5796501" cy="143128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8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girl vision a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78" y="2227576"/>
            <a:ext cx="6473541" cy="5658354"/>
          </a:xfrm>
          <a:prstGeom prst="rect">
            <a:avLst/>
          </a:prstGeom>
        </p:spPr>
      </p:pic>
      <p:pic>
        <p:nvPicPr>
          <p:cNvPr id="9" name="Picture 8" descr="trans_psja_logo_st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" y="5236638"/>
            <a:ext cx="1609959" cy="15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9136"/>
            <a:ext cx="7886700" cy="7115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_psja_logo_st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2" y="1641521"/>
            <a:ext cx="2645590" cy="251824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490172" y="4553360"/>
            <a:ext cx="0" cy="16042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487372" y="4572992"/>
            <a:ext cx="0" cy="16042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" y="44008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  <a:latin typeface="+mn-lt"/>
                <a:cs typeface="Calibri"/>
              </a:rPr>
              <a:t>psjaisd.us    facebook.com/psjaisd    twitter.com/psjaisd</a:t>
            </a:r>
            <a:endParaRPr lang="en-US" sz="2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4795027"/>
            <a:ext cx="9144000" cy="82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materials, content and forms contained in this presentation are the intellectual property of PSJA ISD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may not be copied, reproduced, distributed or displayed without PSJA ISD’s express written permission.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written permission is granted, information may be used accompanied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an acknowledgement that PSJA ISD is the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0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AF1C-D062-452F-A0E1-AE553BDDD30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531F-71E5-4B30-A25D-9E3E35E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E770-5B8E-4A47-88F3-6D6A9AA567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rans_psja_logo_stac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" y="5487404"/>
            <a:ext cx="1444996" cy="1375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BB99-8955-4DF0-9A22-3BF6730FFDA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8858-25BE-40ED-8D0E-F2D9AAF0C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05D4-9F40-4EF6-93DC-3149B1592BB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74B1-3908-44D7-89CF-F3631510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125B-8843-4F26-BAFF-5E0231BB35B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D5E0-BB6C-452E-B01A-AF66E709CD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95" y="1007042"/>
            <a:ext cx="8537170" cy="580407"/>
          </a:xfrm>
        </p:spPr>
        <p:txBody>
          <a:bodyPr/>
          <a:lstStyle/>
          <a:p>
            <a:pPr algn="ctr"/>
            <a: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  <a:t>Expanding Dual Enrollment </a:t>
            </a:r>
            <a:b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4800" spc="300" dirty="0">
                <a:solidFill>
                  <a:schemeClr val="tx1"/>
                </a:solidFill>
                <a:latin typeface="Calibri"/>
                <a:cs typeface="Calibri"/>
              </a:rPr>
              <a:t>&amp; Early College High School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622666"/>
            <a:ext cx="7606146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800009"/>
                </a:solidFill>
              </a:rPr>
              <a:t>A Powerful Strategy For Increasing College Success </a:t>
            </a:r>
          </a:p>
          <a:p>
            <a:pPr algn="l"/>
            <a:endParaRPr lang="en-US" sz="1100" dirty="0">
              <a:solidFill>
                <a:srgbClr val="800009"/>
              </a:solidFill>
            </a:endParaRPr>
          </a:p>
          <a:p>
            <a:pPr algn="l"/>
            <a:r>
              <a:rPr lang="en-US" sz="2800" dirty="0">
                <a:solidFill>
                  <a:srgbClr val="800009"/>
                </a:solidFill>
              </a:rPr>
              <a:t>By Dr. Daniel P. King, Superintendent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00" y="2961025"/>
            <a:ext cx="6474513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21233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Comprehensive Approach 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to the Dropout Crisis</a:t>
            </a:r>
          </a:p>
        </p:txBody>
      </p:sp>
      <p:pic>
        <p:nvPicPr>
          <p:cNvPr id="13" name="Picture 12" descr="theme psja multicolor cubes tm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30" y="1699257"/>
            <a:ext cx="5815723" cy="1884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8900" y="3651743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  <a:latin typeface="Calibri"/>
                <a:cs typeface="Calibri"/>
              </a:rPr>
              <a:t>Countdown to Zero</a:t>
            </a:r>
          </a:p>
        </p:txBody>
      </p:sp>
      <p:pic>
        <p:nvPicPr>
          <p:cNvPr id="13" name="Picture 12" descr="theme psja multicolor cubes tm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30" y="1387950"/>
            <a:ext cx="5815723" cy="1884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4673598" y="866224"/>
            <a:ext cx="4284133" cy="628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t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Calibri"/>
                <a:cs typeface="Calibri"/>
              </a:rPr>
              <a:t>- Unique partnership with South Texas College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Calibri"/>
                <a:cs typeface="Calibri"/>
              </a:rPr>
              <a:t>- Innovative alternative campus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Calibri"/>
                <a:cs typeface="Calibri"/>
              </a:rPr>
              <a:t>- CC&amp;T Academy offers its own HS Diploma</a:t>
            </a:r>
            <a:endParaRPr lang="en-US" sz="1600" b="1" u="sng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700" i="1" dirty="0" smtClean="0">
              <a:solidFill>
                <a:srgbClr val="800000"/>
              </a:solidFill>
              <a:latin typeface="Arial Narrow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*Summer Session efforts include students from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other PSJA high schools.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1700" i="1" dirty="0" smtClean="0">
              <a:solidFill>
                <a:srgbClr val="800000"/>
              </a:solidFill>
              <a:latin typeface="Arial Narrow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*Senate Bill 975 (Hinojosa-Munoz 2011) was based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on PSJA’s CC&amp;T Academy and gives community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colleges the authority to take the lead in    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establishing similar campuses in a legislative effort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to scale up PSJA’s work.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1700" i="1" dirty="0">
              <a:solidFill>
                <a:srgbClr val="800000"/>
              </a:solidFill>
              <a:latin typeface="Arial Narrow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*Senate Bill 860 (Lucio 2013) allows similar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partnerships with technical colleges.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1700" i="1" dirty="0" smtClean="0">
              <a:solidFill>
                <a:srgbClr val="800000"/>
              </a:solidFill>
              <a:latin typeface="Arial Narrow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*Jobs for the Future was given a TEA grant to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expand and strengthen a network of schools in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i="1" dirty="0" smtClean="0">
                <a:solidFill>
                  <a:srgbClr val="800000"/>
                </a:solidFill>
                <a:latin typeface="Arial Narrow" charset="0"/>
              </a:rPr>
              <a:t>other districts modeled after CC&amp;T Academy.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1700" dirty="0" smtClean="0">
                <a:solidFill>
                  <a:srgbClr val="800000"/>
                </a:solidFill>
                <a:latin typeface="Arial Narrow" charset="0"/>
              </a:rPr>
              <a:t>	</a:t>
            </a:r>
          </a:p>
          <a:p>
            <a:endParaRPr lang="en-US" sz="1700" dirty="0">
              <a:solidFill>
                <a:srgbClr val="8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599" y="382066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pc="300" dirty="0" smtClean="0">
                <a:solidFill>
                  <a:schemeClr val="bg1"/>
                </a:solidFill>
                <a:latin typeface="Gill Sans"/>
                <a:cs typeface="Gill Sans"/>
              </a:rPr>
              <a:t>A COMPREHENSIVE APPROACH TO THE DROPOUT CRISIS</a:t>
            </a:r>
            <a:endParaRPr lang="en-US" sz="2000" spc="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235" y="938832"/>
            <a:ext cx="451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Total Number of Graduates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35" y="6362491"/>
            <a:ext cx="44704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*445 over 21 years of age </a:t>
            </a:r>
            <a:endParaRPr lang="en-US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36235"/>
              </p:ext>
            </p:extLst>
          </p:nvPr>
        </p:nvGraphicFramePr>
        <p:xfrm>
          <a:off x="118535" y="1400497"/>
          <a:ext cx="4366065" cy="49046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24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Dec.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Aug.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Per Year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2007-2008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2008-2009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2009-2010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2010-2011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2012-2013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7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17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1,460*</a:t>
                      </a:r>
                      <a:endParaRPr lang="en-US" sz="2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1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0" y="423659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pc="300" dirty="0" smtClean="0">
                <a:solidFill>
                  <a:prstClr val="white"/>
                </a:solidFill>
                <a:latin typeface="Gill Sans"/>
                <a:cs typeface="Gill Sans"/>
              </a:rPr>
              <a:t>COMPARISION OF LONGITUDINAL DROPOUT RATE</a:t>
            </a:r>
            <a:endParaRPr lang="en-US" sz="2000" spc="300" dirty="0"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8045" y="5440680"/>
            <a:ext cx="9457508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10066" r="3500"/>
          <a:stretch/>
        </p:blipFill>
        <p:spPr>
          <a:xfrm>
            <a:off x="128589" y="2033017"/>
            <a:ext cx="8701088" cy="4506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68829" y="4050182"/>
            <a:ext cx="4990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1471" y="4420631"/>
            <a:ext cx="476412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1471" y="4953178"/>
            <a:ext cx="476412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386" y="107103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 smtClean="0">
                <a:latin typeface="Gill Sans"/>
                <a:cs typeface="Gill Sans"/>
              </a:rPr>
              <a:t>2006-2014</a:t>
            </a:r>
            <a:endParaRPr lang="en-US" b="1" spc="3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72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656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Back On Track To College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3480358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Leveraging State Policy to put </a:t>
            </a:r>
          </a:p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Dropouts on the Path to Success</a:t>
            </a:r>
          </a:p>
        </p:txBody>
      </p:sp>
      <p:pic>
        <p:nvPicPr>
          <p:cNvPr id="13" name="Picture 12" descr="theme psja multicolor cubes tm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30" y="1387950"/>
            <a:ext cx="5815723" cy="1884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49661"/>
            <a:ext cx="830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bg1"/>
                </a:solidFill>
                <a:latin typeface="Gill Sans"/>
                <a:cs typeface="Gill Sans"/>
              </a:rPr>
              <a:t>POLICIES THAT </a:t>
            </a:r>
            <a:r>
              <a:rPr lang="en-US" sz="2400" spc="300" dirty="0">
                <a:solidFill>
                  <a:schemeClr val="bg1"/>
                </a:solidFill>
                <a:latin typeface="Gill Sans"/>
                <a:cs typeface="Gill Sans"/>
              </a:rPr>
              <a:t>FACILITATE</a:t>
            </a:r>
            <a:r>
              <a:rPr lang="en-US" sz="2000" spc="300" dirty="0">
                <a:solidFill>
                  <a:schemeClr val="bg1"/>
                </a:solidFill>
                <a:latin typeface="Gill Sans"/>
                <a:cs typeface="Gill Sans"/>
              </a:rPr>
              <a:t> DROPOUT RECOVERY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" y="5395568"/>
            <a:ext cx="1803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850" y="974866"/>
            <a:ext cx="81517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  <a:cs typeface="Calibri"/>
              </a:rPr>
              <a:t>TEXAS</a:t>
            </a:r>
            <a:endParaRPr lang="en-US" sz="30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Full funding (average daily attendance) is provided for enrolling young adults up to age 26 for the purpose of obtaining a high school diploma.  (21 and over must be kept separate from students under age 18)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Flexible attendance accounting allows the accumulation of hours of attendance to substitute for daily attendance (at the rate of 6 hours = 1 day of funding)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Flexible Calendar Waiver allows a campus to run on a different school year calendar from the remainder of the district. 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Same dual enrollment policies as all high school students.</a:t>
            </a:r>
          </a:p>
        </p:txBody>
      </p:sp>
    </p:spTree>
    <p:extLst>
      <p:ext uri="{BB962C8B-B14F-4D97-AF65-F5344CB8AC3E}">
        <p14:creationId xmlns:p14="http://schemas.microsoft.com/office/powerpoint/2010/main" val="24511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011" y="1001492"/>
            <a:ext cx="848023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SOUTH TEXAS COLLEGE</a:t>
            </a:r>
            <a:endParaRPr lang="en-US" sz="2400" b="1" dirty="0"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Partners with school district for dual enrollment of these young adults under same conditions as all other students</a:t>
            </a:r>
            <a:r>
              <a:rPr lang="en-US" sz="2400" dirty="0" smtClean="0"/>
              <a:t>.</a:t>
            </a:r>
          </a:p>
          <a:p>
            <a:pPr lvl="0"/>
            <a:endParaRPr lang="en-US" sz="800" dirty="0"/>
          </a:p>
          <a:p>
            <a:r>
              <a:rPr lang="en-US" sz="2400" b="1" dirty="0" smtClean="0">
                <a:cs typeface="Calibri"/>
              </a:rPr>
              <a:t>PSJA ISD</a:t>
            </a:r>
            <a:endParaRPr lang="en-US" sz="2400" b="1" dirty="0"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Countdown to Zero (Annual Dropout recovery drive</a:t>
            </a:r>
            <a:r>
              <a:rPr lang="en-US" sz="2400" dirty="0" smtClean="0"/>
              <a:t>)</a:t>
            </a:r>
          </a:p>
          <a:p>
            <a:pPr lvl="0"/>
            <a:endParaRPr lang="en-US" sz="8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Be On Time (Focus on on-time graduation</a:t>
            </a:r>
            <a:r>
              <a:rPr lang="en-US" sz="2400" dirty="0" smtClean="0"/>
              <a:t>)</a:t>
            </a:r>
          </a:p>
          <a:p>
            <a:pPr lvl="0"/>
            <a:endParaRPr lang="en-US" sz="800" dirty="0"/>
          </a:p>
          <a:p>
            <a:pPr marL="342900" lvl="0" indent="-342900">
              <a:buFont typeface="Arial"/>
              <a:buChar char="•"/>
            </a:pPr>
            <a:r>
              <a:rPr lang="en-US" sz="2400" i="1" dirty="0"/>
              <a:t>(Back on Track to College)</a:t>
            </a:r>
            <a:r>
              <a:rPr lang="en-US" sz="2400" dirty="0"/>
              <a:t>  Specialized campuses for different needs (18-26 year olds and 5</a:t>
            </a:r>
            <a:r>
              <a:rPr lang="en-US" sz="2400" baseline="30000" dirty="0"/>
              <a:t>th</a:t>
            </a:r>
            <a:r>
              <a:rPr lang="en-US" sz="2400" dirty="0"/>
              <a:t> year seniors, teenage mothers, off-track 15-21 year olds who are far from graduation</a:t>
            </a:r>
            <a:r>
              <a:rPr lang="en-US" sz="2400" dirty="0" smtClean="0"/>
              <a:t>)</a:t>
            </a:r>
          </a:p>
          <a:p>
            <a:pPr lvl="0"/>
            <a:endParaRPr lang="en-US" sz="8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Ensure daycare services are provided at no charge children of district students. (Workforce and local funds).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99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949" y="1847327"/>
            <a:ext cx="8747369" cy="337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404040"/>
                </a:solidFill>
              </a:rPr>
              <a:t>Connect all dropouts and off-track students </a:t>
            </a:r>
          </a:p>
          <a:p>
            <a:r>
              <a:rPr lang="en-US" sz="3300" b="1" dirty="0" smtClean="0">
                <a:solidFill>
                  <a:srgbClr val="404040"/>
                </a:solidFill>
              </a:rPr>
              <a:t>to meaningful futures while still in high school</a:t>
            </a:r>
          </a:p>
          <a:p>
            <a:pPr algn="ctr"/>
            <a:endParaRPr lang="en-US" sz="2400" i="1" dirty="0">
              <a:solidFill>
                <a:srgbClr val="40404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404040"/>
                </a:solidFill>
              </a:rPr>
              <a:t>Early </a:t>
            </a:r>
            <a:r>
              <a:rPr lang="en-US" sz="2400" i="1" dirty="0">
                <a:solidFill>
                  <a:srgbClr val="404040"/>
                </a:solidFill>
              </a:rPr>
              <a:t>College, </a:t>
            </a:r>
            <a:r>
              <a:rPr lang="en-US" sz="2400" i="1" dirty="0" smtClean="0">
                <a:solidFill>
                  <a:srgbClr val="404040"/>
                </a:solidFill>
              </a:rPr>
              <a:t>Dual Enrollment, Connected Career </a:t>
            </a:r>
            <a:r>
              <a:rPr lang="en-US" sz="2400" i="1" dirty="0">
                <a:solidFill>
                  <a:srgbClr val="404040"/>
                </a:solidFill>
              </a:rPr>
              <a:t>Pathway </a:t>
            </a:r>
            <a:endParaRPr lang="en-US" sz="2400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404040"/>
                </a:solidFill>
              </a:rPr>
              <a:t>leading </a:t>
            </a:r>
            <a:r>
              <a:rPr lang="en-US" sz="2400" i="1" dirty="0">
                <a:solidFill>
                  <a:srgbClr val="404040"/>
                </a:solidFill>
              </a:rPr>
              <a:t>to </a:t>
            </a:r>
            <a:r>
              <a:rPr lang="en-US" sz="2400" i="1" dirty="0" smtClean="0">
                <a:solidFill>
                  <a:srgbClr val="404040"/>
                </a:solidFill>
              </a:rPr>
              <a:t>Industry Certification </a:t>
            </a:r>
            <a:r>
              <a:rPr lang="en-US" sz="2400" i="1" dirty="0">
                <a:solidFill>
                  <a:srgbClr val="404040"/>
                </a:solidFill>
              </a:rPr>
              <a:t>or Associate Degrees, </a:t>
            </a:r>
            <a:endParaRPr lang="en-US" sz="2400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404040"/>
                </a:solidFill>
              </a:rPr>
              <a:t>workforce </a:t>
            </a:r>
            <a:r>
              <a:rPr lang="en-US" sz="2400" i="1" dirty="0">
                <a:solidFill>
                  <a:srgbClr val="404040"/>
                </a:solidFill>
              </a:rPr>
              <a:t>	connections to family sustaining employment, </a:t>
            </a:r>
            <a:r>
              <a:rPr lang="en-US" sz="2400" i="1" dirty="0" smtClean="0">
                <a:solidFill>
                  <a:srgbClr val="404040"/>
                </a:solidFill>
              </a:rPr>
              <a:t>etc</a:t>
            </a:r>
            <a:r>
              <a:rPr lang="en-US" sz="2400" i="1" dirty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2400" dirty="0" smtClean="0">
              <a:solidFill>
                <a:srgbClr val="404040"/>
              </a:solidFill>
            </a:endParaRPr>
          </a:p>
          <a:p>
            <a:pPr lvl="1" algn="ctr"/>
            <a:r>
              <a:rPr lang="en-US" sz="2400" i="1" dirty="0" smtClean="0"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21173"/>
            <a:ext cx="36290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spc="300" dirty="0" smtClean="0">
                <a:solidFill>
                  <a:schemeClr val="bg1"/>
                </a:solidFill>
                <a:latin typeface="Gill Sans"/>
                <a:cs typeface="Gill Sans"/>
              </a:rPr>
              <a:t>DISTRICT GOAL</a:t>
            </a:r>
            <a:endParaRPr lang="en-US" sz="3000" spc="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5400" y="405179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spc="300" dirty="0" smtClean="0">
                <a:solidFill>
                  <a:prstClr val="white"/>
                </a:solidFill>
                <a:latin typeface="Gill Sans"/>
                <a:cs typeface="Gill Sans"/>
              </a:rPr>
              <a:t>FOUR-YEAR GRADUATION RATE</a:t>
            </a:r>
            <a:endParaRPr lang="en-US" sz="2700" b="1" spc="300" dirty="0"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440680"/>
            <a:ext cx="9344296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9895" r="2833"/>
          <a:stretch/>
        </p:blipFill>
        <p:spPr>
          <a:xfrm>
            <a:off x="121920" y="1783079"/>
            <a:ext cx="8940799" cy="4852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8106" y="113016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 smtClean="0">
                <a:latin typeface="Gill Sans"/>
                <a:cs typeface="Gill Sans"/>
              </a:rPr>
              <a:t>2007-2014</a:t>
            </a:r>
            <a:endParaRPr lang="en-US" sz="2000" b="1" spc="3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12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07540" y="2040945"/>
            <a:ext cx="834597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500" b="1" smtClean="0">
                <a:latin typeface="Gill Sans"/>
                <a:cs typeface="Gill Sans"/>
              </a:rPr>
              <a:t>College </a:t>
            </a:r>
            <a:r>
              <a:rPr lang="en-US" sz="2500" b="1" dirty="0">
                <a:latin typeface="Gill Sans"/>
                <a:cs typeface="Gill Sans"/>
              </a:rPr>
              <a:t>Ready School Designs</a:t>
            </a:r>
          </a:p>
          <a:p>
            <a:pPr lvl="0" algn="ctr"/>
            <a:endParaRPr lang="en-US" sz="2400" dirty="0">
              <a:cs typeface="Calibri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dirty="0" smtClean="0">
                <a:cs typeface="Gill Sans"/>
              </a:rPr>
              <a:t>DISTRICT-WIDE SCALE UP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8318" y="2559222"/>
            <a:ext cx="6284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  <a:cs typeface="Calibri"/>
              </a:rPr>
              <a:t>PSJA Demonstration Project</a:t>
            </a:r>
          </a:p>
          <a:p>
            <a:pPr algn="ctr"/>
            <a:r>
              <a:rPr lang="en-US" sz="4000" b="1" dirty="0">
                <a:solidFill>
                  <a:srgbClr val="800000"/>
                </a:solidFill>
                <a:cs typeface="Calibri"/>
              </a:rPr>
              <a:t>“College For All”</a:t>
            </a:r>
          </a:p>
        </p:txBody>
      </p:sp>
    </p:spTree>
    <p:extLst>
      <p:ext uri="{BB962C8B-B14F-4D97-AF65-F5344CB8AC3E}">
        <p14:creationId xmlns:p14="http://schemas.microsoft.com/office/powerpoint/2010/main" val="16933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6361"/>
            <a:ext cx="7839159" cy="580407"/>
          </a:xfrm>
        </p:spPr>
        <p:txBody>
          <a:bodyPr/>
          <a:lstStyle/>
          <a:p>
            <a:r>
              <a:rPr lang="en-US" spc="300" dirty="0">
                <a:cs typeface="Gill Sans"/>
              </a:rPr>
              <a:t>THE CHALLENGE</a:t>
            </a:r>
            <a:br>
              <a:rPr lang="en-US" spc="300" dirty="0">
                <a:cs typeface="Gill Sans"/>
              </a:rPr>
            </a:br>
            <a:endParaRPr lang="en-US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631767" y="814506"/>
            <a:ext cx="79802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i="1" dirty="0">
              <a:latin typeface="Calibri"/>
              <a:cs typeface="Calibri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Texas ranks low in College Completion.  We want to move to the front of the pack!</a:t>
            </a:r>
          </a:p>
          <a:p>
            <a:pPr marL="342900" lvl="0" indent="-342900" algn="just"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Houston Endowment commissioned study shows only 1 in 5 Texas students earn a higher education credential within 11 years after entering 8</a:t>
            </a:r>
            <a:r>
              <a:rPr lang="en-US" sz="2400" baseline="30000" dirty="0">
                <a:solidFill>
                  <a:schemeClr val="tx1"/>
                </a:solidFill>
                <a:latin typeface="Calibri"/>
                <a:cs typeface="Calibri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grade – or by about age 25.</a:t>
            </a:r>
          </a:p>
          <a:p>
            <a:pPr marL="342900" lvl="0" indent="-342900" algn="just">
              <a:buFont typeface="Arial"/>
              <a:buChar char="•"/>
            </a:pP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lvl="0" indent="-342900" algn="just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Dr. Steve Murdock (Rice University) projects these statistics (and economic outcomes) will only get worse due to changing demographics – unless we do something dramatically different!</a:t>
            </a:r>
          </a:p>
        </p:txBody>
      </p:sp>
    </p:spTree>
    <p:extLst>
      <p:ext uri="{BB962C8B-B14F-4D97-AF65-F5344CB8AC3E}">
        <p14:creationId xmlns:p14="http://schemas.microsoft.com/office/powerpoint/2010/main" val="987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250826" y="1017404"/>
            <a:ext cx="2568574" cy="862193"/>
          </a:xfrm>
        </p:spPr>
        <p:txBody>
          <a:bodyPr>
            <a:noAutofit/>
          </a:bodyPr>
          <a:lstStyle/>
          <a:p>
            <a:pPr marL="4762" lvl="0" indent="0"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schools offering an Associate Degree and/or up to 60 college hours for all students. These will be scaled to school wide over time.</a:t>
            </a:r>
          </a:p>
          <a:p>
            <a:pPr marL="4762" lvl="0" indent="0">
              <a:buNone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97400" y="2874371"/>
            <a:ext cx="1346200" cy="1353216"/>
          </a:xfrm>
          <a:prstGeom prst="rect">
            <a:avLst/>
          </a:prstGeom>
          <a:solidFill>
            <a:srgbClr val="800009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PSJA/STC: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DUAL TO DEGREE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97400" y="1287104"/>
            <a:ext cx="1346200" cy="1398586"/>
          </a:xfrm>
          <a:prstGeom prst="rect">
            <a:avLst/>
          </a:prstGeom>
          <a:solidFill>
            <a:srgbClr val="800009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SCHOOLWIDE EARLY COLLEGE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HIGH SCHOOL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1800" y="1287104"/>
            <a:ext cx="1346200" cy="1398586"/>
          </a:xfrm>
          <a:prstGeom prst="rect">
            <a:avLst/>
          </a:prstGeom>
          <a:solidFill>
            <a:srgbClr val="800009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SCHOOL WITHIN A SCHOOL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EARLY COLLEGE HS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41032" y="1287104"/>
            <a:ext cx="0" cy="307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5400000">
            <a:off x="4623595" y="-1569559"/>
            <a:ext cx="0" cy="874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6194426" y="2895242"/>
            <a:ext cx="2667000" cy="184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5000"/>
              </a:spcBef>
              <a:buClr>
                <a:prstClr val="black"/>
              </a:buClr>
              <a:buSzPct val="125000"/>
            </a:pPr>
            <a:r>
              <a:rPr lang="en-US" sz="1100" dirty="0" smtClean="0">
                <a:solidFill>
                  <a:srgbClr val="404040"/>
                </a:solidFill>
              </a:rPr>
              <a:t>District-wide redesign of the 11th &amp; 12th grades to provide dual enrollment opportunities for all students.</a:t>
            </a:r>
            <a:r>
              <a:rPr lang="en-US" sz="1100" dirty="0">
                <a:solidFill>
                  <a:srgbClr val="404040"/>
                </a:solidFill>
              </a:rPr>
              <a:t> </a:t>
            </a:r>
            <a:r>
              <a:rPr lang="en-US" sz="1100" dirty="0" smtClean="0">
                <a:solidFill>
                  <a:srgbClr val="404040"/>
                </a:solidFill>
              </a:rPr>
              <a:t>All students will participate in a program of study leading to a certificate or college degree.</a:t>
            </a: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>
          <a:xfrm>
            <a:off x="6194427" y="1017407"/>
            <a:ext cx="2765032" cy="139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5000"/>
              </a:spcBef>
              <a:buClr>
                <a:prstClr val="black"/>
              </a:buClr>
              <a:buSzPct val="125000"/>
            </a:pPr>
            <a:r>
              <a:rPr lang="en-US" sz="1200" dirty="0" smtClean="0">
                <a:solidFill>
                  <a:srgbClr val="404040"/>
                </a:solidFill>
              </a:rPr>
              <a:t>Redesign of entire high school to install supportive pathways that allow every student a possibility to earn up to 60 college hours or an Associate Degree.</a:t>
            </a:r>
          </a:p>
          <a:p>
            <a:pPr>
              <a:spcBef>
                <a:spcPct val="25000"/>
              </a:spcBef>
              <a:buClr>
                <a:prstClr val="black"/>
              </a:buClr>
              <a:buSzPct val="125000"/>
            </a:pPr>
            <a:endParaRPr lang="en-US" sz="1200" dirty="0" smtClean="0">
              <a:solidFill>
                <a:srgbClr val="404040"/>
              </a:solidFill>
            </a:endParaRP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>
          <a:xfrm>
            <a:off x="241957" y="2868410"/>
            <a:ext cx="2667000" cy="126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5000"/>
              </a:spcBef>
              <a:buClr>
                <a:prstClr val="black"/>
              </a:buClr>
              <a:buSzPct val="125000"/>
            </a:pPr>
            <a:r>
              <a:rPr lang="en-US" sz="1200" dirty="0" smtClean="0">
                <a:solidFill>
                  <a:srgbClr val="404040"/>
                </a:solidFill>
              </a:rPr>
              <a:t>Back-on-Track schools that adapt the early college concept for students off-track for high school graduation or have dropped out and seek to transition them to college.</a:t>
            </a:r>
          </a:p>
          <a:p>
            <a:pPr marL="114300" indent="-114300">
              <a:spcBef>
                <a:spcPct val="25000"/>
              </a:spcBef>
              <a:buClr>
                <a:prstClr val="black"/>
              </a:buClr>
              <a:buSzPct val="125000"/>
              <a:buFont typeface="Arial"/>
              <a:buChar char="•"/>
            </a:pPr>
            <a:endParaRPr lang="en-US" sz="1200" dirty="0" smtClean="0">
              <a:solidFill>
                <a:srgbClr val="404040"/>
              </a:solidFill>
            </a:endParaRPr>
          </a:p>
          <a:p>
            <a:pPr marL="114300" indent="-114300">
              <a:spcBef>
                <a:spcPct val="25000"/>
              </a:spcBef>
              <a:buClr>
                <a:prstClr val="black"/>
              </a:buClr>
              <a:buSzPct val="125000"/>
              <a:buFont typeface="Arial"/>
              <a:buChar char="•"/>
            </a:pPr>
            <a:r>
              <a:rPr lang="en-US" sz="1150" dirty="0" smtClean="0">
                <a:solidFill>
                  <a:srgbClr val="404040"/>
                </a:solidFill>
              </a:rPr>
              <a:t>College, Career &amp; Technology Academy</a:t>
            </a:r>
          </a:p>
          <a:p>
            <a:pPr marL="114300" indent="-114300">
              <a:spcBef>
                <a:spcPct val="25000"/>
              </a:spcBef>
              <a:buClr>
                <a:prstClr val="black"/>
              </a:buClr>
              <a:buSzPct val="125000"/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</a:rPr>
              <a:t>PSJA Elvis J. Ballew High School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41957" y="4750672"/>
            <a:ext cx="8745538" cy="230599"/>
          </a:xfrm>
          <a:prstGeom prst="leftRight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00" y="4898536"/>
            <a:ext cx="6502400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SYSTEMIC TRANSFORMATION</a:t>
            </a:r>
          </a:p>
          <a:p>
            <a:pPr algn="ctr"/>
            <a:r>
              <a:rPr lang="en-US" sz="1400" b="1" dirty="0" smtClean="0">
                <a:solidFill>
                  <a:srgbClr val="404040"/>
                </a:solidFill>
              </a:rPr>
              <a:t>PSJA ISD – ECHS, Dual Enrollment &amp; College Connected Pathways for ALL 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COMMON ELEMENTS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0000" y="5705189"/>
            <a:ext cx="7788275" cy="1154162"/>
          </a:xfrm>
          <a:prstGeom prst="rect">
            <a:avLst/>
          </a:prstGeom>
        </p:spPr>
        <p:txBody>
          <a:bodyPr wrap="square" numCol="2" spcCol="91440" anchor="t" anchorCtr="0">
            <a:spAutoFit/>
          </a:bodyPr>
          <a:lstStyle/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Meaningful college courses, tuition free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High schools and college partners share responsibility for secondary-postsecondary success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Untracked and developed at all high schools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Supported transition into postsecondary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2341" y="1901409"/>
            <a:ext cx="240550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2341" y="3976848"/>
            <a:ext cx="240550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71800" y="2874371"/>
            <a:ext cx="1346200" cy="1353215"/>
          </a:xfrm>
          <a:prstGeom prst="rect">
            <a:avLst/>
          </a:prstGeom>
          <a:solidFill>
            <a:srgbClr val="800009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BACK ON TRACK TO COLLEGE</a:t>
            </a:r>
          </a:p>
        </p:txBody>
      </p:sp>
      <p:sp>
        <p:nvSpPr>
          <p:cNvPr id="27" name="Content Placeholder 14"/>
          <p:cNvSpPr txBox="1">
            <a:spLocks/>
          </p:cNvSpPr>
          <p:nvPr/>
        </p:nvSpPr>
        <p:spPr>
          <a:xfrm>
            <a:off x="233892" y="1896532"/>
            <a:ext cx="2712507" cy="109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09538"/>
            <a:r>
              <a:rPr lang="en-US" sz="1200" dirty="0">
                <a:solidFill>
                  <a:srgbClr val="404040"/>
                </a:solidFill>
              </a:rPr>
              <a:t>PSJA North ECHS</a:t>
            </a:r>
            <a:r>
              <a:rPr lang="en-US" sz="1050" dirty="0">
                <a:solidFill>
                  <a:srgbClr val="404040"/>
                </a:solidFill>
              </a:rPr>
              <a:t> (school-within-a-school)</a:t>
            </a:r>
          </a:p>
          <a:p>
            <a:pPr marL="114300" indent="-109538"/>
            <a:r>
              <a:rPr lang="en-US" sz="1200" dirty="0">
                <a:solidFill>
                  <a:srgbClr val="404040"/>
                </a:solidFill>
              </a:rPr>
              <a:t>PSJA Memorial ECHS </a:t>
            </a:r>
            <a:r>
              <a:rPr lang="en-US" sz="1100" dirty="0">
                <a:solidFill>
                  <a:srgbClr val="404040"/>
                </a:solidFill>
              </a:rPr>
              <a:t>(school-within-a-school)</a:t>
            </a:r>
          </a:p>
          <a:p>
            <a:pPr marL="114300" indent="-109538"/>
            <a:r>
              <a:rPr lang="en-US" sz="1200" dirty="0">
                <a:solidFill>
                  <a:srgbClr val="404040"/>
                </a:solidFill>
              </a:rPr>
              <a:t>PSJA ECHS (school-within-a-school</a:t>
            </a:r>
            <a:r>
              <a:rPr lang="en-US" sz="1200" dirty="0" smtClean="0">
                <a:solidFill>
                  <a:srgbClr val="404040"/>
                </a:solidFill>
              </a:rPr>
              <a:t>)</a:t>
            </a:r>
            <a:endParaRPr lang="en-US" sz="1200" dirty="0">
              <a:solidFill>
                <a:srgbClr val="40404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292852" y="1924916"/>
            <a:ext cx="240550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4"/>
          <p:cNvSpPr txBox="1">
            <a:spLocks/>
          </p:cNvSpPr>
          <p:nvPr/>
        </p:nvSpPr>
        <p:spPr>
          <a:xfrm>
            <a:off x="6194426" y="3976848"/>
            <a:ext cx="2801937" cy="68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North High School</a:t>
            </a:r>
          </a:p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Memorial High School</a:t>
            </a:r>
          </a:p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High School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292852" y="3865102"/>
            <a:ext cx="240550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4"/>
          <p:cNvSpPr txBox="1">
            <a:spLocks/>
          </p:cNvSpPr>
          <p:nvPr/>
        </p:nvSpPr>
        <p:spPr>
          <a:xfrm>
            <a:off x="6292852" y="2032537"/>
            <a:ext cx="2568574" cy="68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T. Jefferson T-STEM ECHS</a:t>
            </a:r>
          </a:p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Southwest ECHS</a:t>
            </a:r>
          </a:p>
          <a:p>
            <a:pPr marL="114300" indent="-109538"/>
            <a:r>
              <a:rPr lang="en-US" sz="1200" dirty="0" smtClean="0">
                <a:solidFill>
                  <a:srgbClr val="404040"/>
                </a:solidFill>
              </a:rPr>
              <a:t>PSJA Sonia Sotomayor ECHS*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5400" y="405179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300" dirty="0" smtClean="0">
                <a:solidFill>
                  <a:prstClr val="white"/>
                </a:solidFill>
                <a:latin typeface="Gill Sans"/>
                <a:cs typeface="Gill Sans"/>
              </a:rPr>
              <a:t>COLLEGE FOR ALL</a:t>
            </a:r>
            <a:endParaRPr lang="en-US" sz="2800" spc="3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629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5" y="1037199"/>
            <a:ext cx="4754563" cy="3565922"/>
          </a:xfrm>
          <a:prstGeom prst="rect">
            <a:avLst/>
          </a:prstGeom>
        </p:spPr>
      </p:pic>
      <p:pic>
        <p:nvPicPr>
          <p:cNvPr id="6" name="Picture 5" descr="tstem stc grads-3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788" y="1037199"/>
            <a:ext cx="4389436" cy="6144553"/>
          </a:xfrm>
          <a:prstGeom prst="rect">
            <a:avLst/>
          </a:prstGeom>
        </p:spPr>
      </p:pic>
      <p:pic>
        <p:nvPicPr>
          <p:cNvPr id="7" name="Picture 6" descr="welding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0511"/>
            <a:ext cx="4751788" cy="289124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99102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spc="300" dirty="0" smtClean="0">
                <a:solidFill>
                  <a:prstClr val="white"/>
                </a:solidFill>
                <a:latin typeface="Gill Sans"/>
                <a:cs typeface="Gill Sans"/>
              </a:rPr>
              <a:t>START COLLEGE NOW! COMPLETE EARLY! GO FAR!</a:t>
            </a:r>
            <a:endParaRPr lang="en-US" sz="2300" spc="3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5400" y="405179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pc="300" dirty="0" smtClean="0">
                <a:solidFill>
                  <a:prstClr val="white"/>
                </a:solidFill>
                <a:latin typeface="Gill Sans"/>
                <a:cs typeface="Gill Sans"/>
              </a:rPr>
              <a:t>GRADUATES EARNING COLLEGE CREDIT</a:t>
            </a:r>
            <a:endParaRPr lang="en-US" sz="2800" spc="3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1919" y="5440680"/>
            <a:ext cx="9553302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0" y="1384300"/>
            <a:ext cx="8896990" cy="48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5400" y="405179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pc="300" dirty="0" smtClean="0">
                <a:solidFill>
                  <a:prstClr val="white"/>
                </a:solidFill>
                <a:latin typeface="Gill Sans"/>
                <a:cs typeface="Gill Sans"/>
              </a:rPr>
              <a:t>COLLEGE HOURS CLASS OF 2015</a:t>
            </a:r>
            <a:endParaRPr lang="en-US" sz="2800" spc="3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13509" y="5623560"/>
            <a:ext cx="9762309" cy="12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254"/>
            <a:ext cx="9144000" cy="47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89714522"/>
              </p:ext>
            </p:extLst>
          </p:nvPr>
        </p:nvGraphicFramePr>
        <p:xfrm>
          <a:off x="914555" y="1186110"/>
          <a:ext cx="8100364" cy="479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" y="384307"/>
            <a:ext cx="9143999" cy="59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spc="300" dirty="0" smtClean="0">
                <a:solidFill>
                  <a:schemeClr val="bg1"/>
                </a:solidFill>
                <a:latin typeface="Gill Sans"/>
                <a:cs typeface="Gill Sans"/>
              </a:rPr>
              <a:t>DISTRICT GOALS:</a:t>
            </a:r>
          </a:p>
          <a:p>
            <a:r>
              <a:rPr lang="en-US" sz="1400" spc="300" dirty="0" smtClean="0">
                <a:solidFill>
                  <a:schemeClr val="bg1"/>
                </a:solidFill>
                <a:latin typeface="Gill Sans"/>
                <a:cs typeface="Gill Sans"/>
              </a:rPr>
              <a:t>PERCENT OF GRADUATING CLASS WITH 12 OR MORE COLLEGE HOURS</a:t>
            </a:r>
            <a:endParaRPr lang="en-US" sz="1400" spc="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280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379506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pc="300" dirty="0" smtClean="0">
                <a:solidFill>
                  <a:schemeClr val="bg1"/>
                </a:solidFill>
                <a:latin typeface="Gill Sans"/>
                <a:cs typeface="Gill Sans"/>
              </a:rPr>
              <a:t>DISTRICT GOALS</a:t>
            </a:r>
            <a:endParaRPr lang="en-US" sz="2800" spc="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0211" y="3859161"/>
            <a:ext cx="858568" cy="22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93175248"/>
              </p:ext>
            </p:extLst>
          </p:nvPr>
        </p:nvGraphicFramePr>
        <p:xfrm>
          <a:off x="254000" y="1026643"/>
          <a:ext cx="8964702" cy="47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7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129111"/>
            <a:ext cx="8893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  <a:cs typeface="Calibri"/>
              </a:rPr>
              <a:t>TEXAS</a:t>
            </a:r>
          </a:p>
          <a:p>
            <a:endParaRPr lang="en-US" sz="30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For dual enrollment classes the school district (average daily attendance) and the college (contact hours) receive full state funding.  </a:t>
            </a:r>
            <a:endParaRPr lang="en-US" sz="2000" dirty="0" smtClean="0"/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School districts have access to transportation funding to take students to college campus or other school campuses as needed for delivery of instruction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ECHS students may begin taking college classes in 9</a:t>
            </a:r>
            <a:r>
              <a:rPr lang="en-US" sz="2000" baseline="30000" dirty="0"/>
              <a:t>th</a:t>
            </a:r>
            <a:r>
              <a:rPr lang="en-US" sz="2000" dirty="0"/>
              <a:t> grade based on eligibility criteria and dual enrollment students may begin at the end of their sophomore year (with some exceptions for an earlier start)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Includes CTE courses and pathways in dual enrollment and ECHS programs.</a:t>
            </a:r>
            <a:endParaRPr lang="en-US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457883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spc="300" dirty="0" smtClean="0">
                <a:solidFill>
                  <a:schemeClr val="bg1"/>
                </a:solidFill>
                <a:latin typeface="Gill Sans"/>
                <a:cs typeface="Gill Sans"/>
              </a:rPr>
              <a:t>KEY POLICIES: DUAL ENROLLMENT &amp; ECHS</a:t>
            </a:r>
            <a:endParaRPr lang="en-US" sz="2300" spc="3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38" y="1118040"/>
            <a:ext cx="81517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  <a:cs typeface="Calibri"/>
              </a:rPr>
              <a:t>SOUTH TEXAS COLLEGE</a:t>
            </a:r>
          </a:p>
          <a:p>
            <a:endParaRPr lang="en-US" sz="30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STC waives tuition for high school students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STC agrees to keep same textbooks for 3-4 years to keep cost down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STC pays small stipend to high school teachers who qualify as adjunct faculty. 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STC provides faculty to teach at the high schools as needed.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7883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spc="300" dirty="0">
                <a:solidFill>
                  <a:schemeClr val="bg1"/>
                </a:solidFill>
                <a:latin typeface="Gill Sans"/>
                <a:cs typeface="Gill Sans"/>
              </a:rPr>
              <a:t>KEY POLICIES: DUAL ENROLLMENT &amp; ECHS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733" y="1035250"/>
            <a:ext cx="827526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  <a:cs typeface="Calibri"/>
              </a:rPr>
              <a:t>PSJA ISD</a:t>
            </a:r>
          </a:p>
          <a:p>
            <a:endParaRPr lang="en-US" sz="16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District pays a stipend to teachers who teach college classes</a:t>
            </a:r>
            <a:r>
              <a:rPr lang="en-US" sz="2400" dirty="0" smtClean="0"/>
              <a:t>.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District pays an instructor fee when STC sends college faculty to the high school</a:t>
            </a:r>
            <a:r>
              <a:rPr lang="en-US" sz="2400" dirty="0" smtClean="0"/>
              <a:t>.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District buses students to the college as needed</a:t>
            </a:r>
            <a:r>
              <a:rPr lang="en-US" sz="2400" dirty="0" smtClean="0"/>
              <a:t>.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District purchases textbooks and maintains textbook inventory</a:t>
            </a:r>
            <a:r>
              <a:rPr lang="en-US" sz="2400" dirty="0" smtClean="0"/>
              <a:t>.</a:t>
            </a:r>
          </a:p>
          <a:p>
            <a:pPr lvl="0"/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District provides college readiness testing at no cost to students.  Every high school in the district has been approved by the Higher Education Coordinating Board as a testing site.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410902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spc="300" dirty="0">
                <a:solidFill>
                  <a:schemeClr val="bg1"/>
                </a:solidFill>
                <a:latin typeface="Gill Sans"/>
                <a:cs typeface="Gill Sans"/>
              </a:rPr>
              <a:t>KEY POLICIES: DUAL ENROLLMENT &amp; ECHS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926" y="954026"/>
            <a:ext cx="8651965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  <a:cs typeface="Calibri"/>
              </a:rPr>
              <a:t>STC &amp; PSJA ISD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Have </a:t>
            </a:r>
            <a:r>
              <a:rPr lang="en-US" sz="2400" dirty="0"/>
              <a:t>ongoing planning committees to plan, implement, evaluate progress and problem solve</a:t>
            </a:r>
            <a:r>
              <a:rPr lang="en-US" sz="2400" dirty="0" smtClean="0"/>
              <a:t>.</a:t>
            </a:r>
          </a:p>
          <a:p>
            <a:pPr lvl="0"/>
            <a:endParaRPr lang="en-US" sz="105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Have MOU’s in place to establish responsibilities and frame the partnership</a:t>
            </a:r>
            <a:r>
              <a:rPr lang="en-US" sz="2400" dirty="0" smtClean="0"/>
              <a:t>.</a:t>
            </a:r>
          </a:p>
          <a:p>
            <a:pPr lvl="0"/>
            <a:endParaRPr lang="en-US" sz="105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Have a data sharing agreement that addresses FERPA and other issues.  </a:t>
            </a:r>
            <a:endParaRPr lang="en-US" sz="2400" dirty="0" smtClean="0"/>
          </a:p>
          <a:p>
            <a:pPr lvl="0"/>
            <a:endParaRPr lang="en-US" sz="105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Take joint responsibility for student advising, degree planning, etc. for high school students and alumni</a:t>
            </a:r>
            <a:r>
              <a:rPr lang="en-US" sz="2400" dirty="0" smtClean="0"/>
              <a:t>.</a:t>
            </a:r>
          </a:p>
          <a:p>
            <a:pPr lvl="0"/>
            <a:endParaRPr lang="en-US" sz="105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Take joint responsibility for student and program success</a:t>
            </a:r>
            <a:r>
              <a:rPr lang="en-US" sz="2400" dirty="0" smtClean="0"/>
              <a:t>.</a:t>
            </a:r>
          </a:p>
          <a:p>
            <a:pPr lvl="0"/>
            <a:endParaRPr lang="en-US" sz="1050" dirty="0" smtClean="0"/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Share facilities and equipment.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57883"/>
            <a:ext cx="9143999" cy="484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spc="300" dirty="0">
                <a:solidFill>
                  <a:schemeClr val="bg1"/>
                </a:solidFill>
                <a:latin typeface="Gill Sans"/>
                <a:cs typeface="Gill Sans"/>
              </a:rPr>
              <a:t>KEY POLICIES: DUAL ENROLLMENT &amp; ECHS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9134" y="942611"/>
            <a:ext cx="8345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/>
                <a:cs typeface="Calibri"/>
              </a:rPr>
              <a:t>Expanding Dual Enrollment </a:t>
            </a:r>
            <a:r>
              <a:rPr lang="en-US" sz="3000" b="1" dirty="0" smtClean="0">
                <a:latin typeface="Calibri"/>
                <a:cs typeface="Calibri"/>
              </a:rPr>
              <a:t>&amp; Early </a:t>
            </a:r>
            <a:r>
              <a:rPr lang="en-US" sz="3000" b="1" dirty="0">
                <a:latin typeface="Calibri"/>
                <a:cs typeface="Calibri"/>
              </a:rPr>
              <a:t>College Opportunities</a:t>
            </a:r>
          </a:p>
          <a:p>
            <a:pPr algn="ctr"/>
            <a:endParaRPr lang="en-US" sz="2400" i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algn="just"/>
            <a:r>
              <a:rPr lang="en-US" sz="2400" dirty="0">
                <a:latin typeface="Calibri"/>
                <a:cs typeface="Calibri"/>
              </a:rPr>
              <a:t>A number of studies (National, State and local) show the transformational power of students taking college classes while in high school.  </a:t>
            </a:r>
          </a:p>
          <a:p>
            <a:pPr algn="just"/>
            <a:endParaRPr lang="en-US" sz="2400" dirty="0">
              <a:latin typeface="Calibri"/>
              <a:cs typeface="Calibri"/>
            </a:endParaRPr>
          </a:p>
          <a:p>
            <a:pPr algn="just"/>
            <a:r>
              <a:rPr lang="en-US" sz="2400" dirty="0">
                <a:latin typeface="Calibri"/>
                <a:cs typeface="Calibri"/>
              </a:rPr>
              <a:t>This includes studies conducted by </a:t>
            </a:r>
            <a:r>
              <a:rPr lang="en-US" sz="2400" i="1" dirty="0">
                <a:latin typeface="Calibri"/>
                <a:cs typeface="Calibri"/>
              </a:rPr>
              <a:t>Jobs for the Future</a:t>
            </a:r>
            <a:r>
              <a:rPr lang="en-US" sz="2400" dirty="0">
                <a:latin typeface="Calibri"/>
                <a:cs typeface="Calibri"/>
              </a:rPr>
              <a:t> (Boston, MA), the </a:t>
            </a:r>
            <a:r>
              <a:rPr lang="en-US" sz="2400" i="1" dirty="0">
                <a:latin typeface="Calibri"/>
                <a:cs typeface="Calibri"/>
              </a:rPr>
              <a:t>American Institute for Research</a:t>
            </a:r>
            <a:r>
              <a:rPr lang="en-US" sz="2400" dirty="0">
                <a:latin typeface="Calibri"/>
                <a:cs typeface="Calibri"/>
              </a:rPr>
              <a:t> (Washington, DC), the </a:t>
            </a:r>
            <a:r>
              <a:rPr lang="en-US" sz="2400" i="1" dirty="0">
                <a:latin typeface="Calibri"/>
                <a:cs typeface="Calibri"/>
              </a:rPr>
              <a:t>Texas Higher Education Coordinating Board</a:t>
            </a:r>
            <a:r>
              <a:rPr lang="en-US" sz="2400" dirty="0">
                <a:latin typeface="Calibri"/>
                <a:cs typeface="Calibri"/>
              </a:rPr>
              <a:t>, and a number of Community Colleges and Universities in Texas.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spc="300" dirty="0">
                <a:cs typeface="Gill Sans"/>
              </a:rPr>
              <a:t>A POWERFUL STRATEGY</a:t>
            </a:r>
            <a:br>
              <a:rPr lang="en-US" spc="300" dirty="0">
                <a:cs typeface="Gill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2755" y="5602777"/>
            <a:ext cx="1529542" cy="1496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4196" y="5511338"/>
            <a:ext cx="9468195" cy="1587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7571" y="983292"/>
            <a:ext cx="8603673" cy="554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cs typeface="Calibri"/>
              </a:rPr>
              <a:t>High </a:t>
            </a:r>
            <a:r>
              <a:rPr lang="en-US" sz="2200" dirty="0">
                <a:cs typeface="Calibri"/>
              </a:rPr>
              <a:t>School Graduation rates above State and National </a:t>
            </a:r>
            <a:r>
              <a:rPr lang="en-US" sz="2200" dirty="0" smtClean="0">
                <a:cs typeface="Calibri"/>
              </a:rPr>
              <a:t>average</a:t>
            </a:r>
            <a:endParaRPr lang="en-US" sz="2200" dirty="0">
              <a:cs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cs typeface="Calibri"/>
              </a:rPr>
              <a:t>2x more likely to enroll in college after high </a:t>
            </a:r>
            <a:r>
              <a:rPr lang="en-US" sz="2200" dirty="0" smtClean="0">
                <a:cs typeface="Calibri"/>
              </a:rPr>
              <a:t>school</a:t>
            </a:r>
            <a:endParaRPr lang="en-US" sz="2200" dirty="0">
              <a:cs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cs typeface="Calibri"/>
              </a:rPr>
              <a:t>2x more likely to enroll in a four year </a:t>
            </a:r>
            <a:r>
              <a:rPr lang="en-US" sz="2200" dirty="0" smtClean="0">
                <a:cs typeface="Calibri"/>
              </a:rPr>
              <a:t>college</a:t>
            </a:r>
            <a:endParaRPr lang="en-US" sz="2200" dirty="0">
              <a:cs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cs typeface="Calibri"/>
              </a:rPr>
              <a:t>College persistence rates are 2x </a:t>
            </a:r>
            <a:r>
              <a:rPr lang="en-US" sz="2200" dirty="0" smtClean="0">
                <a:cs typeface="Calibri"/>
              </a:rPr>
              <a:t>higher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cs typeface="Calibri"/>
              </a:rPr>
              <a:t>50% more likely to graduate from college within 6 years after </a:t>
            </a:r>
            <a:r>
              <a:rPr lang="en-US" sz="2200" dirty="0" smtClean="0">
                <a:cs typeface="Calibri"/>
              </a:rPr>
              <a:t>HS</a:t>
            </a:r>
            <a:endParaRPr lang="en-US" sz="2200" dirty="0">
              <a:cs typeface="Calibri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cs typeface="Calibri"/>
              </a:rPr>
              <a:t>75% more likely to graduate from college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cs typeface="Calibri"/>
              </a:rPr>
              <a:t>Positive </a:t>
            </a:r>
            <a:r>
              <a:rPr lang="en-US" sz="2200" dirty="0">
                <a:cs typeface="Calibri"/>
              </a:rPr>
              <a:t>impact is even more dramatic for minority students, males, low income students, first generation college enrollees, and students with lower GPA’s </a:t>
            </a:r>
          </a:p>
          <a:p>
            <a:pPr lvl="0"/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20111"/>
            <a:ext cx="9126940" cy="580407"/>
          </a:xfrm>
        </p:spPr>
        <p:txBody>
          <a:bodyPr/>
          <a:lstStyle/>
          <a:p>
            <a:r>
              <a:rPr lang="en-US" sz="2000" dirty="0" smtClean="0">
                <a:cs typeface="Calibri"/>
              </a:rPr>
              <a:t>DUAL ENROLLMENT STUDENTS HAVE BETTER EDUCATION ATTAINMENT</a:t>
            </a:r>
            <a:endParaRPr lang="en-US" sz="20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9134" y="1341622"/>
            <a:ext cx="834597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cs typeface="Calibri"/>
              </a:rPr>
              <a:t>30% Nationally completed an Associate’s Degree while in high school.  A number of Texas Early College High Schools graduated 50-80% of students with Associate Degree</a:t>
            </a:r>
          </a:p>
          <a:p>
            <a:pPr lvl="0"/>
            <a:endParaRPr lang="en-US" sz="2400" dirty="0">
              <a:cs typeface="Calibri"/>
            </a:endParaRPr>
          </a:p>
          <a:p>
            <a:pPr lvl="0"/>
            <a:r>
              <a:rPr lang="en-US" sz="2400" dirty="0">
                <a:cs typeface="Calibri"/>
              </a:rPr>
              <a:t>In Texas 94% of Early College High School students earn college hours in high school compared to less than 10% of all high school students nationally</a:t>
            </a:r>
          </a:p>
          <a:p>
            <a:pPr lvl="0"/>
            <a:endParaRPr lang="en-US" sz="2400" dirty="0">
              <a:cs typeface="Calibri"/>
            </a:endParaRPr>
          </a:p>
          <a:p>
            <a:pPr lvl="0"/>
            <a:r>
              <a:rPr lang="en-US" sz="2400" dirty="0">
                <a:cs typeface="Calibri"/>
              </a:rPr>
              <a:t>Four-year high school graduation rates exceed State and National average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spc="300" dirty="0">
                <a:cs typeface="Gill Sans"/>
              </a:rPr>
              <a:t>EARLY COLLEGE HS – A GAME CHANGER</a:t>
            </a:r>
            <a:br>
              <a:rPr lang="en-US" spc="300" dirty="0">
                <a:cs typeface="Gill Sans"/>
              </a:rPr>
            </a:br>
            <a:r>
              <a:rPr lang="en-US" spc="300" dirty="0">
                <a:cs typeface="Gill Sans"/>
              </a:rPr>
              <a:t/>
            </a:r>
            <a:br>
              <a:rPr lang="en-US" spc="300" dirty="0">
                <a:cs typeface="Gill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9134" y="1341622"/>
            <a:ext cx="834597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cs typeface="Calibri"/>
              </a:rPr>
              <a:t>Better college outcomes:  Enrolling in college after high school, persistence in college, higher GPA, better college graduation </a:t>
            </a:r>
            <a:r>
              <a:rPr lang="en-US" sz="2400" dirty="0" smtClean="0">
                <a:cs typeface="Calibri"/>
              </a:rPr>
              <a:t>rates</a:t>
            </a:r>
          </a:p>
          <a:p>
            <a:pPr lvl="0"/>
            <a:endParaRPr lang="en-US" sz="800" dirty="0">
              <a:cs typeface="Calibri"/>
            </a:endParaRPr>
          </a:p>
          <a:p>
            <a:pPr lvl="0"/>
            <a:r>
              <a:rPr lang="en-US" sz="2400" dirty="0" smtClean="0">
                <a:cs typeface="Calibri"/>
              </a:rPr>
              <a:t>Positive </a:t>
            </a:r>
            <a:r>
              <a:rPr lang="en-US" sz="2400" dirty="0">
                <a:cs typeface="Calibri"/>
              </a:rPr>
              <a:t>impact for students who enter high school performing below grade </a:t>
            </a:r>
            <a:r>
              <a:rPr lang="en-US" sz="2400" dirty="0" smtClean="0">
                <a:cs typeface="Calibri"/>
              </a:rPr>
              <a:t>level</a:t>
            </a:r>
          </a:p>
          <a:p>
            <a:pPr lvl="0"/>
            <a:endParaRPr lang="en-US" sz="800" dirty="0">
              <a:cs typeface="Calibri"/>
            </a:endParaRPr>
          </a:p>
          <a:p>
            <a:pPr lvl="0"/>
            <a:r>
              <a:rPr lang="en-US" sz="2400" dirty="0" smtClean="0">
                <a:cs typeface="Calibri"/>
              </a:rPr>
              <a:t>Especially </a:t>
            </a:r>
            <a:r>
              <a:rPr lang="en-US" sz="2400" dirty="0">
                <a:cs typeface="Calibri"/>
              </a:rPr>
              <a:t>powerful for minority students, low-income youth, 1</a:t>
            </a:r>
            <a:r>
              <a:rPr lang="en-US" sz="2400" baseline="30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 generation college </a:t>
            </a:r>
            <a:r>
              <a:rPr lang="en-US" sz="2400" dirty="0" smtClean="0">
                <a:cs typeface="Calibri"/>
              </a:rPr>
              <a:t>goers</a:t>
            </a:r>
          </a:p>
          <a:p>
            <a:pPr lvl="0"/>
            <a:endParaRPr lang="en-US" sz="800" dirty="0" smtClean="0">
              <a:cs typeface="Calibri"/>
            </a:endParaRPr>
          </a:p>
          <a:p>
            <a:pPr lvl="0"/>
            <a:r>
              <a:rPr lang="en-US" sz="2400" dirty="0" smtClean="0">
                <a:cs typeface="Calibri"/>
              </a:rPr>
              <a:t>Demography </a:t>
            </a:r>
            <a:r>
              <a:rPr lang="en-US" sz="2400" dirty="0">
                <a:cs typeface="Calibri"/>
              </a:rPr>
              <a:t>does not have to be destiny, we need different strategies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spc="300" dirty="0">
                <a:cs typeface="Gill Sans"/>
              </a:rPr>
              <a:t>EARLY COLLEGE HS – A GAME CHANGER</a:t>
            </a:r>
            <a:br>
              <a:rPr lang="en-US" spc="300" dirty="0">
                <a:cs typeface="Gill Sans"/>
              </a:rPr>
            </a:br>
            <a:r>
              <a:rPr lang="en-US" spc="300" dirty="0">
                <a:cs typeface="Gill Sans"/>
              </a:rPr>
              <a:t/>
            </a:r>
            <a:br>
              <a:rPr lang="en-US" spc="300" dirty="0">
                <a:cs typeface="Gill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1406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Sustained Systemic Transformation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3543862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"/>
                <a:cs typeface="Gill Sans"/>
              </a:rPr>
              <a:t>SUCCESS BY DESIGN</a:t>
            </a:r>
          </a:p>
        </p:txBody>
      </p:sp>
      <p:pic>
        <p:nvPicPr>
          <p:cNvPr id="13" name="Picture 12" descr="theme psja multicolor cubes tm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930" y="1387950"/>
            <a:ext cx="5815723" cy="1884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F6E770-5B8E-4A47-88F3-6D6A9AA56717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502910"/>
            <a:ext cx="9204959" cy="134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2632" y="1067302"/>
            <a:ext cx="8345979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404040"/>
                </a:solidFill>
                <a:cs typeface="Calibri"/>
              </a:rPr>
              <a:t>Sustained Systemic </a:t>
            </a:r>
            <a:r>
              <a:rPr lang="en-US" sz="3000" b="1" dirty="0" smtClean="0">
                <a:solidFill>
                  <a:srgbClr val="404040"/>
                </a:solidFill>
                <a:cs typeface="Calibri"/>
              </a:rPr>
              <a:t>Transformation</a:t>
            </a:r>
            <a:endParaRPr lang="en-US" sz="2400" b="1" dirty="0">
              <a:solidFill>
                <a:srgbClr val="404040"/>
              </a:solidFill>
              <a:cs typeface="Calibri"/>
            </a:endParaRPr>
          </a:p>
          <a:p>
            <a:pPr marL="0" lvl="0" indent="0">
              <a:buNone/>
            </a:pPr>
            <a:r>
              <a:rPr lang="en-US" sz="2400" dirty="0">
                <a:cs typeface="Calibri"/>
              </a:rPr>
              <a:t>Our Goal:</a:t>
            </a:r>
          </a:p>
          <a:p>
            <a:pPr lvl="0"/>
            <a:endParaRPr lang="en-US" sz="1300" dirty="0">
              <a:cs typeface="Calibri"/>
            </a:endParaRPr>
          </a:p>
          <a:p>
            <a:pPr marL="457200" lvl="0" indent="-457200"/>
            <a:r>
              <a:rPr lang="en-US" sz="2400" dirty="0">
                <a:cs typeface="Calibri"/>
              </a:rPr>
              <a:t>To be a game changer in our community and beyond</a:t>
            </a:r>
          </a:p>
          <a:p>
            <a:pPr lvl="0"/>
            <a:endParaRPr lang="en-US" sz="1200" dirty="0">
              <a:cs typeface="Calibri"/>
            </a:endParaRPr>
          </a:p>
          <a:p>
            <a:pPr marL="457200" lvl="0" indent="-457200"/>
            <a:r>
              <a:rPr lang="en-US" sz="2400" dirty="0">
                <a:cs typeface="Calibri"/>
              </a:rPr>
              <a:t>Demographics will not be our destiny in terms of education attainment and economic potential</a:t>
            </a:r>
          </a:p>
          <a:p>
            <a:pPr lvl="0"/>
            <a:endParaRPr lang="en-US" sz="1200" dirty="0">
              <a:cs typeface="Calibri"/>
            </a:endParaRPr>
          </a:p>
          <a:p>
            <a:pPr marL="457200" lvl="0" indent="-457200"/>
            <a:r>
              <a:rPr lang="en-US" sz="2400" dirty="0">
                <a:cs typeface="Calibri"/>
              </a:rPr>
              <a:t>PSJA students will out perform state and national average in terms of college completion</a:t>
            </a:r>
          </a:p>
          <a:p>
            <a:pPr lvl="0"/>
            <a:endParaRPr lang="en-US" sz="2400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dirty="0">
                <a:cs typeface="Gill Sans"/>
              </a:rPr>
              <a:t>SUCCESS BY DESIGN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82632" y="1067302"/>
            <a:ext cx="8345979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800009"/>
                </a:solidFill>
              </a:rPr>
              <a:t>Total Enrollment – </a:t>
            </a:r>
            <a:r>
              <a:rPr lang="en-US" sz="3200" dirty="0" smtClean="0">
                <a:solidFill>
                  <a:srgbClr val="800009"/>
                </a:solidFill>
              </a:rPr>
              <a:t>32,612</a:t>
            </a:r>
            <a:endParaRPr lang="en-US" sz="1000" dirty="0">
              <a:solidFill>
                <a:srgbClr val="800009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800009"/>
                </a:solidFill>
              </a:rPr>
              <a:t>Total Number of Schools – 43</a:t>
            </a:r>
          </a:p>
          <a:p>
            <a:pPr lvl="0" algn="ctr"/>
            <a:endParaRPr lang="en-US" sz="2400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060" y="366361"/>
            <a:ext cx="9126940" cy="580407"/>
          </a:xfrm>
        </p:spPr>
        <p:txBody>
          <a:bodyPr/>
          <a:lstStyle/>
          <a:p>
            <a:r>
              <a:rPr lang="en-US" spc="300" dirty="0">
                <a:cs typeface="Gill Sans"/>
              </a:rPr>
              <a:t>DISTRICT DEMOGRAPHICS</a:t>
            </a:r>
            <a:br>
              <a:rPr lang="en-US" spc="300" dirty="0">
                <a:cs typeface="Gill Sans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Gill Sans"/>
              </a:rPr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01708" y="2642095"/>
          <a:ext cx="7323957" cy="2620267"/>
        </p:xfrm>
        <a:graphic>
          <a:graphicData uri="http://schemas.openxmlformats.org/drawingml/2006/table">
            <a:tbl>
              <a:tblPr firstRow="1" firstCol="1" bandRow="1" bandCol="1">
                <a:effectLst/>
                <a:tableStyleId>{1FECB4D8-DB02-4DC6-A0A2-4F2EBAE1DC90}</a:tableStyleId>
              </a:tblPr>
              <a:tblGrid>
                <a:gridCol w="2441319"/>
                <a:gridCol w="2441319"/>
                <a:gridCol w="2441319"/>
              </a:tblGrid>
              <a:tr h="55346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PSJA ISD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STATEWIDE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4968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Hispanic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98.89%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51.34%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Economically Disadvantaged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89.00%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60.26%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72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ELL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41.04%</a:t>
                      </a:r>
                      <a:endParaRPr lang="en-US" sz="2000" b="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17.04%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0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SJ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1CA6413DF1C4E826CCE3E3876FD9C" ma:contentTypeVersion="0" ma:contentTypeDescription="Create a new document." ma:contentTypeScope="" ma:versionID="9e09307511e4992372b8b3e68d1a2105">
  <xsd:schema xmlns:xsd="http://www.w3.org/2001/XMLSchema" xmlns:xs="http://www.w3.org/2001/XMLSchema" xmlns:p="http://schemas.microsoft.com/office/2006/metadata/properties" xmlns:ns2="fbb7cec6-53cd-409f-8e8d-2d93f0921a87" targetNamespace="http://schemas.microsoft.com/office/2006/metadata/properties" ma:root="true" ma:fieldsID="ab73cc8f4f03bcf3e66158267e6063b4" ns2:_="">
    <xsd:import namespace="fbb7cec6-53cd-409f-8e8d-2d93f0921a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7cec6-53cd-409f-8e8d-2d93f0921a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b7cec6-53cd-409f-8e8d-2d93f0921a87">5K3E5UPZYP23-85-184</_dlc_DocId>
    <_dlc_DocIdUrl xmlns="fbb7cec6-53cd-409f-8e8d-2d93f0921a87">
      <Url>https://my.psjaisd.us/departments/_layouts/15/DocIdRedir.aspx?ID=5K3E5UPZYP23-85-184</Url>
      <Description>5K3E5UPZYP23-85-184</Description>
    </_dlc_DocIdUrl>
  </documentManagement>
</p:properties>
</file>

<file path=customXml/itemProps1.xml><?xml version="1.0" encoding="utf-8"?>
<ds:datastoreItem xmlns:ds="http://schemas.openxmlformats.org/officeDocument/2006/customXml" ds:itemID="{AEC6536B-701E-4A7B-93B7-0C924BC12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175FA-AF2A-4F63-9845-5CE4146F67A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8D7A366-8B62-4536-A322-FFA679EF3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b7cec6-53cd-409f-8e8d-2d93f0921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8D923A-E726-43DC-AC2A-F69B07FCF96F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bb7cec6-53cd-409f-8e8d-2d93f0921a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6672</TotalTime>
  <Words>1581</Words>
  <Application>Microsoft Office PowerPoint</Application>
  <PresentationFormat>On-screen Show (4:3)</PresentationFormat>
  <Paragraphs>288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Gill Sans</vt:lpstr>
      <vt:lpstr>2_Custom Design</vt:lpstr>
      <vt:lpstr>PSJA Theme</vt:lpstr>
      <vt:lpstr>3_Custom Design</vt:lpstr>
      <vt:lpstr>1_Custom Design</vt:lpstr>
      <vt:lpstr>Custom Design</vt:lpstr>
      <vt:lpstr>Expanding Dual Enrollment  &amp; Early College High School</vt:lpstr>
      <vt:lpstr>THE CHALLENGE </vt:lpstr>
      <vt:lpstr>A POWERFUL STRATEGY </vt:lpstr>
      <vt:lpstr>DUAL ENROLLMENT STUDENTS HAVE BETTER EDUCATION ATTAINMENT</vt:lpstr>
      <vt:lpstr>EARLY COLLEGE HS – A GAME CHANGER  </vt:lpstr>
      <vt:lpstr>EARLY COLLEGE HS – A GAME CHANGER  </vt:lpstr>
      <vt:lpstr>PowerPoint Presentation</vt:lpstr>
      <vt:lpstr>SUCCESS BY DESIGN </vt:lpstr>
      <vt:lpstr>DISTRICT DEMOGRAPHICS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DISTRICT-WIDE SCALE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PSJA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 from the Source</dc:title>
  <dc:creator>Arianna Vazquez User</dc:creator>
  <cp:lastModifiedBy>Bobbie Gonzalez</cp:lastModifiedBy>
  <cp:revision>106</cp:revision>
  <cp:lastPrinted>2015-11-03T23:07:01Z</cp:lastPrinted>
  <dcterms:created xsi:type="dcterms:W3CDTF">2014-04-11T14:28:54Z</dcterms:created>
  <dcterms:modified xsi:type="dcterms:W3CDTF">2016-01-28T16:03:21Z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0x0101001FE1CA6413DF1C4E826CCE3E3876FD9C</vt:lpwstr>
  </property>
  <property fmtid="{D5CDD505-2E9C-101B-9397-08002B2CF9AE}" pid="3" name="_dlc_DocIdItemGuid">
    <vt:lpwstr>fc25e8a5-8038-48bf-a29d-a06d49ee1c4e</vt:lpwstr>
  </property>
</Properties>
</file>