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8"/>
  </p:notesMasterIdLst>
  <p:sldIdLst>
    <p:sldId id="307" r:id="rId5"/>
    <p:sldId id="431" r:id="rId6"/>
    <p:sldId id="437" r:id="rId7"/>
    <p:sldId id="438" r:id="rId8"/>
    <p:sldId id="439" r:id="rId9"/>
    <p:sldId id="441" r:id="rId10"/>
    <p:sldId id="442" r:id="rId11"/>
    <p:sldId id="443" r:id="rId12"/>
    <p:sldId id="444" r:id="rId13"/>
    <p:sldId id="445" r:id="rId14"/>
    <p:sldId id="446" r:id="rId15"/>
    <p:sldId id="453" r:id="rId16"/>
    <p:sldId id="452" r:id="rId17"/>
    <p:sldId id="433" r:id="rId18"/>
    <p:sldId id="454" r:id="rId19"/>
    <p:sldId id="455" r:id="rId20"/>
    <p:sldId id="456" r:id="rId21"/>
    <p:sldId id="459" r:id="rId22"/>
    <p:sldId id="435" r:id="rId23"/>
    <p:sldId id="434" r:id="rId24"/>
    <p:sldId id="436" r:id="rId25"/>
    <p:sldId id="457" r:id="rId26"/>
    <p:sldId id="458" r:id="rId27"/>
    <p:sldId id="376" r:id="rId28"/>
    <p:sldId id="424" r:id="rId29"/>
    <p:sldId id="425" r:id="rId30"/>
    <p:sldId id="426" r:id="rId31"/>
    <p:sldId id="460" r:id="rId32"/>
    <p:sldId id="427" r:id="rId33"/>
    <p:sldId id="329" r:id="rId34"/>
    <p:sldId id="432" r:id="rId35"/>
    <p:sldId id="429" r:id="rId36"/>
    <p:sldId id="42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McCahon" initials="DM" lastIdx="2" clrIdx="0">
    <p:extLst>
      <p:ext uri="{19B8F6BF-5375-455C-9EA6-DF929625EA0E}">
        <p15:presenceInfo xmlns:p15="http://schemas.microsoft.com/office/powerpoint/2012/main" userId="Donna McCah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6630" autoAdjust="0"/>
  </p:normalViewPr>
  <p:slideViewPr>
    <p:cSldViewPr snapToGrid="0">
      <p:cViewPr varScale="1">
        <p:scale>
          <a:sx n="78" d="100"/>
          <a:sy n="78" d="100"/>
        </p:scale>
        <p:origin x="10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E</a:t>
            </a:r>
            <a:r>
              <a:rPr lang="en-US" sz="1800" b="1" dirty="0" smtClean="0"/>
              <a:t>ffect</a:t>
            </a:r>
            <a:r>
              <a:rPr lang="en-US" sz="1800" b="1" baseline="0" dirty="0" smtClean="0"/>
              <a:t> </a:t>
            </a:r>
            <a:r>
              <a:rPr lang="en-US" sz="1800" b="1" baseline="0" dirty="0"/>
              <a:t>of FAFSA Intervention on College Outcomes</a:t>
            </a:r>
            <a:endParaRPr lang="en-US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FAFSA Completion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Sheet3!$C$2:$E$2</c:f>
              <c:strCache>
                <c:ptCount val="3"/>
                <c:pt idx="0">
                  <c:v>Dependent</c:v>
                </c:pt>
                <c:pt idx="1">
                  <c:v>Ind. No college</c:v>
                </c:pt>
                <c:pt idx="2">
                  <c:v>Ind. College</c:v>
                </c:pt>
              </c:strCache>
            </c:strRef>
          </c:cat>
          <c:val>
            <c:numRef>
              <c:f>Sheet3!$C$3:$E$3</c:f>
              <c:numCache>
                <c:formatCode>General</c:formatCode>
                <c:ptCount val="3"/>
                <c:pt idx="0">
                  <c:v>0.14599999999999999</c:v>
                </c:pt>
                <c:pt idx="1">
                  <c:v>0.25700000000000001</c:v>
                </c:pt>
                <c:pt idx="2">
                  <c:v>0.20599999999999999</c:v>
                </c:pt>
              </c:numCache>
            </c:numRef>
          </c:val>
        </c:ser>
        <c:ser>
          <c:idx val="1"/>
          <c:order val="1"/>
          <c:tx>
            <c:strRef>
              <c:f>Sheet3!$B$4</c:f>
              <c:strCache>
                <c:ptCount val="1"/>
                <c:pt idx="0">
                  <c:v>College Attendance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Sheet3!$C$2:$E$2</c:f>
              <c:strCache>
                <c:ptCount val="3"/>
                <c:pt idx="0">
                  <c:v>Dependent</c:v>
                </c:pt>
                <c:pt idx="1">
                  <c:v>Ind. No college</c:v>
                </c:pt>
                <c:pt idx="2">
                  <c:v>Ind. College</c:v>
                </c:pt>
              </c:strCache>
            </c:strRef>
          </c:cat>
          <c:val>
            <c:numRef>
              <c:f>Sheet3!$C$4:$E$4</c:f>
              <c:numCache>
                <c:formatCode>General</c:formatCode>
                <c:ptCount val="3"/>
                <c:pt idx="0">
                  <c:v>6.9000000000000006E-2</c:v>
                </c:pt>
                <c:pt idx="1">
                  <c:v>6.0000000000000001E-3</c:v>
                </c:pt>
                <c:pt idx="2">
                  <c:v>7.0000000000000001E-3</c:v>
                </c:pt>
              </c:numCache>
            </c:numRef>
          </c:val>
        </c:ser>
        <c:ser>
          <c:idx val="2"/>
          <c:order val="2"/>
          <c:tx>
            <c:strRef>
              <c:f>Sheet3!$B$5</c:f>
              <c:strCache>
                <c:ptCount val="1"/>
                <c:pt idx="0">
                  <c:v>Aid Receipt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Sheet3!$C$2:$E$2</c:f>
              <c:strCache>
                <c:ptCount val="3"/>
                <c:pt idx="0">
                  <c:v>Dependent</c:v>
                </c:pt>
                <c:pt idx="1">
                  <c:v>Ind. No college</c:v>
                </c:pt>
                <c:pt idx="2">
                  <c:v>Ind. College</c:v>
                </c:pt>
              </c:strCache>
            </c:strRef>
          </c:cat>
          <c:val>
            <c:numRef>
              <c:f>Sheet3!$C$5:$E$5</c:f>
              <c:numCache>
                <c:formatCode>General</c:formatCode>
                <c:ptCount val="3"/>
                <c:pt idx="0">
                  <c:v>9.8000000000000004E-2</c:v>
                </c:pt>
                <c:pt idx="1">
                  <c:v>1.9E-2</c:v>
                </c:pt>
                <c:pt idx="2">
                  <c:v>3.1E-2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811808"/>
        <c:axId val="416809064"/>
      </c:barChart>
      <c:catAx>
        <c:axId val="41681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809064"/>
        <c:crosses val="autoZero"/>
        <c:auto val="1"/>
        <c:lblAlgn val="ctr"/>
        <c:lblOffset val="100"/>
        <c:noMultiLvlLbl val="0"/>
      </c:catAx>
      <c:valAx>
        <c:axId val="41680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81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Weights given by teachers</a:t>
            </a:r>
            <a:r>
              <a:rPr lang="en-US" sz="1600" b="1" baseline="0"/>
              <a:t> </a:t>
            </a:r>
            <a:r>
              <a:rPr lang="en-US" sz="1600" b="1"/>
              <a:t>to indicators of graduating</a:t>
            </a:r>
            <a:r>
              <a:rPr lang="en-US" sz="1600" b="1" baseline="0"/>
              <a:t> and going to college</a:t>
            </a:r>
            <a:endParaRPr lang="en-US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graduate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Sheet1!$C$4:$C$10</c:f>
              <c:strCache>
                <c:ptCount val="7"/>
                <c:pt idx="0">
                  <c:v>Special ed</c:v>
                </c:pt>
                <c:pt idx="1">
                  <c:v>Gender</c:v>
                </c:pt>
                <c:pt idx="2">
                  <c:v>Hispanic</c:v>
                </c:pt>
                <c:pt idx="3">
                  <c:v>African American</c:v>
                </c:pt>
                <c:pt idx="4">
                  <c:v>SES</c:v>
                </c:pt>
                <c:pt idx="5">
                  <c:v>Attitudinal composite</c:v>
                </c:pt>
                <c:pt idx="6">
                  <c:v>Academic composite</c:v>
                </c:pt>
              </c:strCache>
            </c:strRef>
          </c:cat>
          <c:val>
            <c:numRef>
              <c:f>Sheet1!$D$4:$D$10</c:f>
              <c:numCache>
                <c:formatCode>General</c:formatCode>
                <c:ptCount val="7"/>
                <c:pt idx="0">
                  <c:v>-8.0000000000000002E-3</c:v>
                </c:pt>
                <c:pt idx="1">
                  <c:v>-2.8000000000000001E-2</c:v>
                </c:pt>
                <c:pt idx="2">
                  <c:v>1.4999999999999999E-2</c:v>
                </c:pt>
                <c:pt idx="3">
                  <c:v>5.0000000000000001E-3</c:v>
                </c:pt>
                <c:pt idx="4">
                  <c:v>0.17199999999999999</c:v>
                </c:pt>
                <c:pt idx="5">
                  <c:v>0.47499999999999998</c:v>
                </c:pt>
                <c:pt idx="6">
                  <c:v>0.28199999999999997</c:v>
                </c:pt>
              </c:numCache>
            </c:numRef>
          </c:val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College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Sheet1!$C$4:$C$10</c:f>
              <c:strCache>
                <c:ptCount val="7"/>
                <c:pt idx="0">
                  <c:v>Special ed</c:v>
                </c:pt>
                <c:pt idx="1">
                  <c:v>Gender</c:v>
                </c:pt>
                <c:pt idx="2">
                  <c:v>Hispanic</c:v>
                </c:pt>
                <c:pt idx="3">
                  <c:v>African American</c:v>
                </c:pt>
                <c:pt idx="4">
                  <c:v>SES</c:v>
                </c:pt>
                <c:pt idx="5">
                  <c:v>Attitudinal composite</c:v>
                </c:pt>
                <c:pt idx="6">
                  <c:v>Academic composite</c:v>
                </c:pt>
              </c:strCache>
            </c:strRef>
          </c:cat>
          <c:val>
            <c:numRef>
              <c:f>Sheet1!$E$4:$E$10</c:f>
              <c:numCache>
                <c:formatCode>General</c:formatCode>
                <c:ptCount val="7"/>
                <c:pt idx="0">
                  <c:v>-6.9000000000000006E-2</c:v>
                </c:pt>
                <c:pt idx="1">
                  <c:v>-7.0000000000000001E-3</c:v>
                </c:pt>
                <c:pt idx="2">
                  <c:v>2.5000000000000001E-2</c:v>
                </c:pt>
                <c:pt idx="3">
                  <c:v>2.8000000000000001E-2</c:v>
                </c:pt>
                <c:pt idx="4">
                  <c:v>0.214</c:v>
                </c:pt>
                <c:pt idx="5">
                  <c:v>0.36299999999999999</c:v>
                </c:pt>
                <c:pt idx="6">
                  <c:v>0.39800000000000002</c:v>
                </c:pt>
              </c:numCache>
            </c:numRef>
          </c:val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College - correct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Sheet1!$C$4:$C$10</c:f>
              <c:strCache>
                <c:ptCount val="7"/>
                <c:pt idx="0">
                  <c:v>Special ed</c:v>
                </c:pt>
                <c:pt idx="1">
                  <c:v>Gender</c:v>
                </c:pt>
                <c:pt idx="2">
                  <c:v>Hispanic</c:v>
                </c:pt>
                <c:pt idx="3">
                  <c:v>African American</c:v>
                </c:pt>
                <c:pt idx="4">
                  <c:v>SES</c:v>
                </c:pt>
                <c:pt idx="5">
                  <c:v>Attitudinal composite</c:v>
                </c:pt>
                <c:pt idx="6">
                  <c:v>Academic composite</c:v>
                </c:pt>
              </c:strCache>
            </c:strRef>
          </c:cat>
          <c:val>
            <c:numRef>
              <c:f>Sheet1!$F$4:$F$10</c:f>
              <c:numCache>
                <c:formatCode>General</c:formatCode>
                <c:ptCount val="7"/>
                <c:pt idx="0">
                  <c:v>-7.0999999999999994E-2</c:v>
                </c:pt>
                <c:pt idx="1">
                  <c:v>-7.0000000000000001E-3</c:v>
                </c:pt>
                <c:pt idx="2">
                  <c:v>2.7E-2</c:v>
                </c:pt>
                <c:pt idx="3">
                  <c:v>2.8000000000000001E-2</c:v>
                </c:pt>
                <c:pt idx="4">
                  <c:v>0.218</c:v>
                </c:pt>
                <c:pt idx="5">
                  <c:v>0.317</c:v>
                </c:pt>
                <c:pt idx="6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275176"/>
        <c:axId val="378275568"/>
      </c:barChart>
      <c:catAx>
        <c:axId val="378275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275568"/>
        <c:crosses val="autoZero"/>
        <c:auto val="1"/>
        <c:lblAlgn val="ctr"/>
        <c:lblOffset val="100"/>
        <c:noMultiLvlLbl val="0"/>
      </c:catAx>
      <c:valAx>
        <c:axId val="378275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27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Importance of indicator</a:t>
            </a:r>
            <a:r>
              <a:rPr lang="en-US" b="1" baseline="0"/>
              <a:t> in classification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Sheet2!$A$2:$A$42</c:f>
              <c:strCache>
                <c:ptCount val="41"/>
                <c:pt idx="0">
                  <c:v>F1S28Dc3</c:v>
                </c:pt>
                <c:pt idx="1">
                  <c:v>F12XSQ</c:v>
                </c:pt>
                <c:pt idx="2">
                  <c:v>F1S12L</c:v>
                </c:pt>
                <c:pt idx="3">
                  <c:v>BYS44F</c:v>
                </c:pt>
                <c:pt idx="4">
                  <c:v>F1S39Cc2</c:v>
                </c:pt>
                <c:pt idx="5">
                  <c:v>F1S24L</c:v>
                </c:pt>
                <c:pt idx="6">
                  <c:v>BYPSEPLN</c:v>
                </c:pt>
                <c:pt idx="7">
                  <c:v>F12XHQ</c:v>
                </c:pt>
                <c:pt idx="8">
                  <c:v>F1S64B</c:v>
                </c:pt>
                <c:pt idx="9">
                  <c:v>BYS62c1</c:v>
                </c:pt>
                <c:pt idx="10">
                  <c:v>F1S44N</c:v>
                </c:pt>
                <c:pt idx="11">
                  <c:v>F1S12G</c:v>
                </c:pt>
                <c:pt idx="12">
                  <c:v>BYS81Dc1</c:v>
                </c:pt>
                <c:pt idx="13">
                  <c:v>F1S75c3</c:v>
                </c:pt>
                <c:pt idx="14">
                  <c:v>F1S39Bc2</c:v>
                </c:pt>
                <c:pt idx="15">
                  <c:v>F1S23C</c:v>
                </c:pt>
                <c:pt idx="16">
                  <c:v>BYS34Bc3</c:v>
                </c:pt>
                <c:pt idx="17">
                  <c:v>F1S47Bc6</c:v>
                </c:pt>
                <c:pt idx="18">
                  <c:v>F1S36B2</c:v>
                </c:pt>
                <c:pt idx="19">
                  <c:v>F1S24B</c:v>
                </c:pt>
                <c:pt idx="20">
                  <c:v>F1T5_4c1</c:v>
                </c:pt>
                <c:pt idx="21">
                  <c:v>F12XHSTD</c:v>
                </c:pt>
                <c:pt idx="22">
                  <c:v>F1S64A</c:v>
                </c:pt>
                <c:pt idx="23">
                  <c:v>F12XSSTD</c:v>
                </c:pt>
                <c:pt idx="24">
                  <c:v>F1S81c8</c:v>
                </c:pt>
                <c:pt idx="25">
                  <c:v>F1T1_22c2</c:v>
                </c:pt>
                <c:pt idx="26">
                  <c:v>F1S12F</c:v>
                </c:pt>
                <c:pt idx="27">
                  <c:v>F1T1_4c1</c:v>
                </c:pt>
                <c:pt idx="28">
                  <c:v>F12XMQ</c:v>
                </c:pt>
                <c:pt idx="29">
                  <c:v>F1S53Bc9</c:v>
                </c:pt>
                <c:pt idx="30">
                  <c:v>BYS27Ac1</c:v>
                </c:pt>
                <c:pt idx="31">
                  <c:v>F1S19A1</c:v>
                </c:pt>
                <c:pt idx="32">
                  <c:v>BYGRADSQ</c:v>
                </c:pt>
                <c:pt idx="33">
                  <c:v>BYFAMINC</c:v>
                </c:pt>
                <c:pt idx="34">
                  <c:v>F1S24G</c:v>
                </c:pt>
                <c:pt idx="35">
                  <c:v>F1S49</c:v>
                </c:pt>
                <c:pt idx="36">
                  <c:v>BYPARED</c:v>
                </c:pt>
                <c:pt idx="37">
                  <c:v>F12XQURT</c:v>
                </c:pt>
                <c:pt idx="38">
                  <c:v>F1S51c2</c:v>
                </c:pt>
                <c:pt idx="39">
                  <c:v>BYS45</c:v>
                </c:pt>
                <c:pt idx="40">
                  <c:v>BYSESQ</c:v>
                </c:pt>
              </c:strCache>
            </c:strRef>
          </c:cat>
          <c:val>
            <c:numRef>
              <c:f>Sheet2!$B$2:$B$42</c:f>
              <c:numCache>
                <c:formatCode>General</c:formatCode>
                <c:ptCount val="41"/>
                <c:pt idx="0">
                  <c:v>1.10747611774405E-3</c:v>
                </c:pt>
                <c:pt idx="1">
                  <c:v>1.1105653917375901E-3</c:v>
                </c:pt>
                <c:pt idx="2">
                  <c:v>1.7729368691047399E-3</c:v>
                </c:pt>
                <c:pt idx="3">
                  <c:v>1.81512564235965E-3</c:v>
                </c:pt>
                <c:pt idx="4">
                  <c:v>2.8594495939468501E-3</c:v>
                </c:pt>
                <c:pt idx="5">
                  <c:v>2.9757819640855499E-3</c:v>
                </c:pt>
                <c:pt idx="6">
                  <c:v>3.8984391656554499E-3</c:v>
                </c:pt>
                <c:pt idx="7">
                  <c:v>5.6399141680998398E-3</c:v>
                </c:pt>
                <c:pt idx="8">
                  <c:v>1.05454243920456E-2</c:v>
                </c:pt>
                <c:pt idx="9">
                  <c:v>1.0640453492455199E-2</c:v>
                </c:pt>
                <c:pt idx="10">
                  <c:v>1.06440248239719E-2</c:v>
                </c:pt>
                <c:pt idx="11">
                  <c:v>1.12444627048294E-2</c:v>
                </c:pt>
                <c:pt idx="12">
                  <c:v>1.1831063950739899E-2</c:v>
                </c:pt>
                <c:pt idx="13">
                  <c:v>1.34100366329676E-2</c:v>
                </c:pt>
                <c:pt idx="14">
                  <c:v>1.41571031245337E-2</c:v>
                </c:pt>
                <c:pt idx="15">
                  <c:v>1.47804448947585E-2</c:v>
                </c:pt>
                <c:pt idx="16">
                  <c:v>1.56166926296975E-2</c:v>
                </c:pt>
                <c:pt idx="17">
                  <c:v>2.0283362137654699E-2</c:v>
                </c:pt>
                <c:pt idx="18">
                  <c:v>2.3112189167724801E-2</c:v>
                </c:pt>
                <c:pt idx="19">
                  <c:v>2.3957729647594898E-2</c:v>
                </c:pt>
                <c:pt idx="20">
                  <c:v>3.5697200889319498E-2</c:v>
                </c:pt>
                <c:pt idx="21">
                  <c:v>5.5317727484734298E-2</c:v>
                </c:pt>
                <c:pt idx="22">
                  <c:v>5.8102970399310498E-2</c:v>
                </c:pt>
                <c:pt idx="23">
                  <c:v>5.9909842377105497E-2</c:v>
                </c:pt>
                <c:pt idx="24">
                  <c:v>6.1593443128820598E-2</c:v>
                </c:pt>
                <c:pt idx="25">
                  <c:v>7.9937652883244101E-2</c:v>
                </c:pt>
                <c:pt idx="26">
                  <c:v>8.3872192823897199E-2</c:v>
                </c:pt>
                <c:pt idx="27">
                  <c:v>8.5701933512030495E-2</c:v>
                </c:pt>
                <c:pt idx="28">
                  <c:v>9.1504093960436406E-2</c:v>
                </c:pt>
                <c:pt idx="29">
                  <c:v>9.7543974199282804E-2</c:v>
                </c:pt>
                <c:pt idx="30">
                  <c:v>0.103525788361072</c:v>
                </c:pt>
                <c:pt idx="31">
                  <c:v>0.111977799597414</c:v>
                </c:pt>
                <c:pt idx="32">
                  <c:v>0.130529976466638</c:v>
                </c:pt>
                <c:pt idx="33">
                  <c:v>0.14281638416064699</c:v>
                </c:pt>
                <c:pt idx="34">
                  <c:v>0.14681139127748999</c:v>
                </c:pt>
                <c:pt idx="35">
                  <c:v>0.176392435408908</c:v>
                </c:pt>
                <c:pt idx="36">
                  <c:v>0.25619119326253598</c:v>
                </c:pt>
                <c:pt idx="37">
                  <c:v>0.288342047829862</c:v>
                </c:pt>
                <c:pt idx="38">
                  <c:v>0.37449313672329099</c:v>
                </c:pt>
                <c:pt idx="39">
                  <c:v>0.39361546861172603</c:v>
                </c:pt>
                <c:pt idx="40">
                  <c:v>0.479560002159513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274784"/>
        <c:axId val="378277136"/>
      </c:barChart>
      <c:catAx>
        <c:axId val="378274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277136"/>
        <c:crosses val="autoZero"/>
        <c:auto val="0"/>
        <c:lblAlgn val="ctr"/>
        <c:lblOffset val="100"/>
        <c:noMultiLvlLbl val="0"/>
      </c:catAx>
      <c:valAx>
        <c:axId val="378277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27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Weights given by teachers</a:t>
            </a:r>
            <a:r>
              <a:rPr lang="en-US" b="1" baseline="0"/>
              <a:t> </a:t>
            </a:r>
            <a:r>
              <a:rPr lang="en-US" b="1"/>
              <a:t>to indicators of graduating</a:t>
            </a:r>
            <a:r>
              <a:rPr lang="en-US" b="1" baseline="0"/>
              <a:t> and going to college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graduate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Sheet1!$C$4:$C$10</c:f>
              <c:strCache>
                <c:ptCount val="7"/>
                <c:pt idx="0">
                  <c:v>Special ed</c:v>
                </c:pt>
                <c:pt idx="1">
                  <c:v>Gender</c:v>
                </c:pt>
                <c:pt idx="2">
                  <c:v>Hispanic</c:v>
                </c:pt>
                <c:pt idx="3">
                  <c:v>African American</c:v>
                </c:pt>
                <c:pt idx="4">
                  <c:v>SES</c:v>
                </c:pt>
                <c:pt idx="5">
                  <c:v>Attitudinal composite</c:v>
                </c:pt>
                <c:pt idx="6">
                  <c:v>Academic composite</c:v>
                </c:pt>
              </c:strCache>
            </c:strRef>
          </c:cat>
          <c:val>
            <c:numRef>
              <c:f>Sheet1!$D$4:$D$10</c:f>
              <c:numCache>
                <c:formatCode>General</c:formatCode>
                <c:ptCount val="7"/>
                <c:pt idx="0">
                  <c:v>-8.0000000000000002E-3</c:v>
                </c:pt>
                <c:pt idx="1">
                  <c:v>-2.8000000000000001E-2</c:v>
                </c:pt>
                <c:pt idx="2">
                  <c:v>1.4999999999999999E-2</c:v>
                </c:pt>
                <c:pt idx="3">
                  <c:v>5.0000000000000001E-3</c:v>
                </c:pt>
                <c:pt idx="4">
                  <c:v>0.17199999999999999</c:v>
                </c:pt>
                <c:pt idx="5">
                  <c:v>0.47499999999999998</c:v>
                </c:pt>
                <c:pt idx="6">
                  <c:v>0.28199999999999997</c:v>
                </c:pt>
              </c:numCache>
            </c:numRef>
          </c:val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College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Sheet1!$C$4:$C$10</c:f>
              <c:strCache>
                <c:ptCount val="7"/>
                <c:pt idx="0">
                  <c:v>Special ed</c:v>
                </c:pt>
                <c:pt idx="1">
                  <c:v>Gender</c:v>
                </c:pt>
                <c:pt idx="2">
                  <c:v>Hispanic</c:v>
                </c:pt>
                <c:pt idx="3">
                  <c:v>African American</c:v>
                </c:pt>
                <c:pt idx="4">
                  <c:v>SES</c:v>
                </c:pt>
                <c:pt idx="5">
                  <c:v>Attitudinal composite</c:v>
                </c:pt>
                <c:pt idx="6">
                  <c:v>Academic composite</c:v>
                </c:pt>
              </c:strCache>
            </c:strRef>
          </c:cat>
          <c:val>
            <c:numRef>
              <c:f>Sheet1!$E$4:$E$10</c:f>
              <c:numCache>
                <c:formatCode>General</c:formatCode>
                <c:ptCount val="7"/>
                <c:pt idx="0">
                  <c:v>-6.9000000000000006E-2</c:v>
                </c:pt>
                <c:pt idx="1">
                  <c:v>-7.0000000000000001E-3</c:v>
                </c:pt>
                <c:pt idx="2">
                  <c:v>2.5000000000000001E-2</c:v>
                </c:pt>
                <c:pt idx="3">
                  <c:v>2.8000000000000001E-2</c:v>
                </c:pt>
                <c:pt idx="4">
                  <c:v>0.214</c:v>
                </c:pt>
                <c:pt idx="5">
                  <c:v>0.36299999999999999</c:v>
                </c:pt>
                <c:pt idx="6">
                  <c:v>0.39800000000000002</c:v>
                </c:pt>
              </c:numCache>
            </c:numRef>
          </c:val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College - correct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Sheet1!$C$4:$C$10</c:f>
              <c:strCache>
                <c:ptCount val="7"/>
                <c:pt idx="0">
                  <c:v>Special ed</c:v>
                </c:pt>
                <c:pt idx="1">
                  <c:v>Gender</c:v>
                </c:pt>
                <c:pt idx="2">
                  <c:v>Hispanic</c:v>
                </c:pt>
                <c:pt idx="3">
                  <c:v>African American</c:v>
                </c:pt>
                <c:pt idx="4">
                  <c:v>SES</c:v>
                </c:pt>
                <c:pt idx="5">
                  <c:v>Attitudinal composite</c:v>
                </c:pt>
                <c:pt idx="6">
                  <c:v>Academic composite</c:v>
                </c:pt>
              </c:strCache>
            </c:strRef>
          </c:cat>
          <c:val>
            <c:numRef>
              <c:f>Sheet1!$F$4:$F$10</c:f>
              <c:numCache>
                <c:formatCode>General</c:formatCode>
                <c:ptCount val="7"/>
                <c:pt idx="0">
                  <c:v>-7.0999999999999994E-2</c:v>
                </c:pt>
                <c:pt idx="1">
                  <c:v>-7.0000000000000001E-3</c:v>
                </c:pt>
                <c:pt idx="2">
                  <c:v>2.7E-2</c:v>
                </c:pt>
                <c:pt idx="3">
                  <c:v>2.8000000000000001E-2</c:v>
                </c:pt>
                <c:pt idx="4">
                  <c:v>0.218</c:v>
                </c:pt>
                <c:pt idx="5">
                  <c:v>0.317</c:v>
                </c:pt>
                <c:pt idx="6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5344936"/>
        <c:axId val="415345328"/>
      </c:barChart>
      <c:catAx>
        <c:axId val="415344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345328"/>
        <c:crosses val="autoZero"/>
        <c:auto val="1"/>
        <c:lblAlgn val="ctr"/>
        <c:lblOffset val="100"/>
        <c:noMultiLvlLbl val="0"/>
      </c:catAx>
      <c:valAx>
        <c:axId val="41534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344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ED8D1-33DA-4F2A-8264-48D442C5739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C42BE-509E-4042-82D5-B4C457B7C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5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42BE-509E-4042-82D5-B4C457B7C3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06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42BE-509E-4042-82D5-B4C457B7C3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6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</a:p>
          <a:p>
            <a:r>
              <a:rPr lang="en-US" dirty="0" smtClean="0"/>
              <a:t>-teachers can be quite accurate (especially when remove unsure category, look</a:t>
            </a:r>
            <a:r>
              <a:rPr lang="en-US" baseline="0" dirty="0" smtClean="0"/>
              <a:t> at same group of students)</a:t>
            </a:r>
          </a:p>
          <a:p>
            <a:r>
              <a:rPr lang="en-US" baseline="0" dirty="0" smtClean="0"/>
              <a:t>-accurate in part because they base judgment on AT information</a:t>
            </a:r>
          </a:p>
          <a:p>
            <a:r>
              <a:rPr lang="en-US" baseline="0" dirty="0" smtClean="0"/>
              <a:t>-models can help in gray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42BE-509E-4042-82D5-B4C457B7C3B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98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42BE-509E-4042-82D5-B4C457B7C3B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89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42BE-509E-4042-82D5-B4C457B7C3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56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42BE-509E-4042-82D5-B4C457B7C3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52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42BE-509E-4042-82D5-B4C457B7C3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84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42BE-509E-4042-82D5-B4C457B7C3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67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42BE-509E-4042-82D5-B4C457B7C3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76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42BE-509E-4042-82D5-B4C457B7C3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3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42BE-509E-4042-82D5-B4C457B7C3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1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https://public.tableau.com/profile/john.cronin.nwea#!/vizhome/NextgenerationcollegetableauOctober12/Dashboard1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42BE-509E-4042-82D5-B4C457B7C3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64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42BE-509E-4042-82D5-B4C457B7C3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6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42BE-509E-4042-82D5-B4C457B7C3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3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42BE-509E-4042-82D5-B4C457B7C3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4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42BE-509E-4042-82D5-B4C457B7C3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39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Mention problem with self-report measures (don’t usually get this kind if spread in responses)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42BE-509E-4042-82D5-B4C457B7C3B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81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42BE-509E-4042-82D5-B4C457B7C3B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5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WEA_left_bar_top_logo-kid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050"/>
            <a:ext cx="2187575" cy="54419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477000" cy="1219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nwea_logo_pms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4" y="342653"/>
            <a:ext cx="1485370" cy="6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9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Title and Content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19874" y="304806"/>
            <a:ext cx="65532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fld id="{572DAC18-0193-48AD-A10A-E59A4058643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Title and Content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33600" y="5638800"/>
            <a:ext cx="6705600" cy="1066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09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Title and Content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19874" y="304806"/>
            <a:ext cx="65532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fld id="{572DAC18-0193-48AD-A10A-E59A4058643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22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Title and Content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33600" y="5638800"/>
            <a:ext cx="6705600" cy="1066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18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Title and Content Bottom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5350" cy="54546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52400"/>
            <a:ext cx="6324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14600" y="5638800"/>
            <a:ext cx="6324600" cy="1066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48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Title and Content Bottom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5350" cy="5454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52400"/>
            <a:ext cx="6324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14600" y="5638800"/>
            <a:ext cx="6324600" cy="1066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9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Title and Content Bottom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5350" cy="5454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52400"/>
            <a:ext cx="6324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14600" y="5638800"/>
            <a:ext cx="6324600" cy="1066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33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9"/>
          <p:cNvSpPr>
            <a:spLocks noGrp="1"/>
          </p:cNvSpPr>
          <p:nvPr>
            <p:ph type="title"/>
          </p:nvPr>
        </p:nvSpPr>
        <p:spPr>
          <a:xfrm>
            <a:off x="2362197" y="304806"/>
            <a:ext cx="64770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NWEA_left_bar_top_logo-kid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050"/>
            <a:ext cx="2187575" cy="5441950"/>
          </a:xfrm>
          <a:prstGeom prst="rect">
            <a:avLst/>
          </a:prstGeom>
        </p:spPr>
      </p:pic>
      <p:pic>
        <p:nvPicPr>
          <p:cNvPr id="11" name="Picture 10" descr="nwea_logo_pms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4" y="342653"/>
            <a:ext cx="1485370" cy="69681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15240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2163762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38400" y="15240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2438400" y="2163762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98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9"/>
          <p:cNvSpPr>
            <a:spLocks noGrp="1"/>
          </p:cNvSpPr>
          <p:nvPr>
            <p:ph type="title"/>
          </p:nvPr>
        </p:nvSpPr>
        <p:spPr>
          <a:xfrm>
            <a:off x="2362197" y="304806"/>
            <a:ext cx="64770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NWEA_left_bar_top_logo-kid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050"/>
            <a:ext cx="2187575" cy="5441950"/>
          </a:xfrm>
          <a:prstGeom prst="rect">
            <a:avLst/>
          </a:prstGeom>
        </p:spPr>
      </p:pic>
      <p:pic>
        <p:nvPicPr>
          <p:cNvPr id="11" name="Picture 10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15240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2163762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38400" y="15240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2438400" y="2163762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36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9"/>
          <p:cNvSpPr>
            <a:spLocks noGrp="1"/>
          </p:cNvSpPr>
          <p:nvPr>
            <p:ph type="title"/>
          </p:nvPr>
        </p:nvSpPr>
        <p:spPr>
          <a:xfrm>
            <a:off x="2362197" y="304806"/>
            <a:ext cx="64770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NWEA_left_bar_top_logo-kid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050"/>
            <a:ext cx="2187575" cy="5441950"/>
          </a:xfrm>
          <a:prstGeom prst="rect">
            <a:avLst/>
          </a:prstGeom>
        </p:spPr>
      </p:pic>
      <p:pic>
        <p:nvPicPr>
          <p:cNvPr id="12" name="Picture 11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15240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2163762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38400" y="15240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2438400" y="2163762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2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WEA_left_bar_top_logo-kid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050"/>
            <a:ext cx="2187575" cy="54419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477000" cy="1219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96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9"/>
          <p:cNvSpPr>
            <a:spLocks noGrp="1"/>
          </p:cNvSpPr>
          <p:nvPr>
            <p:ph type="title"/>
          </p:nvPr>
        </p:nvSpPr>
        <p:spPr>
          <a:xfrm>
            <a:off x="2362197" y="304806"/>
            <a:ext cx="64770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NWEA_left_bar_top_logo-kid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050"/>
            <a:ext cx="2187575" cy="5441950"/>
          </a:xfrm>
          <a:prstGeom prst="rect">
            <a:avLst/>
          </a:prstGeom>
        </p:spPr>
      </p:pic>
      <p:pic>
        <p:nvPicPr>
          <p:cNvPr id="12" name="Picture 11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15240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2163762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38400" y="15240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2438400" y="2163762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65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Comparis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9"/>
          <p:cNvSpPr>
            <a:spLocks noGrp="1"/>
          </p:cNvSpPr>
          <p:nvPr>
            <p:ph type="title"/>
          </p:nvPr>
        </p:nvSpPr>
        <p:spPr>
          <a:xfrm>
            <a:off x="2362197" y="304806"/>
            <a:ext cx="64770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350"/>
            <a:ext cx="2165350" cy="5454650"/>
          </a:xfrm>
          <a:prstGeom prst="rect">
            <a:avLst/>
          </a:prstGeom>
        </p:spPr>
      </p:pic>
      <p:pic>
        <p:nvPicPr>
          <p:cNvPr id="12" name="Picture 11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15240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2163762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38400" y="15240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2438400" y="2163762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37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Comparis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9"/>
          <p:cNvSpPr>
            <a:spLocks noGrp="1"/>
          </p:cNvSpPr>
          <p:nvPr>
            <p:ph type="title"/>
          </p:nvPr>
        </p:nvSpPr>
        <p:spPr>
          <a:xfrm>
            <a:off x="2362197" y="304806"/>
            <a:ext cx="64770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350"/>
            <a:ext cx="2165350" cy="5454650"/>
          </a:xfrm>
          <a:prstGeom prst="rect">
            <a:avLst/>
          </a:prstGeom>
        </p:spPr>
      </p:pic>
      <p:pic>
        <p:nvPicPr>
          <p:cNvPr id="12" name="Picture 11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15240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2163762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38400" y="15240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2438400" y="2163762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59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Comparis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9"/>
          <p:cNvSpPr>
            <a:spLocks noGrp="1"/>
          </p:cNvSpPr>
          <p:nvPr>
            <p:ph type="title"/>
          </p:nvPr>
        </p:nvSpPr>
        <p:spPr>
          <a:xfrm>
            <a:off x="2362197" y="304806"/>
            <a:ext cx="64770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350"/>
            <a:ext cx="2165350" cy="5454650"/>
          </a:xfrm>
          <a:prstGeom prst="rect">
            <a:avLst/>
          </a:prstGeom>
        </p:spPr>
      </p:pic>
      <p:pic>
        <p:nvPicPr>
          <p:cNvPr id="12" name="Picture 11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15240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2163762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38400" y="15240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2438400" y="2163762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33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Comparison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9"/>
          <p:cNvSpPr>
            <a:spLocks noGrp="1"/>
          </p:cNvSpPr>
          <p:nvPr>
            <p:ph type="title"/>
          </p:nvPr>
        </p:nvSpPr>
        <p:spPr>
          <a:xfrm>
            <a:off x="2286000" y="304806"/>
            <a:ext cx="66294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240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63762"/>
            <a:ext cx="4038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4800" y="15240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304800" y="2163762"/>
            <a:ext cx="4038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/>
              </a:defRPr>
            </a:lvl1pPr>
          </a:lstStyle>
          <a:p>
            <a:fld id="{572DAC18-0193-48AD-A10A-E59A4058643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84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Comparison Bottom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19" name="Title 9"/>
          <p:cNvSpPr>
            <a:spLocks noGrp="1"/>
          </p:cNvSpPr>
          <p:nvPr>
            <p:ph type="title"/>
          </p:nvPr>
        </p:nvSpPr>
        <p:spPr>
          <a:xfrm>
            <a:off x="2057400" y="5638800"/>
            <a:ext cx="6781800" cy="1066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4572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096962"/>
            <a:ext cx="4038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4800" y="4572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304800" y="1096962"/>
            <a:ext cx="4038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61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Comparison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9"/>
          <p:cNvSpPr>
            <a:spLocks noGrp="1"/>
          </p:cNvSpPr>
          <p:nvPr>
            <p:ph type="title"/>
          </p:nvPr>
        </p:nvSpPr>
        <p:spPr>
          <a:xfrm>
            <a:off x="2286000" y="304806"/>
            <a:ext cx="66294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240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63762"/>
            <a:ext cx="4038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4800" y="15240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304800" y="2163762"/>
            <a:ext cx="4038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/>
              </a:defRPr>
            </a:lvl1pPr>
          </a:lstStyle>
          <a:p>
            <a:fld id="{572DAC18-0193-48AD-A10A-E59A4058643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42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Comparison Bottom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19" name="Title 9"/>
          <p:cNvSpPr>
            <a:spLocks noGrp="1"/>
          </p:cNvSpPr>
          <p:nvPr>
            <p:ph type="title"/>
          </p:nvPr>
        </p:nvSpPr>
        <p:spPr>
          <a:xfrm>
            <a:off x="2057400" y="5638800"/>
            <a:ext cx="6781800" cy="1066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4572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096962"/>
            <a:ext cx="4038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4800" y="4572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304800" y="1096962"/>
            <a:ext cx="4038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99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Comparison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9"/>
          <p:cNvSpPr>
            <a:spLocks noGrp="1"/>
          </p:cNvSpPr>
          <p:nvPr>
            <p:ph type="title"/>
          </p:nvPr>
        </p:nvSpPr>
        <p:spPr>
          <a:xfrm>
            <a:off x="2286000" y="304806"/>
            <a:ext cx="66294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240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63762"/>
            <a:ext cx="4038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4800" y="15240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304800" y="2163762"/>
            <a:ext cx="4038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/>
              </a:defRPr>
            </a:lvl1pPr>
          </a:lstStyle>
          <a:p>
            <a:fld id="{572DAC18-0193-48AD-A10A-E59A4058643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35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Comparison Bottom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19" name="Title 9"/>
          <p:cNvSpPr>
            <a:spLocks noGrp="1"/>
          </p:cNvSpPr>
          <p:nvPr>
            <p:ph type="title"/>
          </p:nvPr>
        </p:nvSpPr>
        <p:spPr>
          <a:xfrm>
            <a:off x="2057400" y="5638800"/>
            <a:ext cx="6781800" cy="1066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4572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096962"/>
            <a:ext cx="4038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4800" y="4572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304800" y="1096962"/>
            <a:ext cx="4038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2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WEA_left_bar_top_logo-kid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050"/>
            <a:ext cx="2187575" cy="5441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477000" cy="1219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84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Comparison Bottom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5350" cy="54546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350838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990600"/>
            <a:ext cx="320040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38400" y="350838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2438400" y="990600"/>
            <a:ext cx="320040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9"/>
          <p:cNvSpPr>
            <a:spLocks noGrp="1"/>
          </p:cNvSpPr>
          <p:nvPr>
            <p:ph type="title"/>
          </p:nvPr>
        </p:nvSpPr>
        <p:spPr>
          <a:xfrm>
            <a:off x="2438400" y="5638800"/>
            <a:ext cx="6477000" cy="1066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35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Comparison Bottom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5350" cy="5454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350838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990600"/>
            <a:ext cx="320040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38400" y="350838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2438400" y="990600"/>
            <a:ext cx="320040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9"/>
          <p:cNvSpPr>
            <a:spLocks noGrp="1"/>
          </p:cNvSpPr>
          <p:nvPr>
            <p:ph type="title"/>
          </p:nvPr>
        </p:nvSpPr>
        <p:spPr>
          <a:xfrm>
            <a:off x="2438400" y="5638800"/>
            <a:ext cx="6477000" cy="1066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28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Comparison Bottom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5350" cy="5454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350838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990600"/>
            <a:ext cx="320040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38400" y="350838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2438400" y="990600"/>
            <a:ext cx="320040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9"/>
          <p:cNvSpPr>
            <a:spLocks noGrp="1"/>
          </p:cNvSpPr>
          <p:nvPr>
            <p:ph type="title"/>
          </p:nvPr>
        </p:nvSpPr>
        <p:spPr>
          <a:xfrm>
            <a:off x="2438400" y="5638800"/>
            <a:ext cx="6477000" cy="1066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33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5350" cy="5454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447800"/>
            <a:ext cx="3810000" cy="3953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447801"/>
            <a:ext cx="2590800" cy="3953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362197" y="304806"/>
            <a:ext cx="64770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41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5350" cy="5454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447800"/>
            <a:ext cx="3810000" cy="3953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447801"/>
            <a:ext cx="2590800" cy="3953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362197" y="304806"/>
            <a:ext cx="64770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0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362197" y="304806"/>
            <a:ext cx="64770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5350" cy="5454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447800"/>
            <a:ext cx="3810000" cy="3945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447801"/>
            <a:ext cx="2590800" cy="39454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75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Content with Caption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0" y="304806"/>
            <a:ext cx="66294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694" y="1447800"/>
            <a:ext cx="5154706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47801"/>
            <a:ext cx="3352800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fld id="{572DAC18-0193-48AD-A10A-E59A4058643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7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Content with Caption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0" y="304806"/>
            <a:ext cx="66294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694" y="1447800"/>
            <a:ext cx="5154706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47801"/>
            <a:ext cx="3352800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fld id="{572DAC18-0193-48AD-A10A-E59A4058643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99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Content with Caption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0" y="304806"/>
            <a:ext cx="66294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694" y="1447800"/>
            <a:ext cx="5154706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47801"/>
            <a:ext cx="3352800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fld id="{572DAC18-0193-48AD-A10A-E59A4058643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6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Content with Caption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8400" y="5638800"/>
            <a:ext cx="6400800" cy="10668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60694" y="457200"/>
            <a:ext cx="5154706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1"/>
            <a:ext cx="3352800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WEA_left_bar_top_logo-kid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050"/>
            <a:ext cx="2187575" cy="5441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477000" cy="1219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747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Content with Caption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8400" y="5638800"/>
            <a:ext cx="6400800" cy="10668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60694" y="457200"/>
            <a:ext cx="5154706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1"/>
            <a:ext cx="3352800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414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8400" y="5638800"/>
            <a:ext cx="6400800" cy="10668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60694" y="457200"/>
            <a:ext cx="5154706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1"/>
            <a:ext cx="3352800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12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Content with Ca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5350" cy="5454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381000"/>
            <a:ext cx="38100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381001"/>
            <a:ext cx="2590800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8400" y="5638800"/>
            <a:ext cx="6324600" cy="10668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47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Content with Ca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5350" cy="5454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381000"/>
            <a:ext cx="38100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381001"/>
            <a:ext cx="2590800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8400" y="5638800"/>
            <a:ext cx="6324600" cy="10668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73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Content with Ca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5350" cy="5454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381000"/>
            <a:ext cx="38100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381001"/>
            <a:ext cx="2590800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8400" y="5638800"/>
            <a:ext cx="6324600" cy="10668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4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96062" y="304806"/>
            <a:ext cx="64008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5350" cy="5454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14478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1800" y="5638801"/>
            <a:ext cx="5486400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202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96062" y="304806"/>
            <a:ext cx="64008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5350" cy="5454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14478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1800" y="5638801"/>
            <a:ext cx="5486400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11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5350" cy="5454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14478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1800" y="5638801"/>
            <a:ext cx="5486400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96062" y="304806"/>
            <a:ext cx="64008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402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Picture with Caption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0" y="304801"/>
            <a:ext cx="66294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14478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638801"/>
            <a:ext cx="5486400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fld id="{572DAC18-0193-48AD-A10A-E59A4058643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850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Picture with Caption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0" y="304801"/>
            <a:ext cx="66294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14478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638801"/>
            <a:ext cx="5486400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fld id="{572DAC18-0193-48AD-A10A-E59A4058643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0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Title and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350"/>
            <a:ext cx="2165350" cy="54546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477000" cy="1219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60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Picture with Caption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6294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14478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638801"/>
            <a:ext cx="5486400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fld id="{572DAC18-0193-48AD-A10A-E59A4058643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837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Picture with Caption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438400" y="5638800"/>
            <a:ext cx="6400800" cy="1066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457199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4648200"/>
            <a:ext cx="5486400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730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Picture with Caption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438400" y="5638800"/>
            <a:ext cx="6400800" cy="1066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457199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4648200"/>
            <a:ext cx="5486400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126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Picture with Caption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438400" y="5638800"/>
            <a:ext cx="6400800" cy="1066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457199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4648200"/>
            <a:ext cx="5486400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362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Picture with Caption P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5350" cy="54546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438400" y="5638800"/>
            <a:ext cx="6400800" cy="1066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895600" y="3810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5600" y="4572001"/>
            <a:ext cx="5486400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603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Picture with Caption P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5350" cy="54546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438400" y="5638800"/>
            <a:ext cx="6400800" cy="1066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895600" y="3810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5600" y="4572001"/>
            <a:ext cx="5486400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4588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Picture with Caption P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5350" cy="54546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438400" y="5638800"/>
            <a:ext cx="6400800" cy="1066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895600" y="3810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5600" y="4572001"/>
            <a:ext cx="5486400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8281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wea_logo_white-no line-l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121" y="876830"/>
            <a:ext cx="2876550" cy="1346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495800"/>
            <a:ext cx="3657600" cy="1676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en-US" sz="3200" kern="1200" dirty="0">
                <a:ln>
                  <a:noFill/>
                </a:ln>
                <a:solidFill>
                  <a:srgbClr val="FFFFFF"/>
                </a:solidFill>
                <a:latin typeface="Helvetica" pitchFamily="-65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16399" y="2971800"/>
            <a:ext cx="4639733" cy="152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all-ki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2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031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wea_logo_white-no line-l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121" y="876830"/>
            <a:ext cx="2876550" cy="1346200"/>
          </a:xfrm>
          <a:prstGeom prst="rect">
            <a:avLst/>
          </a:prstGeom>
        </p:spPr>
      </p:pic>
      <p:pic>
        <p:nvPicPr>
          <p:cNvPr id="6" name="Picture 5" descr="all-ki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243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495800"/>
            <a:ext cx="3657600" cy="1676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en-US" sz="3200" kern="1200" dirty="0">
                <a:ln>
                  <a:noFill/>
                </a:ln>
                <a:solidFill>
                  <a:srgbClr val="FFFFFF"/>
                </a:solidFill>
                <a:latin typeface="Helvetica" pitchFamily="-65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57133" y="2971800"/>
            <a:ext cx="4749799" cy="152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484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wea_logo_white-no line-l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121" y="876830"/>
            <a:ext cx="2876550" cy="1346200"/>
          </a:xfrm>
          <a:prstGeom prst="rect">
            <a:avLst/>
          </a:prstGeom>
        </p:spPr>
      </p:pic>
      <p:pic>
        <p:nvPicPr>
          <p:cNvPr id="6" name="Picture 5" descr="all-ki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243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495800"/>
            <a:ext cx="3657600" cy="1676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en-US" sz="3200" kern="1200" dirty="0">
                <a:ln>
                  <a:noFill/>
                </a:ln>
                <a:solidFill>
                  <a:srgbClr val="FFFFFF"/>
                </a:solidFill>
                <a:latin typeface="Helvetica" pitchFamily="-65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0999" y="2971800"/>
            <a:ext cx="4690534" cy="152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Title and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350"/>
            <a:ext cx="2165350" cy="5454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477000" cy="1219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58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Title Slide_Lea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ide-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46" y="3605212"/>
            <a:ext cx="317500" cy="3067050"/>
          </a:xfrm>
          <a:prstGeom prst="rect">
            <a:avLst/>
          </a:prstGeom>
        </p:spPr>
      </p:pic>
      <p:pic>
        <p:nvPicPr>
          <p:cNvPr id="9" name="Picture 8" descr="nwea_logo_white-no line-l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121" y="876830"/>
            <a:ext cx="2876550" cy="1346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495800"/>
            <a:ext cx="3657600" cy="1676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en-US" sz="3200" kern="1200" dirty="0">
                <a:ln>
                  <a:noFill/>
                </a:ln>
                <a:solidFill>
                  <a:schemeClr val="bg1"/>
                </a:solidFill>
                <a:latin typeface="Helvetica" pitchFamily="-65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82533" y="2971800"/>
            <a:ext cx="4715933" cy="152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kids-group1lr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67" y="0"/>
            <a:ext cx="276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242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Title Slide_Lea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ide-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46" y="3605212"/>
            <a:ext cx="317500" cy="3067050"/>
          </a:xfrm>
          <a:prstGeom prst="rect">
            <a:avLst/>
          </a:prstGeom>
        </p:spPr>
      </p:pic>
      <p:pic>
        <p:nvPicPr>
          <p:cNvPr id="6" name="Picture 5" descr="nwea_logo_white-no line-l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121" y="876830"/>
            <a:ext cx="2876550" cy="1346200"/>
          </a:xfrm>
          <a:prstGeom prst="rect">
            <a:avLst/>
          </a:prstGeom>
        </p:spPr>
      </p:pic>
      <p:pic>
        <p:nvPicPr>
          <p:cNvPr id="7" name="Picture 6" descr="kids-group1lr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67" y="0"/>
            <a:ext cx="27686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495800"/>
            <a:ext cx="3657600" cy="1676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en-US" sz="3200" kern="1200" dirty="0">
                <a:ln>
                  <a:noFill/>
                </a:ln>
                <a:solidFill>
                  <a:schemeClr val="bg1"/>
                </a:solidFill>
                <a:latin typeface="Helvetica" pitchFamily="-65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07933" y="2971800"/>
            <a:ext cx="4673600" cy="152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924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Title Slide_Lea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ide-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46" y="3605212"/>
            <a:ext cx="317500" cy="3067050"/>
          </a:xfrm>
          <a:prstGeom prst="rect">
            <a:avLst/>
          </a:prstGeom>
        </p:spPr>
      </p:pic>
      <p:pic>
        <p:nvPicPr>
          <p:cNvPr id="6" name="Picture 5" descr="nwea_logo_white-no line-l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121" y="876830"/>
            <a:ext cx="2876550" cy="1346200"/>
          </a:xfrm>
          <a:prstGeom prst="rect">
            <a:avLst/>
          </a:prstGeom>
        </p:spPr>
      </p:pic>
      <p:pic>
        <p:nvPicPr>
          <p:cNvPr id="7" name="Picture 6" descr="kids-group1lr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67" y="0"/>
            <a:ext cx="27686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495800"/>
            <a:ext cx="3657600" cy="1676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en-US" sz="3200" kern="1200" dirty="0">
                <a:ln>
                  <a:noFill/>
                </a:ln>
                <a:solidFill>
                  <a:schemeClr val="bg1"/>
                </a:solidFill>
                <a:latin typeface="Helvetica" pitchFamily="-65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40200" y="2971800"/>
            <a:ext cx="4800600" cy="152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739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Title Slide_Sol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WEA-logo-wh-larg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83" y="5810117"/>
            <a:ext cx="1492250" cy="70339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2971800"/>
            <a:ext cx="7620000" cy="152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352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Title Slide_Sol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2971800"/>
            <a:ext cx="7620000" cy="152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WEA-logo-wh-larg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83" y="5810117"/>
            <a:ext cx="1492250" cy="7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398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Title Slide_Sol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WEA-logo-wh-larg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83" y="5810117"/>
            <a:ext cx="1492250" cy="70339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2971800"/>
            <a:ext cx="7620000" cy="152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757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Title Slide_Top P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WEA-logo-wh-larg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83" y="5810117"/>
            <a:ext cx="1492250" cy="70339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2971800"/>
            <a:ext cx="7620000" cy="152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op-ki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25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89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Title Slide_Top P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WEA-logo-wh-larg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83" y="5810117"/>
            <a:ext cx="1492250" cy="703396"/>
          </a:xfrm>
          <a:prstGeom prst="rect">
            <a:avLst/>
          </a:prstGeom>
        </p:spPr>
      </p:pic>
      <p:pic>
        <p:nvPicPr>
          <p:cNvPr id="5" name="Picture 4" descr="top-ki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259715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2971800"/>
            <a:ext cx="7620000" cy="152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842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Title Slide_Top P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WEA-logo-wh-larg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83" y="5810117"/>
            <a:ext cx="1492250" cy="703396"/>
          </a:xfrm>
          <a:prstGeom prst="rect">
            <a:avLst/>
          </a:prstGeom>
        </p:spPr>
      </p:pic>
      <p:pic>
        <p:nvPicPr>
          <p:cNvPr id="5" name="Picture 4" descr="top-ki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259715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2971800"/>
            <a:ext cx="7620000" cy="152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022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Title Slide_Big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ach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444068"/>
            <a:ext cx="9144000" cy="14139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WEA-logo-wh-larg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3" y="5810117"/>
            <a:ext cx="1492250" cy="703396"/>
          </a:xfrm>
          <a:prstGeom prst="rect">
            <a:avLst/>
          </a:prstGeom>
        </p:spPr>
      </p:pic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7315200" cy="13716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8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Title and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ids-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350"/>
            <a:ext cx="2165350" cy="5454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wea_logo_white-no 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477000" cy="1219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57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Title Slide_Big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ttle_girl_h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444068"/>
            <a:ext cx="9144000" cy="14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WEA-logo-wh-larg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3" y="5810117"/>
            <a:ext cx="1492250" cy="70339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7315200" cy="13716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375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Title Slide_Big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ach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444068"/>
            <a:ext cx="9144000" cy="14139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WEA-logo-wh-larg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3" y="5810117"/>
            <a:ext cx="1492250" cy="70339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7315200" cy="13716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025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Title Slide_Partne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3048000"/>
            <a:ext cx="7620000" cy="152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NWEA_blue_threekids_transition_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31813"/>
            <a:ext cx="9144001" cy="2390775"/>
          </a:xfrm>
          <a:prstGeom prst="rect">
            <a:avLst/>
          </a:prstGeom>
        </p:spPr>
      </p:pic>
      <p:pic>
        <p:nvPicPr>
          <p:cNvPr id="4" name="Picture 3" descr="partnering_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680" y="153459"/>
            <a:ext cx="3457575" cy="285750"/>
          </a:xfrm>
          <a:prstGeom prst="rect">
            <a:avLst/>
          </a:prstGeom>
        </p:spPr>
      </p:pic>
      <p:pic>
        <p:nvPicPr>
          <p:cNvPr id="6" name="Picture 5" descr="NWEA-logo-wh-larg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83" y="5810117"/>
            <a:ext cx="1492250" cy="7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020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_Title Slide_Partne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WEA_blue_threekids_transition_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31813"/>
            <a:ext cx="9144001" cy="2390775"/>
          </a:xfrm>
          <a:prstGeom prst="rect">
            <a:avLst/>
          </a:prstGeom>
        </p:spPr>
      </p:pic>
      <p:pic>
        <p:nvPicPr>
          <p:cNvPr id="5" name="Picture 4" descr="partnering_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680" y="153459"/>
            <a:ext cx="3457575" cy="285750"/>
          </a:xfrm>
          <a:prstGeom prst="rect">
            <a:avLst/>
          </a:prstGeom>
        </p:spPr>
      </p:pic>
      <p:pic>
        <p:nvPicPr>
          <p:cNvPr id="6" name="Picture 5" descr="NWEA-logo-wh-larg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83" y="5810117"/>
            <a:ext cx="1492250" cy="70339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3048000"/>
            <a:ext cx="7620000" cy="152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522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_Title Slide_Partne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WEA_blue_threekids_transition_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31813"/>
            <a:ext cx="9144001" cy="2390775"/>
          </a:xfrm>
          <a:prstGeom prst="rect">
            <a:avLst/>
          </a:prstGeom>
        </p:spPr>
      </p:pic>
      <p:pic>
        <p:nvPicPr>
          <p:cNvPr id="5" name="Picture 4" descr="partnering_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680" y="153459"/>
            <a:ext cx="3457575" cy="285750"/>
          </a:xfrm>
          <a:prstGeom prst="rect">
            <a:avLst/>
          </a:prstGeom>
        </p:spPr>
      </p:pic>
      <p:pic>
        <p:nvPicPr>
          <p:cNvPr id="6" name="Picture 5" descr="NWEA-logo-wh-larg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83" y="5810117"/>
            <a:ext cx="1492250" cy="70339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3048000"/>
            <a:ext cx="7620000" cy="152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17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2DAC18-0193-48AD-A10A-E59A4058643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793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WEA_orange_b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553200" cy="1066800"/>
          </a:xfrm>
          <a:prstGeom prst="rect">
            <a:avLst/>
          </a:prstGeom>
        </p:spPr>
        <p:txBody>
          <a:bodyPr anchor="b"/>
          <a:lstStyle>
            <a:lvl1pPr>
              <a:defRPr sz="38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683D78A1-7763-459E-A80C-971B9AE75290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F9A23C-3010-4E7F-9A4A-ACFAB1D1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7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Title and Content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48192"/>
            <a:ext cx="1468967" cy="68911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96071" y="304806"/>
            <a:ext cx="6400800" cy="1066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/>
              </a:defRPr>
            </a:lvl1pPr>
          </a:lstStyle>
          <a:p>
            <a:fld id="{572DAC18-0193-48AD-A10A-E59A4058643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1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_Title and Content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35600"/>
            <a:ext cx="9144000" cy="142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ea_logo_white-no 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5783792"/>
            <a:ext cx="1468967" cy="689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57400" y="5638800"/>
            <a:ext cx="6781800" cy="1066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333333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0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4600" y="1600200"/>
            <a:ext cx="6172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latin typeface="Calibri" charset="0"/>
                <a:ea typeface="Calibri"/>
                <a:cs typeface="Calibri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  <a:latin typeface="Calibri" pitchFamily="1" charset="0"/>
              </a:defRPr>
            </a:lvl1pPr>
          </a:lstStyle>
          <a:p>
            <a:fld id="{474F033E-50AC-4344-B5AF-7819C3EB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1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  <p:sldLayoutId id="2147483736" r:id="rId64"/>
    <p:sldLayoutId id="2147483737" r:id="rId65"/>
    <p:sldLayoutId id="2147483738" r:id="rId66"/>
    <p:sldLayoutId id="2147483739" r:id="rId67"/>
    <p:sldLayoutId id="2147483740" r:id="rId68"/>
    <p:sldLayoutId id="2147483741" r:id="rId69"/>
    <p:sldLayoutId id="2147483742" r:id="rId70"/>
    <p:sldLayoutId id="2147483743" r:id="rId71"/>
    <p:sldLayoutId id="2147483744" r:id="rId72"/>
    <p:sldLayoutId id="2147483745" r:id="rId73"/>
    <p:sldLayoutId id="2147483746" r:id="rId74"/>
    <p:sldLayoutId id="2147483747" r:id="rId75"/>
    <p:sldLayoutId id="2147483750" r:id="rId7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1" charset="0"/>
        <a:buChar char="•"/>
        <a:defRPr lang="en-US" sz="3200" kern="1200" dirty="0">
          <a:solidFill>
            <a:srgbClr val="333333"/>
          </a:solidFill>
          <a:latin typeface="Calibri" pitchFamily="34" charset="0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1" charset="0"/>
        <a:buChar char="–"/>
        <a:defRPr lang="en-US" sz="2800" kern="1200" dirty="0">
          <a:solidFill>
            <a:srgbClr val="333333"/>
          </a:solidFill>
          <a:latin typeface="Calibri" pitchFamily="34" charset="0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1" charset="0"/>
        <a:buChar char="•"/>
        <a:defRPr lang="en-US" sz="2400" kern="1200" dirty="0">
          <a:solidFill>
            <a:srgbClr val="333333"/>
          </a:solidFill>
          <a:latin typeface="Calibri" pitchFamily="34" charset="0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1" charset="0"/>
        <a:buChar char="–"/>
        <a:defRPr lang="en-US" sz="2000" kern="1200" dirty="0">
          <a:solidFill>
            <a:srgbClr val="333333"/>
          </a:solidFill>
          <a:latin typeface="Calibri" pitchFamily="34" charset="0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1" charset="0"/>
        <a:buChar char="»"/>
        <a:defRPr lang="en-US" kern="1200" dirty="0">
          <a:solidFill>
            <a:srgbClr val="333333"/>
          </a:solidFill>
          <a:latin typeface="Calibri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24400" y="4851402"/>
            <a:ext cx="3657600" cy="1676400"/>
          </a:xfrm>
        </p:spPr>
        <p:txBody>
          <a:bodyPr/>
          <a:lstStyle/>
          <a:p>
            <a:r>
              <a:rPr lang="en-US" sz="2800" dirty="0" smtClean="0"/>
              <a:t>Jim Soland, Ph.D.</a:t>
            </a:r>
          </a:p>
          <a:p>
            <a:r>
              <a:rPr lang="en-US" sz="2400" dirty="0" smtClean="0"/>
              <a:t>Research Scientist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8533" y="2379124"/>
            <a:ext cx="5215467" cy="1524000"/>
          </a:xfrm>
        </p:spPr>
        <p:txBody>
          <a:bodyPr/>
          <a:lstStyle/>
          <a:p>
            <a:r>
              <a:rPr lang="en-US" sz="3600" dirty="0" smtClean="0"/>
              <a:t>Measuring College Readiness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6746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can help put college on the radar</a:t>
            </a:r>
            <a:endParaRPr lang="en-US" dirty="0"/>
          </a:p>
        </p:txBody>
      </p:sp>
      <p:pic>
        <p:nvPicPr>
          <p:cNvPr id="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04" y="1532621"/>
            <a:ext cx="4785599" cy="51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42882" y="3626024"/>
            <a:ext cx="7300582" cy="6797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0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038" y="0"/>
            <a:ext cx="6400800" cy="1066800"/>
          </a:xfrm>
        </p:spPr>
        <p:txBody>
          <a:bodyPr/>
          <a:lstStyle/>
          <a:p>
            <a:r>
              <a:rPr lang="en-US" sz="2800" dirty="0" smtClean="0"/>
              <a:t>Now here are student’s survey responses…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32" y="2010626"/>
            <a:ext cx="7731889" cy="35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795" y="83352"/>
            <a:ext cx="6400800" cy="1066800"/>
          </a:xfrm>
        </p:spPr>
        <p:txBody>
          <a:bodyPr/>
          <a:lstStyle/>
          <a:p>
            <a:r>
              <a:rPr lang="en-US" sz="3200" dirty="0" smtClean="0"/>
              <a:t>College knowledge could be most actionable information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1334" y="6396591"/>
            <a:ext cx="8941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</a:rPr>
              <a:t>Bettinger</a:t>
            </a:r>
            <a:r>
              <a:rPr lang="en-US" sz="1200" dirty="0">
                <a:latin typeface="Arial" panose="020B0604020202020204" pitchFamily="34" charset="0"/>
              </a:rPr>
              <a:t>, Eric P., et al. </a:t>
            </a:r>
            <a:r>
              <a:rPr lang="en-US" sz="1200" i="1" dirty="0">
                <a:latin typeface="Arial" panose="020B0604020202020204" pitchFamily="34" charset="0"/>
              </a:rPr>
              <a:t>The role of simplification and information in college decisions: Results from the H&amp;R Block FAFSA experiment</a:t>
            </a:r>
            <a:r>
              <a:rPr lang="en-US" sz="1200" dirty="0">
                <a:latin typeface="Arial" panose="020B0604020202020204" pitchFamily="34" charset="0"/>
              </a:rPr>
              <a:t>. No. w15361. National Bureau of Economic Research, 2009.</a:t>
            </a:r>
            <a:endParaRPr lang="en-US" sz="1200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185059"/>
              </p:ext>
            </p:extLst>
          </p:nvPr>
        </p:nvGraphicFramePr>
        <p:xfrm>
          <a:off x="931762" y="1687010"/>
          <a:ext cx="7335454" cy="440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925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645" y="89447"/>
            <a:ext cx="6400800" cy="1066800"/>
          </a:xfrm>
        </p:spPr>
        <p:txBody>
          <a:bodyPr/>
          <a:lstStyle/>
          <a:p>
            <a:r>
              <a:rPr lang="en-US" sz="3200" dirty="0" smtClean="0"/>
              <a:t>Some schools beginning to fold </a:t>
            </a:r>
            <a:br>
              <a:rPr lang="en-US" sz="3200" dirty="0" smtClean="0"/>
            </a:br>
            <a:r>
              <a:rPr lang="en-US" sz="3200" dirty="0" smtClean="0"/>
              <a:t>both domains into the curriculum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585200" cy="4525963"/>
          </a:xfrm>
        </p:spPr>
        <p:txBody>
          <a:bodyPr/>
          <a:lstStyle/>
          <a:p>
            <a:r>
              <a:rPr lang="en-US" dirty="0" smtClean="0"/>
              <a:t>Benefits </a:t>
            </a:r>
            <a:r>
              <a:rPr lang="en-US" dirty="0" smtClean="0"/>
              <a:t>measuring </a:t>
            </a:r>
            <a:r>
              <a:rPr lang="en-US" dirty="0" smtClean="0"/>
              <a:t>attitudes &amp; understanding:</a:t>
            </a:r>
            <a:endParaRPr lang="en-US" dirty="0" smtClean="0"/>
          </a:p>
          <a:p>
            <a:pPr lvl="1"/>
            <a:r>
              <a:rPr lang="en-US" sz="2400" dirty="0" smtClean="0"/>
              <a:t>Being more intentional</a:t>
            </a:r>
          </a:p>
          <a:p>
            <a:pPr lvl="1"/>
            <a:r>
              <a:rPr lang="en-US" sz="2400" dirty="0" smtClean="0"/>
              <a:t>Building a common vocabulary</a:t>
            </a:r>
          </a:p>
          <a:p>
            <a:pPr lvl="1"/>
            <a:r>
              <a:rPr lang="en-US" sz="2400" dirty="0" smtClean="0"/>
              <a:t>Tying skills to outcomes of interest</a:t>
            </a:r>
          </a:p>
          <a:p>
            <a:pPr lvl="1"/>
            <a:r>
              <a:rPr lang="en-US" sz="2400" dirty="0" smtClean="0"/>
              <a:t>Making curriculum more engaging</a:t>
            </a:r>
          </a:p>
          <a:p>
            <a:pPr lvl="1"/>
            <a:r>
              <a:rPr lang="en-US" sz="2400" dirty="0" smtClean="0"/>
              <a:t>Making students feel more valued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Challenges include:</a:t>
            </a:r>
          </a:p>
          <a:p>
            <a:pPr lvl="1"/>
            <a:r>
              <a:rPr lang="en-US" sz="2400" dirty="0" smtClean="0"/>
              <a:t>Measurement difficulties</a:t>
            </a:r>
          </a:p>
          <a:p>
            <a:pPr lvl="1"/>
            <a:r>
              <a:rPr lang="en-US" sz="2400" dirty="0" smtClean="0"/>
              <a:t>Managing ambiguity</a:t>
            </a:r>
          </a:p>
          <a:p>
            <a:pPr lvl="1"/>
            <a:r>
              <a:rPr lang="en-US" sz="2400" dirty="0" smtClean="0"/>
              <a:t>Avoiding labels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41475" y="5885397"/>
            <a:ext cx="23025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Soland, J., Hamilton, L. S., &amp; </a:t>
            </a:r>
            <a:r>
              <a:rPr lang="en-US" sz="1100" dirty="0" err="1">
                <a:solidFill>
                  <a:prstClr val="black"/>
                </a:solidFill>
              </a:rPr>
              <a:t>Stecher</a:t>
            </a:r>
            <a:r>
              <a:rPr lang="en-US" sz="1100" dirty="0">
                <a:solidFill>
                  <a:prstClr val="black"/>
                </a:solidFill>
              </a:rPr>
              <a:t>, B. M. (2013). Measuring 21st Century </a:t>
            </a:r>
            <a:r>
              <a:rPr lang="en-US" sz="1100" dirty="0" smtClean="0">
                <a:solidFill>
                  <a:prstClr val="black"/>
                </a:solidFill>
              </a:rPr>
              <a:t>Competencies: Guidance for Educators.  Santa Monica, CA: The RAND Corporation.</a:t>
            </a:r>
            <a:endParaRPr lang="en-US" sz="1100" dirty="0" smtClean="0">
              <a:solidFill>
                <a:prstClr val="black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070" y="0"/>
            <a:ext cx="6400800" cy="1066800"/>
          </a:xfrm>
        </p:spPr>
        <p:txBody>
          <a:bodyPr/>
          <a:lstStyle/>
          <a:p>
            <a:r>
              <a:rPr lang="en-US" sz="3200" dirty="0" smtClean="0"/>
              <a:t>Picture </a:t>
            </a:r>
            <a:r>
              <a:rPr lang="en-US" sz="3200" dirty="0"/>
              <a:t>3. Teachers underrated source of </a:t>
            </a:r>
            <a:r>
              <a:rPr lang="en-US" sz="3200" dirty="0" smtClean="0"/>
              <a:t>data</a:t>
            </a:r>
            <a:endParaRPr lang="en-US" sz="3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440068"/>
              </p:ext>
            </p:extLst>
          </p:nvPr>
        </p:nvGraphicFramePr>
        <p:xfrm>
          <a:off x="217930" y="1477122"/>
          <a:ext cx="8770192" cy="502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1053" y="6611779"/>
            <a:ext cx="4190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" pitchFamily="34" charset="0"/>
              </a:rPr>
              <a:t>Soland, 2013.  Journal of Education for Students Placed at Risk</a:t>
            </a:r>
            <a:endParaRPr lang="en-US" sz="1000" dirty="0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428" y="0"/>
            <a:ext cx="6400800" cy="1066800"/>
          </a:xfrm>
        </p:spPr>
        <p:txBody>
          <a:bodyPr/>
          <a:lstStyle/>
          <a:p>
            <a:r>
              <a:rPr lang="en-US" sz="3200" dirty="0" smtClean="0"/>
              <a:t>Teachers </a:t>
            </a:r>
            <a:r>
              <a:rPr lang="en-US" sz="3200" dirty="0" smtClean="0"/>
              <a:t>good </a:t>
            </a:r>
            <a:r>
              <a:rPr lang="en-US" sz="3200" dirty="0" smtClean="0"/>
              <a:t>at measuring these </a:t>
            </a:r>
            <a:r>
              <a:rPr lang="en-US" sz="3200" dirty="0" smtClean="0"/>
              <a:t>outcomes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27100" y="1536700"/>
          <a:ext cx="7340601" cy="53362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6867"/>
                <a:gridCol w="2446867"/>
                <a:gridCol w="2446867"/>
              </a:tblGrid>
              <a:tr h="5489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Outcome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Teacher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Model</a:t>
                      </a:r>
                      <a:endParaRPr lang="en-US" sz="2800" dirty="0"/>
                    </a:p>
                  </a:txBody>
                  <a:tcPr/>
                </a:tc>
              </a:tr>
              <a:tr h="54892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Dropout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548922">
                <a:tc>
                  <a:txBody>
                    <a:bodyPr/>
                    <a:lstStyle/>
                    <a:p>
                      <a:pPr lvl="1"/>
                      <a:r>
                        <a:rPr lang="en-US" sz="2800" dirty="0" smtClean="0"/>
                        <a:t>% Correct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88</a:t>
                      </a:r>
                      <a:endParaRPr lang="en-US" sz="2800" dirty="0"/>
                    </a:p>
                  </a:txBody>
                  <a:tcPr/>
                </a:tc>
              </a:tr>
              <a:tr h="548922">
                <a:tc>
                  <a:txBody>
                    <a:bodyPr/>
                    <a:lstStyle/>
                    <a:p>
                      <a:pPr lvl="1"/>
                      <a:r>
                        <a:rPr lang="en-US" sz="2800" dirty="0" smtClean="0"/>
                        <a:t>%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Incorrect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</a:t>
                      </a:r>
                      <a:endParaRPr lang="en-US" sz="2800" dirty="0"/>
                    </a:p>
                  </a:txBody>
                  <a:tcPr/>
                </a:tc>
              </a:tr>
              <a:tr h="548922">
                <a:tc>
                  <a:txBody>
                    <a:bodyPr/>
                    <a:lstStyle/>
                    <a:p>
                      <a:pPr lvl="1"/>
                      <a:r>
                        <a:rPr lang="en-US" sz="2800" dirty="0" smtClean="0"/>
                        <a:t>% Unsure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54892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College Readiness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548922">
                <a:tc>
                  <a:txBody>
                    <a:bodyPr/>
                    <a:lstStyle/>
                    <a:p>
                      <a:pPr lvl="1"/>
                      <a:r>
                        <a:rPr lang="en-US" sz="2800" dirty="0" smtClean="0"/>
                        <a:t>% Correct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82</a:t>
                      </a:r>
                      <a:endParaRPr lang="en-US" sz="2800" dirty="0"/>
                    </a:p>
                  </a:txBody>
                  <a:tcPr/>
                </a:tc>
              </a:tr>
              <a:tr h="548922">
                <a:tc>
                  <a:txBody>
                    <a:bodyPr/>
                    <a:lstStyle/>
                    <a:p>
                      <a:pPr lvl="1"/>
                      <a:r>
                        <a:rPr lang="en-US" sz="2800" dirty="0" smtClean="0"/>
                        <a:t>%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Incorrect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</a:t>
                      </a:r>
                      <a:endParaRPr lang="en-US" sz="2800" dirty="0"/>
                    </a:p>
                  </a:txBody>
                  <a:tcPr/>
                </a:tc>
              </a:tr>
              <a:tr h="548922">
                <a:tc>
                  <a:txBody>
                    <a:bodyPr/>
                    <a:lstStyle/>
                    <a:p>
                      <a:pPr lvl="1"/>
                      <a:r>
                        <a:rPr lang="en-US" sz="2800" dirty="0" smtClean="0"/>
                        <a:t>% Unsure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27100" y="4340030"/>
            <a:ext cx="7340601" cy="2517969"/>
          </a:xfrm>
          <a:prstGeom prst="rect">
            <a:avLst/>
          </a:prstGeom>
          <a:solidFill>
            <a:srgbClr val="CDE5F7"/>
          </a:solidFill>
          <a:ln>
            <a:solidFill>
              <a:srgbClr val="CDE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358" y="0"/>
            <a:ext cx="6400800" cy="1066800"/>
          </a:xfrm>
        </p:spPr>
        <p:txBody>
          <a:bodyPr/>
          <a:lstStyle/>
          <a:p>
            <a:r>
              <a:rPr lang="en-US" sz="3200" dirty="0" smtClean="0"/>
              <a:t>Biggest risk relying on teacher judgment is bias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19" y="1959015"/>
            <a:ext cx="7414828" cy="35128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38813" y="3039825"/>
            <a:ext cx="648368" cy="1242807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3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496" y="0"/>
            <a:ext cx="6400800" cy="1066800"/>
          </a:xfrm>
        </p:spPr>
        <p:txBody>
          <a:bodyPr/>
          <a:lstStyle/>
          <a:p>
            <a:r>
              <a:rPr lang="en-US" sz="3200" dirty="0" smtClean="0"/>
              <a:t>Picture 4. </a:t>
            </a:r>
            <a:r>
              <a:rPr lang="en-US" sz="3200" dirty="0"/>
              <a:t>Academics, attitudes, understanding can be </a:t>
            </a:r>
            <a:r>
              <a:rPr lang="en-US" sz="3200" dirty="0" smtClean="0"/>
              <a:t>combined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900" y="1545225"/>
            <a:ext cx="5428415" cy="537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243" y="-148281"/>
            <a:ext cx="6400800" cy="1066800"/>
          </a:xfrm>
        </p:spPr>
        <p:txBody>
          <a:bodyPr/>
          <a:lstStyle/>
          <a:p>
            <a:r>
              <a:rPr lang="en-US" sz="2800" dirty="0" smtClean="0"/>
              <a:t>Most </a:t>
            </a:r>
            <a:r>
              <a:rPr lang="en-US" sz="2800" dirty="0" smtClean="0"/>
              <a:t>“important” predictors include SES, aspirations, test scores</a:t>
            </a:r>
            <a:endParaRPr lang="en-US" sz="2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283655"/>
              </p:ext>
            </p:extLst>
          </p:nvPr>
        </p:nvGraphicFramePr>
        <p:xfrm>
          <a:off x="4650230" y="1371606"/>
          <a:ext cx="4930815" cy="501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95" y="1637000"/>
            <a:ext cx="4062483" cy="44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227" y="3830595"/>
            <a:ext cx="3768812" cy="432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568" y="-300675"/>
            <a:ext cx="6400800" cy="1066800"/>
          </a:xfrm>
        </p:spPr>
        <p:txBody>
          <a:bodyPr/>
          <a:lstStyle/>
          <a:p>
            <a:r>
              <a:rPr lang="en-US" sz="3200" dirty="0" smtClean="0"/>
              <a:t>Predictions accurate, balanced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87" y="2241443"/>
            <a:ext cx="7272310" cy="31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Predictions academic readiness can be used to broaden horizons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Attitudes and understanding important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Teachers underrated source of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Academics, attitudes, understanding can be combined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Students set postsecondary path, not schools or policymakers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Key Takeaways </a:t>
            </a:r>
            <a:br>
              <a:rPr lang="en-US" dirty="0" smtClean="0"/>
            </a:br>
            <a:r>
              <a:rPr lang="en-US" dirty="0" smtClean="0"/>
              <a:t>in 5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497" y="167962"/>
            <a:ext cx="6400800" cy="1066800"/>
          </a:xfrm>
        </p:spPr>
        <p:txBody>
          <a:bodyPr/>
          <a:lstStyle/>
          <a:p>
            <a:r>
              <a:rPr lang="en-US" sz="2800" dirty="0" smtClean="0"/>
              <a:t>Picture 4b. Predictive variables measure four constructs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91" y="1479277"/>
            <a:ext cx="5539054" cy="5221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24891" y="2419109"/>
            <a:ext cx="1817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34" charset="0"/>
              </a:rPr>
              <a:t>Test scores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24890" y="3161818"/>
            <a:ext cx="181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34" charset="0"/>
              </a:rPr>
              <a:t>College aspirations &amp; expectations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4890" y="4396970"/>
            <a:ext cx="1817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34" charset="0"/>
              </a:rPr>
              <a:t>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4889" y="5224554"/>
            <a:ext cx="181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34" charset="0"/>
              </a:rPr>
              <a:t>Teacher perceptions of student readiness</a:t>
            </a:r>
          </a:p>
        </p:txBody>
      </p:sp>
    </p:spTree>
    <p:extLst>
      <p:ext uri="{BB962C8B-B14F-4D97-AF65-F5344CB8AC3E}">
        <p14:creationId xmlns:p14="http://schemas.microsoft.com/office/powerpoint/2010/main" val="283285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071" y="188121"/>
            <a:ext cx="6400800" cy="1066800"/>
          </a:xfrm>
        </p:spPr>
        <p:txBody>
          <a:bodyPr/>
          <a:lstStyle/>
          <a:p>
            <a:r>
              <a:rPr lang="en-US" sz="3200" dirty="0" smtClean="0"/>
              <a:t>Picture 5</a:t>
            </a:r>
            <a:r>
              <a:rPr lang="en-US" sz="3200" dirty="0"/>
              <a:t>. Students set postsecondary path, not schools or </a:t>
            </a:r>
            <a:r>
              <a:rPr lang="en-US" sz="3200" dirty="0" smtClean="0"/>
              <a:t>policymakers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204" y="1545900"/>
            <a:ext cx="7666667" cy="5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43" y="0"/>
            <a:ext cx="6400800" cy="1066800"/>
          </a:xfrm>
        </p:spPr>
        <p:txBody>
          <a:bodyPr/>
          <a:lstStyle/>
          <a:p>
            <a:r>
              <a:rPr lang="en-US" sz="3200" dirty="0" smtClean="0"/>
              <a:t>Most working students do not go back to school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840" y="1410544"/>
            <a:ext cx="4247797" cy="53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496" y="0"/>
            <a:ext cx="6400800" cy="1066800"/>
          </a:xfrm>
        </p:spPr>
        <p:txBody>
          <a:bodyPr/>
          <a:lstStyle/>
          <a:p>
            <a:r>
              <a:rPr lang="en-US" sz="3200" dirty="0" smtClean="0"/>
              <a:t>College grads and workers with high salaries similar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276" y="1693883"/>
            <a:ext cx="30480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671" y="2862811"/>
            <a:ext cx="6400800" cy="1066800"/>
          </a:xfrm>
        </p:spPr>
        <p:txBody>
          <a:bodyPr/>
          <a:lstStyle/>
          <a:p>
            <a:r>
              <a:rPr lang="en-US" dirty="0" smtClean="0"/>
              <a:t>IN CONCLUSION…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19" y="1770504"/>
            <a:ext cx="7544339" cy="453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276350"/>
            <a:ext cx="91344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66010"/>
              </p:ext>
            </p:extLst>
          </p:nvPr>
        </p:nvGraphicFramePr>
        <p:xfrm>
          <a:off x="183206" y="1603154"/>
          <a:ext cx="8770192" cy="502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19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91" y="1479277"/>
            <a:ext cx="5539054" cy="5221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24891" y="2419109"/>
            <a:ext cx="1817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34" charset="0"/>
              </a:rPr>
              <a:t>Test scores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24890" y="3161818"/>
            <a:ext cx="181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34" charset="0"/>
              </a:rPr>
              <a:t>College aspirations &amp; expectations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4890" y="4396970"/>
            <a:ext cx="1817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34" charset="0"/>
              </a:rPr>
              <a:t>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4889" y="5224554"/>
            <a:ext cx="181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34" charset="0"/>
              </a:rPr>
              <a:t>Teacher perceptions of student readiness</a:t>
            </a:r>
          </a:p>
        </p:txBody>
      </p:sp>
    </p:spTree>
    <p:extLst>
      <p:ext uri="{BB962C8B-B14F-4D97-AF65-F5344CB8AC3E}">
        <p14:creationId xmlns:p14="http://schemas.microsoft.com/office/powerpoint/2010/main" val="35518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04" y="1545900"/>
            <a:ext cx="7666667" cy="5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Picture 1: </a:t>
            </a:r>
            <a:r>
              <a:rPr lang="en-US" sz="3200" dirty="0"/>
              <a:t>Predictions academic readiness can be used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to </a:t>
            </a:r>
            <a:r>
              <a:rPr lang="en-US" sz="3200" dirty="0"/>
              <a:t>broaden </a:t>
            </a:r>
            <a:r>
              <a:rPr lang="en-US" sz="3200" dirty="0" smtClean="0"/>
              <a:t>horizons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028" y="1782079"/>
            <a:ext cx="6965549" cy="41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time!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Jim Soland</a:t>
            </a:r>
            <a:br>
              <a:rPr lang="en-US" dirty="0" smtClean="0"/>
            </a:br>
            <a:r>
              <a:rPr lang="en-US" dirty="0" smtClean="0"/>
              <a:t>jim.soland@nwea.org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326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071" y="128536"/>
            <a:ext cx="6400800" cy="1066800"/>
          </a:xfrm>
        </p:spPr>
        <p:txBody>
          <a:bodyPr/>
          <a:lstStyle/>
          <a:p>
            <a:r>
              <a:rPr lang="en-US" sz="3600" dirty="0" smtClean="0"/>
              <a:t>College readiness </a:t>
            </a:r>
            <a:r>
              <a:rPr lang="en-US" sz="3600" dirty="0"/>
              <a:t>b</a:t>
            </a:r>
            <a:r>
              <a:rPr lang="en-US" sz="3600" dirty="0" smtClean="0"/>
              <a:t>enchmark study published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predictions for students to achieve ACT benchmarks in grades 5-9 for </a:t>
            </a:r>
            <a:r>
              <a:rPr lang="en-US" dirty="0" smtClean="0"/>
              <a:t>both</a:t>
            </a:r>
            <a:endParaRPr lang="en-US" dirty="0" smtClean="0"/>
          </a:p>
          <a:p>
            <a:pPr lvl="2"/>
            <a:r>
              <a:rPr lang="en-US" dirty="0" smtClean="0"/>
              <a:t>ACT = 24 Major State Universities</a:t>
            </a:r>
          </a:p>
          <a:p>
            <a:pPr lvl="2"/>
            <a:r>
              <a:rPr lang="en-US" dirty="0" smtClean="0"/>
              <a:t>ACT </a:t>
            </a:r>
            <a:r>
              <a:rPr lang="en-US" dirty="0" smtClean="0"/>
              <a:t>= 22 College Readiness </a:t>
            </a:r>
            <a:r>
              <a:rPr lang="en-US" dirty="0" smtClean="0"/>
              <a:t>Benchmark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410 schools with over 83,000 students</a:t>
            </a:r>
          </a:p>
        </p:txBody>
      </p:sp>
    </p:spTree>
    <p:extLst>
      <p:ext uri="{BB962C8B-B14F-4D97-AF65-F5344CB8AC3E}">
        <p14:creationId xmlns:p14="http://schemas.microsoft.com/office/powerpoint/2010/main" val="36287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037" y="95485"/>
            <a:ext cx="6400800" cy="1066800"/>
          </a:xfrm>
        </p:spPr>
        <p:txBody>
          <a:bodyPr/>
          <a:lstStyle/>
          <a:p>
            <a:r>
              <a:rPr lang="en-US" sz="3600" dirty="0" smtClean="0"/>
              <a:t>College readiness </a:t>
            </a:r>
            <a:r>
              <a:rPr lang="en-US" sz="3600" dirty="0"/>
              <a:t>b</a:t>
            </a:r>
            <a:r>
              <a:rPr lang="en-US" sz="3600" dirty="0" smtClean="0"/>
              <a:t>enchmark study published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makes applied &amp; methods contributions:</a:t>
            </a:r>
            <a:endParaRPr lang="en-US" dirty="0" smtClean="0"/>
          </a:p>
          <a:p>
            <a:pPr lvl="1"/>
            <a:r>
              <a:rPr lang="en-US" dirty="0" smtClean="0"/>
              <a:t>Predicts </a:t>
            </a:r>
            <a:r>
              <a:rPr lang="en-US" dirty="0" smtClean="0"/>
              <a:t>benchmarks when </a:t>
            </a:r>
            <a:r>
              <a:rPr lang="en-US" dirty="0" smtClean="0"/>
              <a:t>don’t </a:t>
            </a:r>
            <a:r>
              <a:rPr lang="en-US" dirty="0" smtClean="0"/>
              <a:t>know whether a student will take the ACT or </a:t>
            </a:r>
            <a:r>
              <a:rPr lang="en-US" dirty="0" smtClean="0"/>
              <a:t>not</a:t>
            </a:r>
          </a:p>
          <a:p>
            <a:pPr lvl="1"/>
            <a:r>
              <a:rPr lang="en-US" dirty="0" smtClean="0"/>
              <a:t>Quite accurate</a:t>
            </a:r>
            <a:endParaRPr lang="en-US" dirty="0" smtClean="0"/>
          </a:p>
          <a:p>
            <a:pPr lvl="2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grade </a:t>
            </a:r>
            <a:r>
              <a:rPr lang="en-US" dirty="0" smtClean="0"/>
              <a:t>fall math </a:t>
            </a:r>
            <a:r>
              <a:rPr lang="en-US" dirty="0" smtClean="0"/>
              <a:t>– 63% True: 15% False Predictions</a:t>
            </a:r>
          </a:p>
          <a:p>
            <a:pPr lvl="2"/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 smtClean="0"/>
              <a:t>spring math– </a:t>
            </a:r>
            <a:r>
              <a:rPr lang="en-US" dirty="0" smtClean="0"/>
              <a:t>70% True: 10% False Predictions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Technical study </a:t>
            </a:r>
            <a:r>
              <a:rPr lang="en-US" sz="2000" dirty="0" smtClean="0"/>
              <a:t>is on NWEA.org (search on College)</a:t>
            </a:r>
          </a:p>
        </p:txBody>
      </p:sp>
    </p:spTree>
    <p:extLst>
      <p:ext uri="{BB962C8B-B14F-4D97-AF65-F5344CB8AC3E}">
        <p14:creationId xmlns:p14="http://schemas.microsoft.com/office/powerpoint/2010/main" val="29896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088" y="0"/>
            <a:ext cx="6400800" cy="1066800"/>
          </a:xfrm>
        </p:spPr>
        <p:txBody>
          <a:bodyPr/>
          <a:lstStyle/>
          <a:p>
            <a:r>
              <a:rPr lang="en-US" sz="2800" dirty="0" smtClean="0"/>
              <a:t>Combine median ACT scores for specific colleges with…</a:t>
            </a:r>
            <a:endParaRPr lang="en-US" sz="2800" dirty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92" y="1527558"/>
            <a:ext cx="4923476" cy="533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9" y="2450592"/>
            <a:ext cx="2973725" cy="1719072"/>
          </a:xfrm>
        </p:spPr>
        <p:txBody>
          <a:bodyPr/>
          <a:lstStyle/>
          <a:p>
            <a:r>
              <a:rPr lang="en-US" sz="3600" dirty="0" smtClean="0"/>
              <a:t>…probability of obtaining an ACT score by RIT score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685" y="0"/>
            <a:ext cx="5985315" cy="68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645" y="119611"/>
            <a:ext cx="6400800" cy="1066800"/>
          </a:xfrm>
        </p:spPr>
        <p:txBody>
          <a:bodyPr/>
          <a:lstStyle/>
          <a:p>
            <a:r>
              <a:rPr lang="en-US" sz="4000" dirty="0" smtClean="0"/>
              <a:t>Picture 2. </a:t>
            </a:r>
            <a:r>
              <a:rPr lang="en-US" sz="4000" dirty="0"/>
              <a:t>Attitudes and understanding </a:t>
            </a:r>
            <a:r>
              <a:rPr lang="en-US" sz="4000" dirty="0" smtClean="0"/>
              <a:t>important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98" y="1507844"/>
            <a:ext cx="8324247" cy="508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642" y="1452503"/>
            <a:ext cx="4489630" cy="51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NWEA_PPT_Template_4x3 v2">
  <a:themeElements>
    <a:clrScheme name="Custom 61">
      <a:dk1>
        <a:sysClr val="windowText" lastClr="000000"/>
      </a:dk1>
      <a:lt1>
        <a:sysClr val="window" lastClr="FFFFFF"/>
      </a:lt1>
      <a:dk2>
        <a:srgbClr val="27B3E9"/>
      </a:dk2>
      <a:lt2>
        <a:srgbClr val="7CBF36"/>
      </a:lt2>
      <a:accent1>
        <a:srgbClr val="EC681B"/>
      </a:accent1>
      <a:accent2>
        <a:srgbClr val="27B3E9"/>
      </a:accent2>
      <a:accent3>
        <a:srgbClr val="7CBF36"/>
      </a:accent3>
      <a:accent4>
        <a:srgbClr val="EC681B"/>
      </a:accent4>
      <a:accent5>
        <a:srgbClr val="27B3E9"/>
      </a:accent5>
      <a:accent6>
        <a:srgbClr val="7CBF36"/>
      </a:accent6>
      <a:hlink>
        <a:srgbClr val="EC681B"/>
      </a:hlink>
      <a:folHlink>
        <a:srgbClr val="575A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smtClean="0">
            <a:latin typeface="Helvetic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WEA_PPT_Template_4x3 v2" id="{EDF0373E-0E35-4F51-B99E-236290EC2525}" vid="{9848D398-798A-4B86-BDB7-B5FF7A9F19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214F3DD5BDEB43B38503D2EB1D103F" ma:contentTypeVersion="1" ma:contentTypeDescription="Create a new document." ma:contentTypeScope="" ma:versionID="b90b0808dd3eae19946cba0c2e5f7c14">
  <xsd:schema xmlns:xsd="http://www.w3.org/2001/XMLSchema" xmlns:xs="http://www.w3.org/2001/XMLSchema" xmlns:p="http://schemas.microsoft.com/office/2006/metadata/properties" xmlns:ns3="424d853c-03b3-4b64-b8bb-94104ca2ab0f" targetNamespace="http://schemas.microsoft.com/office/2006/metadata/properties" ma:root="true" ma:fieldsID="b5fb3117a36fceb8558f4c53e7e37ad3" ns3:_="">
    <xsd:import namespace="424d853c-03b3-4b64-b8bb-94104ca2ab0f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d853c-03b3-4b64-b8bb-94104ca2ab0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4d853c-03b3-4b64-b8bb-94104ca2ab0f">
      <UserInfo>
        <DisplayName>Donna McCahon</DisplayName>
        <AccountId>29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8883C21-4784-4643-803E-57206A868F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d853c-03b3-4b64-b8bb-94104ca2ab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73FF7C-D887-4AAD-B346-9D74AE77C2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C0E983-CE8D-416D-88E4-C9BC7449F2B6}">
  <ds:schemaRefs>
    <ds:schemaRef ds:uri="424d853c-03b3-4b64-b8bb-94104ca2ab0f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NWEA_PPT_Template_4x3 v2</Template>
  <TotalTime>13398</TotalTime>
  <Words>597</Words>
  <Application>Microsoft Office PowerPoint</Application>
  <PresentationFormat>On-screen Show (4:3)</PresentationFormat>
  <Paragraphs>118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ＭＳ Ｐゴシック</vt:lpstr>
      <vt:lpstr>Arial</vt:lpstr>
      <vt:lpstr>Calibri</vt:lpstr>
      <vt:lpstr>Helvetica</vt:lpstr>
      <vt:lpstr>NWEA_PPT_Template_4x3 v2</vt:lpstr>
      <vt:lpstr>Measuring College Readiness  </vt:lpstr>
      <vt:lpstr>5 Key Takeaways  in 5 Pictures</vt:lpstr>
      <vt:lpstr>Picture 1: Predictions academic readiness can be used  to broaden horizons</vt:lpstr>
      <vt:lpstr>College readiness benchmark study published</vt:lpstr>
      <vt:lpstr>College readiness benchmark study published</vt:lpstr>
      <vt:lpstr>Combine median ACT scores for specific colleges with…</vt:lpstr>
      <vt:lpstr>…probability of obtaining an ACT score by RIT score</vt:lpstr>
      <vt:lpstr>Picture 2. Attitudes and understanding important </vt:lpstr>
      <vt:lpstr>PowerPoint Presentation</vt:lpstr>
      <vt:lpstr>Results can help put college on the radar</vt:lpstr>
      <vt:lpstr>Now here are student’s survey responses…</vt:lpstr>
      <vt:lpstr>College knowledge could be most actionable information</vt:lpstr>
      <vt:lpstr>Some schools beginning to fold  both domains into the curriculum</vt:lpstr>
      <vt:lpstr>Picture 3. Teachers underrated source of data</vt:lpstr>
      <vt:lpstr>Teachers good at measuring these outcomes</vt:lpstr>
      <vt:lpstr>Biggest risk relying on teacher judgment is bias</vt:lpstr>
      <vt:lpstr>Picture 4. Academics, attitudes, understanding can be combined</vt:lpstr>
      <vt:lpstr>Most “important” predictors include SES, aspirations, test scores</vt:lpstr>
      <vt:lpstr>Predictions accurate, balanced</vt:lpstr>
      <vt:lpstr>Picture 4b. Predictive variables measure four constructs</vt:lpstr>
      <vt:lpstr>Picture 5. Students set postsecondary path, not schools or policymakers</vt:lpstr>
      <vt:lpstr>Most working students do not go back to school</vt:lpstr>
      <vt:lpstr>College grads and workers with high salaries similar</vt:lpstr>
      <vt:lpstr>IN CONCLUSION…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your time!   Jim Soland jim.soland@nwea.org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the Facts:  MAP and College and Career Readiness</dc:title>
  <dc:creator>Andy Hegedus</dc:creator>
  <cp:lastModifiedBy>Jim Soland</cp:lastModifiedBy>
  <cp:revision>201</cp:revision>
  <dcterms:created xsi:type="dcterms:W3CDTF">2014-11-12T19:56:26Z</dcterms:created>
  <dcterms:modified xsi:type="dcterms:W3CDTF">2016-01-28T21:41:04Z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0x01010078214F3DD5BDEB43B38503D2EB1D103F</vt:lpwstr>
  </property>
  <property fmtid="{D5CDD505-2E9C-101B-9397-08002B2CF9AE}" pid="3" name="IsMyDocuments">
    <vt:bool>true</vt:bool>
  </property>
</Properties>
</file>