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7" r:id="rId2"/>
    <p:sldId id="353" r:id="rId3"/>
    <p:sldId id="327" r:id="rId4"/>
    <p:sldId id="347" r:id="rId5"/>
    <p:sldId id="346" r:id="rId6"/>
    <p:sldId id="355" r:id="rId7"/>
    <p:sldId id="350" r:id="rId8"/>
    <p:sldId id="349" r:id="rId9"/>
    <p:sldId id="351" r:id="rId10"/>
    <p:sldId id="338" r:id="rId11"/>
    <p:sldId id="321" r:id="rId12"/>
    <p:sldId id="331" r:id="rId13"/>
    <p:sldId id="354" r:id="rId14"/>
    <p:sldId id="323" r:id="rId15"/>
    <p:sldId id="352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9586417-7056-47C7-8B5F-29685C97D211}">
          <p14:sldIdLst>
            <p14:sldId id="277"/>
            <p14:sldId id="353"/>
            <p14:sldId id="327"/>
            <p14:sldId id="347"/>
            <p14:sldId id="346"/>
            <p14:sldId id="355"/>
            <p14:sldId id="350"/>
            <p14:sldId id="349"/>
            <p14:sldId id="351"/>
            <p14:sldId id="338"/>
            <p14:sldId id="321"/>
            <p14:sldId id="331"/>
            <p14:sldId id="354"/>
            <p14:sldId id="323"/>
            <p14:sldId id="352"/>
          </p14:sldIdLst>
        </p14:section>
        <p14:section name="Untitled Section" id="{92ADE30E-103C-4F36-8DC1-BFC71187B4F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2" autoAdjust="0"/>
    <p:restoredTop sz="90599" autoAdjust="0"/>
  </p:normalViewPr>
  <p:slideViewPr>
    <p:cSldViewPr>
      <p:cViewPr>
        <p:scale>
          <a:sx n="97" d="100"/>
          <a:sy n="97" d="100"/>
        </p:scale>
        <p:origin x="-49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4BD488-4F98-4C8F-BEF4-D10803BFB6D3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462CB8-F7F9-4D77-882C-5B1138C37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19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62CB8-F7F9-4D77-882C-5B1138C377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24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A5772-47A6-4637-8613-AECB3AE448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60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62CB8-F7F9-4D77-882C-5B1138C377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49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62CB8-F7F9-4D77-882C-5B1138C377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93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988B7C2-F495-42FA-A03E-25D434B6594A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69C08F-1D80-4167-8A6C-47774A0652B0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32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B7C2-F495-42FA-A03E-25D434B6594A}" type="datetimeFigureOut">
              <a:rPr lang="en-US" smtClean="0">
                <a:solidFill>
                  <a:srgbClr val="775F55"/>
                </a:solidFill>
              </a:rPr>
              <a:pPr/>
              <a:t>8/19/2015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C08F-1D80-4167-8A6C-47774A065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85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988B7C2-F495-42FA-A03E-25D434B6594A}" type="datetimeFigureOut">
              <a:rPr lang="en-US" smtClean="0">
                <a:solidFill>
                  <a:srgbClr val="775F55"/>
                </a:solidFill>
              </a:rPr>
              <a:pPr/>
              <a:t>8/19/2015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069C08F-1D80-4167-8A6C-47774A065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0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B7C2-F495-42FA-A03E-25D434B6594A}" type="datetimeFigureOut">
              <a:rPr lang="en-US" smtClean="0">
                <a:solidFill>
                  <a:srgbClr val="775F55"/>
                </a:solidFill>
              </a:rPr>
              <a:pPr/>
              <a:t>8/19/2015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69C08F-1D80-4167-8A6C-47774A065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5712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B7C2-F495-42FA-A03E-25D434B6594A}" type="datetimeFigureOut">
              <a:rPr lang="en-US" smtClean="0">
                <a:solidFill>
                  <a:srgbClr val="775F55"/>
                </a:solidFill>
              </a:rPr>
              <a:pPr/>
              <a:t>8/19/2015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069C08F-1D80-4167-8A6C-47774A065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7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988B7C2-F495-42FA-A03E-25D434B6594A}" type="datetimeFigureOut">
              <a:rPr lang="en-US" smtClean="0">
                <a:solidFill>
                  <a:srgbClr val="775F55"/>
                </a:solidFill>
              </a:rPr>
              <a:pPr/>
              <a:t>8/19/2015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069C08F-1D80-4167-8A6C-47774A065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1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988B7C2-F495-42FA-A03E-25D434B6594A}" type="datetimeFigureOut">
              <a:rPr lang="en-US" smtClean="0">
                <a:solidFill>
                  <a:srgbClr val="775F55"/>
                </a:solidFill>
              </a:rPr>
              <a:pPr/>
              <a:t>8/19/2015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069C08F-1D80-4167-8A6C-47774A065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4389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B7C2-F495-42FA-A03E-25D434B6594A}" type="datetimeFigureOut">
              <a:rPr lang="en-US" smtClean="0">
                <a:solidFill>
                  <a:srgbClr val="775F55"/>
                </a:solidFill>
              </a:rPr>
              <a:pPr/>
              <a:t>8/19/2015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69C08F-1D80-4167-8A6C-47774A065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B7C2-F495-42FA-A03E-25D434B6594A}" type="datetimeFigureOut">
              <a:rPr lang="en-US" smtClean="0">
                <a:solidFill>
                  <a:srgbClr val="775F55"/>
                </a:solidFill>
              </a:rPr>
              <a:pPr/>
              <a:t>8/19/2015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69C08F-1D80-4167-8A6C-47774A0652B0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0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B7C2-F495-42FA-A03E-25D434B6594A}" type="datetimeFigureOut">
              <a:rPr lang="en-US" smtClean="0">
                <a:solidFill>
                  <a:srgbClr val="775F55"/>
                </a:solidFill>
              </a:rPr>
              <a:pPr/>
              <a:t>8/19/2015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69C08F-1D80-4167-8A6C-47774A065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634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988B7C2-F495-42FA-A03E-25D434B6594A}" type="datetimeFigureOut">
              <a:rPr lang="en-US" smtClean="0">
                <a:solidFill>
                  <a:srgbClr val="775F55"/>
                </a:solidFill>
              </a:rPr>
              <a:pPr/>
              <a:t>8/19/2015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069C08F-1D80-4167-8A6C-47774A065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11673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988B7C2-F495-42FA-A03E-25D434B6594A}" type="datetimeFigureOut">
              <a:rPr lang="en-US" smtClean="0">
                <a:solidFill>
                  <a:srgbClr val="775F55"/>
                </a:solidFill>
              </a:rPr>
              <a:pPr/>
              <a:t>8/19/2015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069C08F-1D80-4167-8A6C-47774A065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9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rek-3rd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495800"/>
            <a:ext cx="87630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Early Learning &amp; Kindergarten</a:t>
            </a:r>
            <a:br>
              <a:rPr lang="en-US" dirty="0" smtClean="0"/>
            </a:br>
            <a:r>
              <a:rPr lang="en-US" dirty="0" smtClean="0"/>
              <a:t>Standards Alignment: </a:t>
            </a:r>
            <a:br>
              <a:rPr lang="en-US" dirty="0" smtClean="0"/>
            </a:br>
            <a:r>
              <a:rPr lang="en-US" dirty="0" smtClean="0"/>
              <a:t>A clear path to success through aligned standards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August 18, 2015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0886"/>
            <a:ext cx="2071624" cy="1405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0"/>
            <a:ext cx="1828799" cy="1416296"/>
          </a:xfrm>
          <a:prstGeom prst="rect">
            <a:avLst/>
          </a:prstGeom>
        </p:spPr>
      </p:pic>
      <p:pic>
        <p:nvPicPr>
          <p:cNvPr id="2050" name="Picture 2" descr="J:\Branding &amp; Logos\Early Learning Division Logos\Print\High Res JPG\ELD_Logo_CMY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724"/>
            <a:ext cx="1491964" cy="139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16"/>
          <a:stretch/>
        </p:blipFill>
        <p:spPr bwMode="auto">
          <a:xfrm>
            <a:off x="5869603" y="83509"/>
            <a:ext cx="3255963" cy="59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6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Alignment Workgroup’s Guiding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524000"/>
            <a:ext cx="8991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Embrace equity</a:t>
            </a:r>
          </a:p>
          <a:p>
            <a:pPr lvl="1"/>
            <a:r>
              <a:rPr lang="en-US" dirty="0" smtClean="0"/>
              <a:t>Equity of voice</a:t>
            </a:r>
          </a:p>
          <a:p>
            <a:pPr lvl="1"/>
            <a:r>
              <a:rPr lang="en-US" dirty="0" smtClean="0"/>
              <a:t>Culturally responsive practice</a:t>
            </a:r>
          </a:p>
          <a:p>
            <a:pPr lvl="1"/>
            <a:r>
              <a:rPr lang="en-US" dirty="0" smtClean="0"/>
              <a:t>Closing access &amp; opportunity gaps 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Learn from others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ocal standards alignment efforts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ther states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Respect different funds of knowledge, experience, and perspectives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Balance ‘developmentally appropriate’ and ‘academic vigor’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Isolate standards from curriculum, instruction, and assessment (</a:t>
            </a:r>
            <a:r>
              <a:rPr lang="en-US" i="1" dirty="0" smtClean="0"/>
              <a:t>for now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0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Recap To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81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March 2015: Project launched in March with a 35+ member work group consisting of experts from early learning, K-12, and the research community.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April-June 2015: Four small work groups drafted aligned standards language for the domains of language, literacy, math, and social-emotional development/approaches to learning.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June 23-24, 2015: In-person, work group decided to: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new Head Start Learning Outcomes Framework as the foundation for aligned </a:t>
            </a:r>
            <a:r>
              <a:rPr lang="en-US" dirty="0" smtClean="0"/>
              <a:t>standards</a:t>
            </a:r>
          </a:p>
          <a:p>
            <a:pPr lvl="1"/>
            <a:r>
              <a:rPr lang="en-US" dirty="0" smtClean="0"/>
              <a:t>Include </a:t>
            </a:r>
            <a:r>
              <a:rPr lang="en-US" dirty="0"/>
              <a:t>domain-level introductory </a:t>
            </a:r>
            <a:r>
              <a:rPr lang="en-US" dirty="0" smtClean="0"/>
              <a:t>narrative</a:t>
            </a:r>
          </a:p>
          <a:p>
            <a:pPr lvl="1"/>
            <a:r>
              <a:rPr lang="en-US" dirty="0" smtClean="0"/>
              <a:t>Include </a:t>
            </a:r>
            <a:r>
              <a:rPr lang="en-US" dirty="0"/>
              <a:t>age level </a:t>
            </a:r>
            <a:r>
              <a:rPr lang="en-US" dirty="0" smtClean="0"/>
              <a:t>progressions</a:t>
            </a:r>
          </a:p>
          <a:p>
            <a:endParaRPr lang="en-US" dirty="0"/>
          </a:p>
          <a:p>
            <a:r>
              <a:rPr lang="en-US" dirty="0" smtClean="0"/>
              <a:t>July 2015: Initial working draft language  was shared with the work group via webinar. Key </a:t>
            </a:r>
            <a:r>
              <a:rPr lang="en-US" dirty="0"/>
              <a:t>areas for feedback </a:t>
            </a:r>
            <a:r>
              <a:rPr lang="en-US" dirty="0" smtClean="0"/>
              <a:t>included:</a:t>
            </a:r>
            <a:endParaRPr lang="en-US" dirty="0"/>
          </a:p>
          <a:p>
            <a:pPr lvl="1"/>
            <a:r>
              <a:rPr lang="en-US" dirty="0"/>
              <a:t>How inclusive is draft language of multiple settings?</a:t>
            </a:r>
          </a:p>
          <a:p>
            <a:pPr lvl="1"/>
            <a:r>
              <a:rPr lang="en-US" dirty="0"/>
              <a:t>How culturally responsive is the draft language?</a:t>
            </a:r>
          </a:p>
          <a:p>
            <a:pPr lvl="1"/>
            <a:r>
              <a:rPr lang="en-US" dirty="0"/>
              <a:t>How effectively does draft language address accommodations/differentiation for children who receive special education services?</a:t>
            </a:r>
          </a:p>
          <a:p>
            <a:pPr marL="36576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82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Recap to Date, cont.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6200" y="1447800"/>
            <a:ext cx="8991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August 18, 2015: Workgroup convened for one day in-person session.  Broke into five small groups focusing on:</a:t>
            </a:r>
          </a:p>
          <a:p>
            <a:pPr lvl="1"/>
            <a:r>
              <a:rPr lang="en-US" dirty="0" smtClean="0"/>
              <a:t>Learning Progressions</a:t>
            </a:r>
            <a:endParaRPr lang="en-US" sz="1800" i="1" dirty="0"/>
          </a:p>
          <a:p>
            <a:pPr lvl="1"/>
            <a:r>
              <a:rPr lang="en-US" dirty="0" smtClean="0"/>
              <a:t>Equity Lens</a:t>
            </a:r>
          </a:p>
          <a:p>
            <a:pPr lvl="1"/>
            <a:r>
              <a:rPr lang="en-US" dirty="0" smtClean="0"/>
              <a:t>Supports for Children With Disabilities</a:t>
            </a:r>
          </a:p>
          <a:p>
            <a:pPr lvl="1"/>
            <a:r>
              <a:rPr lang="en-US" dirty="0" smtClean="0"/>
              <a:t>What Adults Can Do</a:t>
            </a:r>
          </a:p>
          <a:p>
            <a:pPr lvl="1"/>
            <a:r>
              <a:rPr lang="en-US" dirty="0" smtClean="0"/>
              <a:t>Domain Narrative &amp; Document Introduction</a:t>
            </a:r>
          </a:p>
        </p:txBody>
      </p:sp>
    </p:spTree>
    <p:extLst>
      <p:ext uri="{BB962C8B-B14F-4D97-AF65-F5344CB8AC3E}">
        <p14:creationId xmlns:p14="http://schemas.microsoft.com/office/powerpoint/2010/main" val="287161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Alignment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This group will have the opportunity to look at the structure and format of the </a:t>
            </a:r>
            <a:r>
              <a:rPr lang="en-US" smtClean="0"/>
              <a:t>draft documents.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90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Staff will compile revised domain and narrative language into a single document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Phase II of the project</a:t>
            </a:r>
          </a:p>
          <a:p>
            <a:pPr lvl="1"/>
            <a:r>
              <a:rPr lang="en-US" dirty="0" smtClean="0"/>
              <a:t>Stakeholder engagement</a:t>
            </a:r>
          </a:p>
          <a:p>
            <a:pPr lvl="1"/>
            <a:r>
              <a:rPr lang="en-US" dirty="0" smtClean="0"/>
              <a:t>Resource development</a:t>
            </a:r>
          </a:p>
          <a:p>
            <a:pPr lvl="1"/>
            <a:r>
              <a:rPr lang="en-US" dirty="0" smtClean="0"/>
              <a:t>Design </a:t>
            </a:r>
          </a:p>
          <a:p>
            <a:pPr lvl="1"/>
            <a:r>
              <a:rPr lang="en-US" dirty="0" smtClean="0"/>
              <a:t>Launch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7181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from the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you were in charge of rolling out the standards alignment, what would you do?</a:t>
            </a:r>
          </a:p>
          <a:p>
            <a:r>
              <a:rPr lang="en-US" dirty="0" smtClean="0"/>
              <a:t>What kinds of tools/resources would you like to see to accompany it?</a:t>
            </a:r>
          </a:p>
          <a:p>
            <a:r>
              <a:rPr lang="en-US" dirty="0" smtClean="0"/>
              <a:t>With your experience in education, what are some examples of highly effective resources? What made them highly effective?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87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After today’s session, the group will:</a:t>
            </a:r>
          </a:p>
          <a:p>
            <a:r>
              <a:rPr lang="en-US" dirty="0" smtClean="0"/>
              <a:t>Understand the importance of PreK-3</a:t>
            </a:r>
            <a:r>
              <a:rPr lang="en-US" baseline="30000" dirty="0" smtClean="0"/>
              <a:t>rd</a:t>
            </a:r>
            <a:r>
              <a:rPr lang="en-US" dirty="0" smtClean="0"/>
              <a:t> Alignment</a:t>
            </a:r>
          </a:p>
          <a:p>
            <a:r>
              <a:rPr lang="en-US" dirty="0" smtClean="0"/>
              <a:t>Be aware of the state’s current effort to align Prekindergarten and Kindergarten Standards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562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P-3 Alignment?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3200" dirty="0" smtClean="0">
              <a:hlinkClick r:id="rId2"/>
            </a:endParaRPr>
          </a:p>
          <a:p>
            <a:pPr marL="0" indent="0">
              <a:buNone/>
            </a:pPr>
            <a:endParaRPr lang="en-US" sz="3200" dirty="0">
              <a:hlinkClick r:id="rId2"/>
            </a:endParaRPr>
          </a:p>
          <a:p>
            <a:pPr marL="0" indent="0">
              <a:buNone/>
            </a:pPr>
            <a:endParaRPr lang="en-US" sz="3200" dirty="0" smtClean="0">
              <a:hlinkClick r:id="rId2"/>
            </a:endParaRPr>
          </a:p>
          <a:p>
            <a:pPr marL="0" indent="0">
              <a:buNone/>
            </a:pPr>
            <a:endParaRPr lang="en-US" sz="3200" dirty="0">
              <a:hlinkClick r:id="rId2"/>
            </a:endParaRPr>
          </a:p>
          <a:p>
            <a:pPr marL="0" indent="0">
              <a:buNone/>
            </a:pPr>
            <a:endParaRPr lang="en-US" sz="3200" dirty="0" smtClean="0">
              <a:hlinkClick r:id="rId2"/>
            </a:endParaRPr>
          </a:p>
          <a:p>
            <a:pPr marL="0" indent="0">
              <a:buNone/>
            </a:pPr>
            <a:endParaRPr lang="en-US" sz="2000" dirty="0" smtClean="0">
              <a:hlinkClick r:id="rId2"/>
            </a:endParaRPr>
          </a:p>
          <a:p>
            <a:pPr marL="0" indent="0">
              <a:buNone/>
            </a:pPr>
            <a:endParaRPr lang="en-US" sz="2000" dirty="0">
              <a:hlinkClick r:id="rId2"/>
            </a:endParaRPr>
          </a:p>
          <a:p>
            <a:pPr marL="0" indent="0">
              <a:buNone/>
            </a:pPr>
            <a:endParaRPr lang="en-US" sz="2000" dirty="0" smtClean="0">
              <a:hlinkClick r:id="rId2"/>
            </a:endParaRPr>
          </a:p>
          <a:p>
            <a:pPr marL="0" indent="0" algn="ctr">
              <a:buNone/>
            </a:pPr>
            <a:endParaRPr lang="en-US" sz="2000" dirty="0" smtClean="0">
              <a:hlinkClick r:id="rId2"/>
            </a:endParaRPr>
          </a:p>
          <a:p>
            <a:pPr marL="0" indent="0" algn="ctr">
              <a:buNone/>
            </a:pPr>
            <a:endParaRPr lang="en-US" sz="2000" dirty="0" smtClean="0">
              <a:hlinkClick r:id="rId2"/>
            </a:endParaRPr>
          </a:p>
          <a:p>
            <a:pPr marL="0" indent="0" algn="ctr">
              <a:buNone/>
            </a:pPr>
            <a:r>
              <a:rPr lang="en-US" sz="2000" dirty="0" smtClean="0">
                <a:hlinkClick r:id="rId2"/>
              </a:rPr>
              <a:t>PreKindergarten-3rd </a:t>
            </a:r>
            <a:r>
              <a:rPr lang="en-US" sz="2000" dirty="0">
                <a:hlinkClick r:id="rId2"/>
              </a:rPr>
              <a:t>Grade: A New Beginning for American Education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4" r="21564" b="10170"/>
          <a:stretch/>
        </p:blipFill>
        <p:spPr bwMode="auto">
          <a:xfrm>
            <a:off x="1334114" y="1524000"/>
            <a:ext cx="6819286" cy="425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97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5 Core Components of a PreK-3</a:t>
            </a:r>
            <a:r>
              <a:rPr lang="en-US" baseline="30000" dirty="0" smtClean="0"/>
              <a:t>rd</a:t>
            </a:r>
            <a:r>
              <a:rPr lang="en-US" dirty="0" smtClean="0"/>
              <a:t>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Five components are core to a PreK-3rd approach to </a:t>
            </a:r>
            <a:r>
              <a:rPr lang="en-US" dirty="0" smtClean="0"/>
              <a:t>education:</a:t>
            </a:r>
          </a:p>
          <a:p>
            <a:r>
              <a:rPr lang="en-US" dirty="0" smtClean="0"/>
              <a:t>Alignment</a:t>
            </a:r>
          </a:p>
          <a:p>
            <a:r>
              <a:rPr lang="en-US" dirty="0" smtClean="0"/>
              <a:t>School organization</a:t>
            </a:r>
          </a:p>
          <a:p>
            <a:r>
              <a:rPr lang="en-US" dirty="0" smtClean="0"/>
              <a:t>Qualified teachers</a:t>
            </a:r>
          </a:p>
          <a:p>
            <a:r>
              <a:rPr lang="en-US" dirty="0" smtClean="0"/>
              <a:t>Classrooms as learning environments</a:t>
            </a:r>
          </a:p>
          <a:p>
            <a:r>
              <a:rPr lang="en-US" dirty="0" smtClean="0"/>
              <a:t>Accountability to parents and 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60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r>
              <a:rPr lang="en-US" dirty="0"/>
              <a:t>, curricula, instruction, assessment, and professional development are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strongly connected within and across grades from </a:t>
            </a:r>
            <a:r>
              <a:rPr lang="en-US" u="sng" dirty="0" err="1">
                <a:solidFill>
                  <a:schemeClr val="accent1">
                    <a:lumMod val="75000"/>
                  </a:schemeClr>
                </a:solidFill>
              </a:rPr>
              <a:t>PreK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 through Third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Grade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/>
              <a:t>Standards, curriculum, instruction, assessment, and professional development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focus on both social competence and self-discipline as well as academic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skills</a:t>
            </a:r>
            <a:endParaRPr lang="en-US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00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Academic and Developmental Standards Fit with DAP?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9377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“Academic rigor meets developmental science”</a:t>
            </a:r>
          </a:p>
          <a:p>
            <a:r>
              <a:rPr lang="en-US" sz="2400" dirty="0" smtClean="0"/>
              <a:t>Academic content is the “what”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evelopmentally appropriate practice is the “how”</a:t>
            </a:r>
            <a:endParaRPr lang="en-US" sz="2400" dirty="0"/>
          </a:p>
          <a:p>
            <a:pPr lvl="1"/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16860"/>
            <a:ext cx="257333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49"/>
          <a:stretch/>
        </p:blipFill>
        <p:spPr bwMode="auto">
          <a:xfrm>
            <a:off x="457200" y="4551043"/>
            <a:ext cx="292227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4551043"/>
            <a:ext cx="2573336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809" y="4565113"/>
            <a:ext cx="24669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1" t="20785"/>
          <a:stretch/>
        </p:blipFill>
        <p:spPr bwMode="auto">
          <a:xfrm>
            <a:off x="3561396" y="2816860"/>
            <a:ext cx="2466975" cy="153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" t="6875"/>
          <a:stretch/>
        </p:blipFill>
        <p:spPr bwMode="auto">
          <a:xfrm>
            <a:off x="457200" y="2816860"/>
            <a:ext cx="292227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611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Oregon’s Early Learning and Kindergarten Standards Alignment Project Goals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Clearly articulate how the domains of Oregon’s early learning and development standards align with Oregon’s academic standards for kindergarten</a:t>
            </a:r>
          </a:p>
          <a:p>
            <a:pPr marL="514350" indent="-514350">
              <a:buAutoNum type="arabicPeriod"/>
            </a:pPr>
            <a:r>
              <a:rPr lang="en-US" dirty="0"/>
              <a:t>D</a:t>
            </a:r>
            <a:r>
              <a:rPr lang="en-US" dirty="0" smtClean="0"/>
              <a:t>evelop a set of tools and resources to support the implementation of aligned standards across the P-3 continuum</a:t>
            </a:r>
          </a:p>
          <a:p>
            <a:pPr marL="514350" indent="-514350">
              <a:buAutoNum type="arabicPeriod"/>
            </a:pPr>
            <a:r>
              <a:rPr lang="en-US" dirty="0"/>
              <a:t>E</a:t>
            </a:r>
            <a:r>
              <a:rPr lang="en-US" dirty="0" smtClean="0"/>
              <a:t>nsure that the products are culturally responsive and help close access and opportunity gaps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66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Oregon’s Early Learning and Kindergarten Standards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21427"/>
            <a:ext cx="2743200" cy="185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92" y="2514600"/>
            <a:ext cx="253645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05200"/>
            <a:ext cx="26701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0787" y="2858869"/>
            <a:ext cx="149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Kindergarten Transition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057400" y="5715000"/>
            <a:ext cx="5486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Aligned Standards for Children Ages 3 to Kindergarten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640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Domains Included in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Approaches to Learning</a:t>
            </a:r>
          </a:p>
          <a:p>
            <a:pPr lvl="1"/>
            <a:r>
              <a:rPr lang="en-US" dirty="0" smtClean="0"/>
              <a:t>HS Framework + New Standards for K</a:t>
            </a:r>
          </a:p>
          <a:p>
            <a:pPr marL="0" indent="0">
              <a:buNone/>
            </a:pPr>
            <a:r>
              <a:rPr lang="en-US" dirty="0" smtClean="0"/>
              <a:t>Social and Emotional </a:t>
            </a:r>
          </a:p>
          <a:p>
            <a:pPr lvl="1"/>
            <a:r>
              <a:rPr lang="en-US" dirty="0" smtClean="0"/>
              <a:t>HS Framework + New standards for K</a:t>
            </a:r>
          </a:p>
          <a:p>
            <a:pPr marL="0" indent="0">
              <a:buNone/>
            </a:pPr>
            <a:r>
              <a:rPr lang="en-US" dirty="0" smtClean="0"/>
              <a:t>Language and Communication </a:t>
            </a:r>
          </a:p>
          <a:p>
            <a:pPr lvl="1"/>
            <a:r>
              <a:rPr lang="en-US" dirty="0" smtClean="0"/>
              <a:t>HS Framework + CCSS ELA-K</a:t>
            </a:r>
          </a:p>
          <a:p>
            <a:pPr marL="45720" indent="0">
              <a:buNone/>
            </a:pPr>
            <a:r>
              <a:rPr lang="en-US" dirty="0" smtClean="0"/>
              <a:t>Literacy </a:t>
            </a:r>
          </a:p>
          <a:p>
            <a:pPr lvl="1"/>
            <a:r>
              <a:rPr lang="en-US" dirty="0" smtClean="0"/>
              <a:t>HS Framework + CCSS ELA-K </a:t>
            </a:r>
          </a:p>
          <a:p>
            <a:pPr marL="0" indent="0">
              <a:buNone/>
            </a:pPr>
            <a:r>
              <a:rPr lang="en-US" dirty="0" smtClean="0"/>
              <a:t>Mathematics </a:t>
            </a:r>
          </a:p>
          <a:p>
            <a:pPr lvl="1"/>
            <a:r>
              <a:rPr lang="en-US" dirty="0" smtClean="0"/>
              <a:t>HS Framework + CCSS Math-K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899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2088</TotalTime>
  <Words>637</Words>
  <Application>Microsoft Office PowerPoint</Application>
  <PresentationFormat>On-screen Show (4:3)</PresentationFormat>
  <Paragraphs>107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Median</vt:lpstr>
      <vt:lpstr>Early Learning &amp; Kindergarten Standards Alignment:  A clear path to success through aligned standards</vt:lpstr>
      <vt:lpstr>Outcomes</vt:lpstr>
      <vt:lpstr>Why P-3 Alignment?</vt:lpstr>
      <vt:lpstr>5 Core Components of a PreK-3rd Approach</vt:lpstr>
      <vt:lpstr>Alignment</vt:lpstr>
      <vt:lpstr>How do Academic and Developmental Standards Fit with DAP?</vt:lpstr>
      <vt:lpstr>Oregon’s Early Learning and Kindergarten Standards Alignment Project Goals</vt:lpstr>
      <vt:lpstr>Oregon’s Early Learning and Kindergarten Standards</vt:lpstr>
      <vt:lpstr>Domains Included in Alignment</vt:lpstr>
      <vt:lpstr>Alignment Workgroup’s Guiding Values</vt:lpstr>
      <vt:lpstr>Project Recap To Date</vt:lpstr>
      <vt:lpstr>Project Recap to Date, cont.</vt:lpstr>
      <vt:lpstr>Review of Alignment Documents</vt:lpstr>
      <vt:lpstr>Next Steps</vt:lpstr>
      <vt:lpstr>Feedback from the Group</vt:lpstr>
    </vt:vector>
  </TitlesOfParts>
  <Company>Oregon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Learning Kindergarten Standards Alignment Work Group</dc:title>
  <dc:creator>Administrator</dc:creator>
  <cp:lastModifiedBy>WILLIAMS Kara</cp:lastModifiedBy>
  <cp:revision>126</cp:revision>
  <cp:lastPrinted>2015-03-19T21:44:06Z</cp:lastPrinted>
  <dcterms:created xsi:type="dcterms:W3CDTF">2015-03-12T22:10:07Z</dcterms:created>
  <dcterms:modified xsi:type="dcterms:W3CDTF">2015-08-19T16:49:58Z</dcterms:modified>
</cp:coreProperties>
</file>