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67" r:id="rId4"/>
    <p:sldId id="259" r:id="rId5"/>
    <p:sldId id="260" r:id="rId6"/>
    <p:sldId id="272" r:id="rId7"/>
    <p:sldId id="262" r:id="rId8"/>
    <p:sldId id="261" r:id="rId9"/>
    <p:sldId id="268" r:id="rId10"/>
    <p:sldId id="263" r:id="rId11"/>
    <p:sldId id="270" r:id="rId12"/>
    <p:sldId id="269" r:id="rId13"/>
    <p:sldId id="271" r:id="rId14"/>
    <p:sldId id="264" r:id="rId15"/>
    <p:sldId id="265" r:id="rId16"/>
    <p:sldId id="273" r:id="rId17"/>
    <p:sldId id="266" r:id="rId18"/>
    <p:sldId id="274"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DC5C3-145B-2047-A092-7DC96ED02359}" type="datetimeFigureOut">
              <a:rPr lang="en-US" smtClean="0"/>
              <a:t>7/31/15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27CA5-A885-B04D-9612-3651CC2CE725}" type="slidenum">
              <a:rPr lang="en-US" smtClean="0"/>
              <a:t>‹#›</a:t>
            </a:fld>
            <a:endParaRPr lang="en-US"/>
          </a:p>
        </p:txBody>
      </p:sp>
    </p:spTree>
    <p:extLst>
      <p:ext uri="{BB962C8B-B14F-4D97-AF65-F5344CB8AC3E}">
        <p14:creationId xmlns:p14="http://schemas.microsoft.com/office/powerpoint/2010/main" val="638285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Since the rule on information in AE is to ask permission before giving it, I thought we should open with this.  We ask what they already know about AE.  Get the main points written up on chart paper or white board.  Then Ask permission to provide new information….. And launch in from there.  </a:t>
            </a:r>
          </a:p>
          <a:p>
            <a:endParaRPr lang="en-US">
              <a:ea typeface="ＭＳ Ｐゴシック" charset="0"/>
              <a:cs typeface="ＭＳ Ｐゴシック" charset="0"/>
            </a:endParaRPr>
          </a:p>
          <a:p>
            <a:r>
              <a:rPr lang="en-US">
                <a:ea typeface="ＭＳ Ｐゴシック" charset="0"/>
                <a:cs typeface="ＭＳ Ｐゴシック" charset="0"/>
              </a:rPr>
              <a:t>This becomes a great starting discussion and demonstrates one of the biggest skills and principles right off the bat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Seth</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Activity to lead with: Ask group to raise their hands if they have ever been to a training to discuss a specific model. Do they use a specific model at their work?Now raise your hand if you have ever been to a training to discuss Hope and having Healthy Relationships with your clients. Explore the (presumed) disparity.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Then discuss this research. – Seth</a:t>
            </a:r>
          </a:p>
          <a:p>
            <a:pPr eaLnBrk="1" hangingPunct="1"/>
            <a:endParaRPr lang="en-US">
              <a:ea typeface="ＭＳ Ｐゴシック" charset="0"/>
              <a:cs typeface="ＭＳ Ｐゴシック" charset="0"/>
            </a:endParaRPr>
          </a:p>
          <a:p>
            <a:pPr eaLnBrk="1" hangingPunct="1"/>
            <a:r>
              <a:rPr lang="en-US">
                <a:solidFill>
                  <a:srgbClr val="FF0000"/>
                </a:solidFill>
                <a:ea typeface="ＭＳ Ｐゴシック" charset="0"/>
                <a:cs typeface="ＭＳ Ｐゴシック" charset="0"/>
              </a:rPr>
              <a:t>3.6.14 Additions:</a:t>
            </a:r>
          </a:p>
          <a:p>
            <a:pPr eaLnBrk="1" hangingPunct="1"/>
            <a:r>
              <a:rPr lang="en-US">
                <a:ea typeface="ＭＳ Ｐゴシック" charset="0"/>
                <a:cs typeface="ＭＳ Ｐゴシック" charset="0"/>
              </a:rPr>
              <a:t>11</a:t>
            </a:r>
          </a:p>
          <a:p>
            <a:pPr eaLnBrk="1" hangingPunct="1"/>
            <a:r>
              <a:rPr lang="en-US">
                <a:ea typeface="ＭＳ Ｐゴシック" charset="0"/>
                <a:cs typeface="ＭＳ Ｐゴシック" charset="0"/>
              </a:rPr>
              <a:t>You did this one, not me, we can change the name above. I’m fine with it…</a:t>
            </a:r>
          </a:p>
          <a:p>
            <a:pPr eaLnBrk="1" hangingPunct="1"/>
            <a:endParaRPr lang="en-US">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B3364C-DEDA-E945-A70D-C365FA3FCB63}" type="slidenum">
              <a:rPr lang="en-US" sz="1200"/>
              <a:pPr eaLnBrk="1" hangingPunct="1"/>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D310C-C0B2-1E4B-A11E-7C3BBC1F3A44}" type="datetimeFigureOut">
              <a:rPr lang="en-US" smtClean="0"/>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360975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D310C-C0B2-1E4B-A11E-7C3BBC1F3A44}" type="datetimeFigureOut">
              <a:rPr lang="en-US" smtClean="0"/>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3178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D310C-C0B2-1E4B-A11E-7C3BBC1F3A44}" type="datetimeFigureOut">
              <a:rPr lang="en-US" smtClean="0"/>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416310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495800"/>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F332B53C-CEC2-224A-A5C3-44BB1B189702}" type="slidenum">
              <a:rPr lang="en-US"/>
              <a:pPr>
                <a:defRPr/>
              </a:pPr>
              <a:t>‹#›</a:t>
            </a:fld>
            <a:endParaRPr lang="en-US"/>
          </a:p>
        </p:txBody>
      </p:sp>
    </p:spTree>
    <p:extLst>
      <p:ext uri="{BB962C8B-B14F-4D97-AF65-F5344CB8AC3E}">
        <p14:creationId xmlns:p14="http://schemas.microsoft.com/office/powerpoint/2010/main" val="428809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BD310C-C0B2-1E4B-A11E-7C3BBC1F3A44}" type="datetimeFigureOut">
              <a:rPr lang="en-US" smtClean="0"/>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384060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D310C-C0B2-1E4B-A11E-7C3BBC1F3A44}" type="datetimeFigureOut">
              <a:rPr lang="en-US" smtClean="0"/>
              <a:t>7/31/15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378485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BD310C-C0B2-1E4B-A11E-7C3BBC1F3A44}" type="datetimeFigureOut">
              <a:rPr lang="en-US" smtClean="0"/>
              <a:t>7/31/15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46983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BD310C-C0B2-1E4B-A11E-7C3BBC1F3A44}" type="datetimeFigureOut">
              <a:rPr lang="en-US" smtClean="0"/>
              <a:t>7/31/15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269590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BD310C-C0B2-1E4B-A11E-7C3BBC1F3A44}" type="datetimeFigureOut">
              <a:rPr lang="en-US" smtClean="0"/>
              <a:t>7/31/15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270116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D310C-C0B2-1E4B-A11E-7C3BBC1F3A44}" type="datetimeFigureOut">
              <a:rPr lang="en-US" smtClean="0"/>
              <a:t>7/31/15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169757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D310C-C0B2-1E4B-A11E-7C3BBC1F3A44}" type="datetimeFigureOut">
              <a:rPr lang="en-US" smtClean="0"/>
              <a:t>7/31/15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181326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D310C-C0B2-1E4B-A11E-7C3BBC1F3A44}" type="datetimeFigureOut">
              <a:rPr lang="en-US" smtClean="0"/>
              <a:t>7/31/15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977AC-E75F-804A-88F2-D44F65CFBC89}" type="slidenum">
              <a:rPr lang="en-US" smtClean="0"/>
              <a:t>‹#›</a:t>
            </a:fld>
            <a:endParaRPr lang="en-US"/>
          </a:p>
        </p:txBody>
      </p:sp>
    </p:spTree>
    <p:extLst>
      <p:ext uri="{BB962C8B-B14F-4D97-AF65-F5344CB8AC3E}">
        <p14:creationId xmlns:p14="http://schemas.microsoft.com/office/powerpoint/2010/main" val="223781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D310C-C0B2-1E4B-A11E-7C3BBC1F3A44}" type="datetimeFigureOut">
              <a:rPr lang="en-US" smtClean="0"/>
              <a:t>7/31/15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977AC-E75F-804A-88F2-D44F65CFBC89}" type="slidenum">
              <a:rPr lang="en-US" smtClean="0"/>
              <a:t>‹#›</a:t>
            </a:fld>
            <a:endParaRPr lang="en-US"/>
          </a:p>
        </p:txBody>
      </p:sp>
    </p:spTree>
    <p:extLst>
      <p:ext uri="{BB962C8B-B14F-4D97-AF65-F5344CB8AC3E}">
        <p14:creationId xmlns:p14="http://schemas.microsoft.com/office/powerpoint/2010/main" val="192405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enan_ginsberg@ddouglas.k12.or.us" TargetMode="Externa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3369"/>
            <a:ext cx="7772400" cy="2015475"/>
          </a:xfrm>
        </p:spPr>
        <p:txBody>
          <a:bodyPr>
            <a:normAutofit/>
          </a:bodyPr>
          <a:lstStyle/>
          <a:p>
            <a:r>
              <a:rPr lang="en-US" dirty="0" smtClean="0">
                <a:latin typeface="Lucida Bright"/>
                <a:cs typeface="Lucida Bright"/>
              </a:rPr>
              <a:t>Concepts and Tools for Improved Engagement</a:t>
            </a:r>
            <a:endParaRPr lang="en-US" dirty="0">
              <a:latin typeface="Lucida Bright"/>
              <a:cs typeface="Lucida Bright"/>
            </a:endParaRPr>
          </a:p>
        </p:txBody>
      </p:sp>
      <p:sp>
        <p:nvSpPr>
          <p:cNvPr id="3" name="Subtitle 2"/>
          <p:cNvSpPr>
            <a:spLocks noGrp="1"/>
          </p:cNvSpPr>
          <p:nvPr>
            <p:ph type="subTitle" idx="1"/>
          </p:nvPr>
        </p:nvSpPr>
        <p:spPr>
          <a:xfrm>
            <a:off x="1371600" y="2656590"/>
            <a:ext cx="6400800" cy="3813139"/>
          </a:xfrm>
        </p:spPr>
        <p:txBody>
          <a:bodyPr>
            <a:normAutofit/>
          </a:bodyPr>
          <a:lstStyle/>
          <a:p>
            <a:endParaRPr lang="en-US" dirty="0" smtClean="0"/>
          </a:p>
          <a:p>
            <a:endParaRPr lang="en-US" dirty="0"/>
          </a:p>
          <a:p>
            <a:endParaRPr lang="en-US" dirty="0" smtClean="0"/>
          </a:p>
          <a:p>
            <a:endParaRPr lang="en-US" dirty="0" smtClean="0"/>
          </a:p>
          <a:p>
            <a:pPr algn="l"/>
            <a:r>
              <a:rPr lang="en-US" sz="2000" dirty="0" err="1" smtClean="0"/>
              <a:t>Kenan</a:t>
            </a:r>
            <a:r>
              <a:rPr lang="en-US" sz="2000" dirty="0" smtClean="0"/>
              <a:t> Ginsberg, MSW, Attendance Specialist</a:t>
            </a:r>
          </a:p>
          <a:p>
            <a:pPr algn="l"/>
            <a:r>
              <a:rPr lang="en-US" sz="2000" dirty="0" smtClean="0">
                <a:hlinkClick r:id="rId2"/>
              </a:rPr>
              <a:t>Kenan_Ginsberg@ddouglas.k12.or.us</a:t>
            </a:r>
            <a:endParaRPr lang="en-US" sz="2000" dirty="0" smtClean="0"/>
          </a:p>
          <a:p>
            <a:pPr algn="l"/>
            <a:r>
              <a:rPr lang="en-US" sz="2000" dirty="0" smtClean="0"/>
              <a:t>503.953.9660</a:t>
            </a:r>
          </a:p>
          <a:p>
            <a:pPr algn="l"/>
            <a:endParaRPr lang="en-US" dirty="0"/>
          </a:p>
          <a:p>
            <a:endParaRPr lang="en-US" dirty="0"/>
          </a:p>
        </p:txBody>
      </p:sp>
      <p:pic>
        <p:nvPicPr>
          <p:cNvPr id="4" name="Picture 3" descr="images.jpg"/>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1889125" y="1034481"/>
            <a:ext cx="5273675" cy="3699444"/>
          </a:xfrm>
          <a:prstGeom prst="rect">
            <a:avLst/>
          </a:prstGeom>
        </p:spPr>
      </p:pic>
    </p:spTree>
    <p:extLst>
      <p:ext uri="{BB962C8B-B14F-4D97-AF65-F5344CB8AC3E}">
        <p14:creationId xmlns:p14="http://schemas.microsoft.com/office/powerpoint/2010/main" val="27360505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focus on Relationship</a:t>
            </a:r>
            <a:endParaRPr lang="en-US" dirty="0"/>
          </a:p>
        </p:txBody>
      </p:sp>
      <p:sp>
        <p:nvSpPr>
          <p:cNvPr id="3" name="Content Placeholder 2"/>
          <p:cNvSpPr>
            <a:spLocks noGrp="1"/>
          </p:cNvSpPr>
          <p:nvPr>
            <p:ph idx="1"/>
          </p:nvPr>
        </p:nvSpPr>
        <p:spPr>
          <a:xfrm>
            <a:off x="457200" y="1417639"/>
            <a:ext cx="8229600" cy="3662361"/>
          </a:xfrm>
        </p:spPr>
        <p:txBody>
          <a:bodyPr>
            <a:normAutofit fontScale="92500" lnSpcReduction="10000"/>
          </a:bodyPr>
          <a:lstStyle/>
          <a:p>
            <a:r>
              <a:rPr lang="en-US" sz="2800" dirty="0" smtClean="0"/>
              <a:t>Many of the worlds cultures have an important emphasis on relationship.</a:t>
            </a:r>
          </a:p>
          <a:p>
            <a:r>
              <a:rPr lang="en-US" sz="2800" dirty="0" smtClean="0"/>
              <a:t>There is also a heightened emphasis on relationship for people living in poverty. </a:t>
            </a:r>
          </a:p>
          <a:p>
            <a:r>
              <a:rPr lang="en-US" sz="2800" dirty="0" smtClean="0"/>
              <a:t>Life Crises, Mental Health, Dependency: Ditto.</a:t>
            </a:r>
          </a:p>
          <a:p>
            <a:r>
              <a:rPr lang="en-US" sz="2800" dirty="0" smtClean="0"/>
              <a:t>Our ideas, information, or solutions </a:t>
            </a:r>
            <a:r>
              <a:rPr lang="en-US" sz="2800" b="1" i="1" dirty="0" smtClean="0"/>
              <a:t>cannot</a:t>
            </a:r>
            <a:r>
              <a:rPr lang="en-US" sz="2800" dirty="0" smtClean="0"/>
              <a:t> come before we have established a solid relationship.</a:t>
            </a:r>
          </a:p>
          <a:p>
            <a:r>
              <a:rPr lang="en-US" sz="2800" dirty="0" smtClean="0"/>
              <a:t>Therefore, relationship building is one of our primary avenues to helping our clients.</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273" y="5226079"/>
            <a:ext cx="2084917" cy="1387417"/>
          </a:xfrm>
          <a:prstGeom prst="rect">
            <a:avLst/>
          </a:prstGeom>
        </p:spPr>
      </p:pic>
    </p:spTree>
    <p:extLst>
      <p:ext uri="{BB962C8B-B14F-4D97-AF65-F5344CB8AC3E}">
        <p14:creationId xmlns:p14="http://schemas.microsoft.com/office/powerpoint/2010/main" val="322502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#1 - Listening</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a:t>Why Listen</a:t>
            </a:r>
            <a:r>
              <a:rPr lang="en-US" dirty="0" smtClean="0"/>
              <a:t>? (AKA The Power of Listening)</a:t>
            </a:r>
          </a:p>
          <a:p>
            <a:r>
              <a:rPr lang="en-US" dirty="0" smtClean="0"/>
              <a:t>Activity</a:t>
            </a:r>
          </a:p>
        </p:txBody>
      </p:sp>
      <p:pic>
        <p:nvPicPr>
          <p:cNvPr id="4" name="Picture 3" descr="Good-Listen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9124" y="3587751"/>
            <a:ext cx="4072502" cy="2022418"/>
          </a:xfrm>
          <a:prstGeom prst="rect">
            <a:avLst/>
          </a:prstGeom>
        </p:spPr>
      </p:pic>
    </p:spTree>
    <p:extLst>
      <p:ext uri="{BB962C8B-B14F-4D97-AF65-F5344CB8AC3E}">
        <p14:creationId xmlns:p14="http://schemas.microsoft.com/office/powerpoint/2010/main" val="14959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normAutofit/>
          </a:bodyPr>
          <a:lstStyle/>
          <a:p>
            <a:r>
              <a:rPr lang="en-US" sz="4000" dirty="0" smtClean="0">
                <a:effectLst/>
                <a:latin typeface="Arial" charset="0"/>
                <a:ea typeface="ＭＳ Ｐゴシック" charset="0"/>
                <a:cs typeface="ＭＳ Ｐゴシック" charset="0"/>
              </a:rPr>
              <a:t>Skill #2</a:t>
            </a:r>
            <a:r>
              <a:rPr lang="en-US" sz="4000" dirty="0" smtClean="0">
                <a:latin typeface="Arial" charset="0"/>
                <a:ea typeface="ＭＳ Ｐゴシック" charset="0"/>
                <a:cs typeface="ＭＳ Ｐゴシック" charset="0"/>
              </a:rPr>
              <a:t> - </a:t>
            </a:r>
            <a:r>
              <a:rPr lang="en-US" sz="4000" i="1" dirty="0" smtClean="0">
                <a:effectLst/>
                <a:latin typeface="Arial" charset="0"/>
                <a:ea typeface="ＭＳ Ｐゴシック" charset="0"/>
                <a:cs typeface="ＭＳ Ｐゴシック" charset="0"/>
              </a:rPr>
              <a:t>How</a:t>
            </a:r>
            <a:r>
              <a:rPr lang="en-US" sz="4000" dirty="0" smtClean="0">
                <a:effectLst/>
                <a:latin typeface="Arial" charset="0"/>
                <a:ea typeface="ＭＳ Ｐゴシック" charset="0"/>
                <a:cs typeface="ＭＳ Ｐゴシック" charset="0"/>
              </a:rPr>
              <a:t> </a:t>
            </a:r>
            <a:r>
              <a:rPr lang="en-US" sz="4000" dirty="0">
                <a:effectLst/>
                <a:latin typeface="Arial" charset="0"/>
                <a:ea typeface="ＭＳ Ｐゴシック" charset="0"/>
                <a:cs typeface="ＭＳ Ｐゴシック" charset="0"/>
              </a:rPr>
              <a:t>to give </a:t>
            </a:r>
            <a:r>
              <a:rPr lang="en-US" sz="4000" dirty="0" smtClean="0">
                <a:effectLst/>
                <a:latin typeface="Arial" charset="0"/>
                <a:ea typeface="ＭＳ Ｐゴシック" charset="0"/>
                <a:cs typeface="ＭＳ Ｐゴシック" charset="0"/>
              </a:rPr>
              <a:t>information</a:t>
            </a:r>
            <a:endParaRPr lang="en-US" sz="4000" dirty="0">
              <a:effectLst/>
              <a:latin typeface="Arial" charset="0"/>
              <a:ea typeface="ＭＳ Ｐゴシック" charset="0"/>
              <a:cs typeface="ＭＳ Ｐゴシック" charset="0"/>
            </a:endParaRPr>
          </a:p>
        </p:txBody>
      </p:sp>
      <p:sp>
        <p:nvSpPr>
          <p:cNvPr id="20482" name="Rectangle 3"/>
          <p:cNvSpPr>
            <a:spLocks noGrp="1" noChangeArrowheads="1"/>
          </p:cNvSpPr>
          <p:nvPr>
            <p:ph type="body" idx="1"/>
          </p:nvPr>
        </p:nvSpPr>
        <p:spPr>
          <a:xfrm>
            <a:off x="457200" y="1905000"/>
            <a:ext cx="8229600" cy="4221163"/>
          </a:xfrm>
        </p:spPr>
        <p:txBody>
          <a:bodyPr/>
          <a:lstStyle/>
          <a:p>
            <a:pPr marL="609600" indent="-609600" algn="ctr">
              <a:buFontTx/>
              <a:buNone/>
            </a:pPr>
            <a:r>
              <a:rPr lang="en-US" sz="3600" dirty="0">
                <a:latin typeface="Arial" charset="0"/>
                <a:ea typeface="ＭＳ Ｐゴシック" charset="0"/>
                <a:cs typeface="ＭＳ Ｐゴシック" charset="0"/>
              </a:rPr>
              <a:t>ASK  -  OFFER  -  ASK</a:t>
            </a:r>
          </a:p>
          <a:p>
            <a:pPr marL="609600" indent="-609600" algn="ctr">
              <a:buFontTx/>
              <a:buNone/>
            </a:pPr>
            <a:endParaRPr lang="en-US" sz="4000" dirty="0">
              <a:latin typeface="Arial" charset="0"/>
              <a:ea typeface="ＭＳ Ｐゴシック" charset="0"/>
              <a:cs typeface="ＭＳ Ｐゴシック" charset="0"/>
            </a:endParaRPr>
          </a:p>
          <a:p>
            <a:pPr marL="609600" indent="-609600">
              <a:buFontTx/>
              <a:buAutoNum type="arabicPeriod"/>
            </a:pPr>
            <a:r>
              <a:rPr lang="en-US" dirty="0">
                <a:latin typeface="Arial" charset="0"/>
                <a:ea typeface="ＭＳ Ｐゴシック" charset="0"/>
                <a:cs typeface="ＭＳ Ｐゴシック" charset="0"/>
              </a:rPr>
              <a:t>Ask what they already know</a:t>
            </a:r>
          </a:p>
          <a:p>
            <a:pPr marL="609600" indent="-609600">
              <a:buFontTx/>
              <a:buAutoNum type="arabicPeriod"/>
            </a:pPr>
            <a:r>
              <a:rPr lang="en-US" dirty="0">
                <a:latin typeface="Arial" charset="0"/>
                <a:ea typeface="ＭＳ Ｐゴシック" charset="0"/>
                <a:cs typeface="ＭＳ Ｐゴシック" charset="0"/>
              </a:rPr>
              <a:t>Ask permission to provide new information</a:t>
            </a:r>
          </a:p>
          <a:p>
            <a:pPr marL="609600" indent="-609600">
              <a:buFontTx/>
              <a:buAutoNum type="arabicPeriod"/>
            </a:pPr>
            <a:r>
              <a:rPr lang="en-US" dirty="0">
                <a:latin typeface="Arial" charset="0"/>
                <a:ea typeface="ＭＳ Ｐゴシック" charset="0"/>
                <a:cs typeface="ＭＳ Ｐゴシック" charset="0"/>
              </a:rPr>
              <a:t>Offer the information</a:t>
            </a:r>
          </a:p>
          <a:p>
            <a:pPr marL="609600" indent="-609600">
              <a:buFontTx/>
              <a:buAutoNum type="arabicPeriod"/>
            </a:pPr>
            <a:r>
              <a:rPr lang="en-US" dirty="0">
                <a:latin typeface="Arial" charset="0"/>
                <a:ea typeface="ＭＳ Ｐゴシック" charset="0"/>
                <a:cs typeface="ＭＳ Ｐゴシック" charset="0"/>
              </a:rPr>
              <a:t>Ask what they think</a:t>
            </a:r>
          </a:p>
        </p:txBody>
      </p:sp>
      <p:pic>
        <p:nvPicPr>
          <p:cNvPr id="4" name="Picture 13" descr="tools-bel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4349" y="4722786"/>
            <a:ext cx="10954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7435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What Works?</a:t>
            </a:r>
          </a:p>
        </p:txBody>
      </p:sp>
      <p:sp>
        <p:nvSpPr>
          <p:cNvPr id="30722" name="Rectangle 5"/>
          <p:cNvSpPr>
            <a:spLocks noGrp="1" noChangeArrowheads="1"/>
          </p:cNvSpPr>
          <p:nvPr>
            <p:ph type="body" sz="half" idx="1"/>
          </p:nvPr>
        </p:nvSpPr>
        <p:spPr/>
        <p:txBody>
          <a:bodyPr/>
          <a:lstStyle/>
          <a:p>
            <a:pPr eaLnBrk="1" hangingPunct="1">
              <a:lnSpc>
                <a:spcPct val="90000"/>
              </a:lnSpc>
              <a:buFontTx/>
              <a:buNone/>
            </a:pPr>
            <a:r>
              <a:rPr lang="en-US" sz="2400">
                <a:latin typeface="Arial" charset="0"/>
                <a:ea typeface="ＭＳ Ｐゴシック" charset="0"/>
                <a:cs typeface="ＭＳ Ｐゴシック" charset="0"/>
              </a:rPr>
              <a:t>Research has shown that only 15% of client success is attributable to the model used.</a:t>
            </a:r>
          </a:p>
          <a:p>
            <a:pPr eaLnBrk="1" hangingPunct="1">
              <a:lnSpc>
                <a:spcPct val="90000"/>
              </a:lnSpc>
              <a:buFontTx/>
              <a:buNone/>
            </a:pPr>
            <a:r>
              <a:rPr lang="en-US" sz="2400">
                <a:latin typeface="Arial" charset="0"/>
                <a:ea typeface="ＭＳ Ｐゴシック" charset="0"/>
                <a:cs typeface="ＭＳ Ｐゴシック" charset="0"/>
              </a:rPr>
              <a:t>85% percent of factors identified for successful treatment come from client factors, hope &amp; the relationship between the provider and client</a:t>
            </a:r>
          </a:p>
        </p:txBody>
      </p:sp>
      <p:graphicFrame>
        <p:nvGraphicFramePr>
          <p:cNvPr id="30723" name="Object 7"/>
          <p:cNvGraphicFramePr>
            <a:graphicFrameLocks noGrp="1" noChangeAspect="1"/>
          </p:cNvGraphicFramePr>
          <p:nvPr>
            <p:ph type="chart" sz="half" idx="2"/>
            <p:extLst>
              <p:ext uri="{D42A27DB-BD31-4B8C-83A1-F6EECF244321}">
                <p14:modId xmlns:p14="http://schemas.microsoft.com/office/powerpoint/2010/main" val="3336625019"/>
              </p:ext>
            </p:extLst>
          </p:nvPr>
        </p:nvGraphicFramePr>
        <p:xfrm>
          <a:off x="4664075" y="1600200"/>
          <a:ext cx="4005263" cy="4495800"/>
        </p:xfrm>
        <a:graphic>
          <a:graphicData uri="http://schemas.openxmlformats.org/presentationml/2006/ole">
            <mc:AlternateContent xmlns:mc="http://schemas.openxmlformats.org/markup-compatibility/2006">
              <mc:Choice xmlns:v="urn:schemas-microsoft-com:vml" Requires="v">
                <p:oleObj spid="_x0000_s1035" name="Chart" r:id="rId4" imgW="4038600" imgH="4533900" progId="MSGraph.Chart.8">
                  <p:embed followColorScheme="full"/>
                </p:oleObj>
              </mc:Choice>
              <mc:Fallback>
                <p:oleObj name="Chart" r:id="rId4" imgW="4038600" imgH="4533900" progId="MSGraph.Chart.8">
                  <p:embed followColorScheme="full"/>
                  <p:pic>
                    <p:nvPicPr>
                      <p:cNvPr id="0" name=""/>
                      <p:cNvPicPr>
                        <a:picLocks noGrp="1" noChangeAspect="1" noChangeArrowheads="1"/>
                      </p:cNvPicPr>
                      <p:nvPr/>
                    </p:nvPicPr>
                    <p:blipFill>
                      <a:blip r:embed="rId5"/>
                      <a:srcRect/>
                      <a:stretch>
                        <a:fillRect/>
                      </a:stretch>
                    </p:blipFill>
                    <p:spPr bwMode="auto">
                      <a:xfrm>
                        <a:off x="4664075" y="1600200"/>
                        <a:ext cx="40052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44261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Non-Judgment</a:t>
            </a:r>
            <a:endParaRPr lang="en-US" dirty="0"/>
          </a:p>
        </p:txBody>
      </p:sp>
      <p:sp>
        <p:nvSpPr>
          <p:cNvPr id="3" name="Content Placeholder 2"/>
          <p:cNvSpPr>
            <a:spLocks noGrp="1"/>
          </p:cNvSpPr>
          <p:nvPr>
            <p:ph idx="1"/>
          </p:nvPr>
        </p:nvSpPr>
        <p:spPr>
          <a:xfrm>
            <a:off x="457200" y="2110814"/>
            <a:ext cx="8229600" cy="4015349"/>
          </a:xfrm>
        </p:spPr>
        <p:txBody>
          <a:bodyPr/>
          <a:lstStyle/>
          <a:p>
            <a:r>
              <a:rPr lang="en-US" dirty="0"/>
              <a:t>The </a:t>
            </a:r>
            <a:r>
              <a:rPr lang="en-US" dirty="0" err="1"/>
              <a:t>Flatscreen</a:t>
            </a:r>
            <a:r>
              <a:rPr lang="en-US" dirty="0"/>
              <a:t> TV</a:t>
            </a:r>
          </a:p>
          <a:p>
            <a:r>
              <a:rPr lang="en-US" dirty="0"/>
              <a:t>The Doctor who </a:t>
            </a:r>
            <a:r>
              <a:rPr lang="en-US" dirty="0" smtClean="0"/>
              <a:t>Drinks</a:t>
            </a:r>
          </a:p>
          <a:p>
            <a:r>
              <a:rPr lang="en-US" dirty="0" smtClean="0"/>
              <a:t>Where else do we struggle</a:t>
            </a:r>
          </a:p>
          <a:p>
            <a:pPr marL="0" indent="0">
              <a:buNone/>
            </a:pPr>
            <a:r>
              <a:rPr lang="en-US" sz="3200" dirty="0"/>
              <a:t> </a:t>
            </a:r>
            <a:r>
              <a:rPr lang="en-US" sz="3200" dirty="0" smtClean="0"/>
              <a:t>   with </a:t>
            </a:r>
            <a:r>
              <a:rPr lang="en-US" dirty="0" smtClean="0"/>
              <a:t>Judgment</a:t>
            </a:r>
            <a:r>
              <a:rPr lang="en-US" sz="3200" dirty="0" smtClean="0"/>
              <a:t>?</a:t>
            </a:r>
            <a:endParaRPr lang="en-US" sz="3200" dirty="0"/>
          </a:p>
          <a:p>
            <a:endParaRPr lang="en-US" dirty="0"/>
          </a:p>
        </p:txBody>
      </p:sp>
      <p:pic>
        <p:nvPicPr>
          <p:cNvPr id="4" name="Picture 3" descr="dalai-lama-new-york-reu-1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132" y="2110814"/>
            <a:ext cx="2634315" cy="1757227"/>
          </a:xfrm>
          <a:prstGeom prst="rect">
            <a:avLst/>
          </a:prstGeom>
        </p:spPr>
      </p:pic>
      <p:pic>
        <p:nvPicPr>
          <p:cNvPr id="5" name="Picture 4" descr="red-hea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9693" y="4500732"/>
            <a:ext cx="1407879" cy="129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0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“Righting Reflex”</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A circumstance where our desire to solve a problem takes precedence over the client’s right to be seen as the expert in their life. Often results in damage to relationship.</a:t>
            </a:r>
          </a:p>
          <a:p>
            <a:r>
              <a:rPr lang="en-US" dirty="0" smtClean="0"/>
              <a:t>Reminder: Focusing on Relationship, Strengths, Hope, etc. will allow your clients to be their own expert, their own agents of change, progress, or growth. </a:t>
            </a:r>
          </a:p>
          <a:p>
            <a:r>
              <a:rPr lang="en-US" dirty="0" smtClean="0"/>
              <a:t>Protection: Ask-Offer-Ask</a:t>
            </a:r>
          </a:p>
        </p:txBody>
      </p:sp>
    </p:spTree>
    <p:extLst>
      <p:ext uri="{BB962C8B-B14F-4D97-AF65-F5344CB8AC3E}">
        <p14:creationId xmlns:p14="http://schemas.microsoft.com/office/powerpoint/2010/main" val="63145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Ambivalence</a:t>
            </a:r>
            <a:br>
              <a:rPr lang="en-US" dirty="0" smtClean="0"/>
            </a:b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Ambivalence means feeling 2 ways about the same idea, concept, or decision. </a:t>
            </a:r>
          </a:p>
          <a:p>
            <a:r>
              <a:rPr lang="en-US" dirty="0" smtClean="0"/>
              <a:t>It is normal and it is healthy.</a:t>
            </a:r>
          </a:p>
          <a:p>
            <a:r>
              <a:rPr lang="en-US" dirty="0" smtClean="0"/>
              <a:t>It is an Opportunity for us.</a:t>
            </a:r>
          </a:p>
          <a:p>
            <a:r>
              <a:rPr lang="en-US" dirty="0" smtClean="0"/>
              <a:t>What happens if you upset the balance?</a:t>
            </a:r>
          </a:p>
          <a:p>
            <a:pPr marL="0" indent="0">
              <a:buNone/>
            </a:pPr>
            <a:endParaRPr lang="en-US" dirty="0" smtClean="0"/>
          </a:p>
          <a:p>
            <a:pPr marL="0" indent="0">
              <a:buNone/>
            </a:pPr>
            <a:endParaRPr lang="en-US" dirty="0"/>
          </a:p>
          <a:p>
            <a:pPr marL="0" indent="0">
              <a:buNone/>
            </a:pPr>
            <a:endParaRPr lang="en-US" dirty="0" smtClean="0"/>
          </a:p>
        </p:txBody>
      </p:sp>
      <p:pic>
        <p:nvPicPr>
          <p:cNvPr id="6" name="Picture 5" descr="images.jpg"/>
          <p:cNvPicPr>
            <a:picLocks noChangeAspect="1"/>
          </p:cNvPicPr>
          <p:nvPr/>
        </p:nvPicPr>
        <p:blipFill rotWithShape="1">
          <a:blip r:embed="rId2">
            <a:extLst>
              <a:ext uri="{28A0092B-C50C-407E-A947-70E740481C1C}">
                <a14:useLocalDpi xmlns:a14="http://schemas.microsoft.com/office/drawing/2010/main" val="0"/>
              </a:ext>
            </a:extLst>
          </a:blip>
          <a:srcRect l="15195" r="5393"/>
          <a:stretch/>
        </p:blipFill>
        <p:spPr>
          <a:xfrm>
            <a:off x="3437467" y="4570520"/>
            <a:ext cx="2743200" cy="1755140"/>
          </a:xfrm>
          <a:prstGeom prst="rect">
            <a:avLst/>
          </a:prstGeom>
        </p:spPr>
      </p:pic>
    </p:spTree>
    <p:extLst>
      <p:ext uri="{BB962C8B-B14F-4D97-AF65-F5344CB8AC3E}">
        <p14:creationId xmlns:p14="http://schemas.microsoft.com/office/powerpoint/2010/main" val="6778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Talk</a:t>
            </a:r>
            <a:br>
              <a:rPr lang="en-US" dirty="0" smtClean="0"/>
            </a:br>
            <a:r>
              <a:rPr lang="en-US" sz="2000" dirty="0" smtClean="0"/>
              <a:t>In order for things to get better </a:t>
            </a:r>
            <a:r>
              <a:rPr lang="en-US" sz="2000" i="1" dirty="0" smtClean="0"/>
              <a:t>something</a:t>
            </a:r>
            <a:r>
              <a:rPr lang="en-US" sz="2000" dirty="0" smtClean="0"/>
              <a:t> is going to have to change…</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Change Talk has to come out of the Right Mouth…</a:t>
            </a:r>
          </a:p>
          <a:p>
            <a:r>
              <a:rPr lang="en-US" dirty="0" smtClean="0"/>
              <a:t>Skill #3: “Sharp Eyes” for: </a:t>
            </a:r>
            <a:r>
              <a:rPr lang="en-US" b="1" dirty="0" smtClean="0"/>
              <a:t>Ambivalence/Change Talk</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400" dirty="0" smtClean="0"/>
          </a:p>
          <a:p>
            <a:pPr marL="0" indent="0">
              <a:buNone/>
            </a:pPr>
            <a:r>
              <a:rPr lang="en-US" sz="2400" dirty="0" smtClean="0"/>
              <a:t>Sharp Eyes Activity</a:t>
            </a:r>
          </a:p>
          <a:p>
            <a:pPr marL="0" indent="0">
              <a:buNone/>
            </a:pPr>
            <a:endParaRPr lang="en-US" dirty="0" smtClean="0"/>
          </a:p>
          <a:p>
            <a:pPr marL="0" indent="0">
              <a:buNone/>
            </a:pPr>
            <a:endParaRPr lang="en-US" dirty="0"/>
          </a:p>
          <a:p>
            <a:pPr marL="0" indent="0">
              <a:buNone/>
            </a:pPr>
            <a:endParaRPr lang="en-US" dirty="0" smtClean="0"/>
          </a:p>
        </p:txBody>
      </p:sp>
      <p:pic>
        <p:nvPicPr>
          <p:cNvPr id="4" name="Picture 3" descr="eag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6077" y="3086313"/>
            <a:ext cx="2201959" cy="1763322"/>
          </a:xfrm>
          <a:prstGeom prst="rect">
            <a:avLst/>
          </a:prstGeom>
        </p:spPr>
      </p:pic>
      <p:pic>
        <p:nvPicPr>
          <p:cNvPr id="5" name="Picture 4" descr="rocks-seesaw.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9119" y="3086313"/>
            <a:ext cx="2581302" cy="1763322"/>
          </a:xfrm>
          <a:prstGeom prst="rect">
            <a:avLst/>
          </a:prstGeom>
        </p:spPr>
      </p:pic>
      <p:sp>
        <p:nvSpPr>
          <p:cNvPr id="7" name="TextBox 6"/>
          <p:cNvSpPr txBox="1"/>
          <p:nvPr/>
        </p:nvSpPr>
        <p:spPr>
          <a:xfrm>
            <a:off x="4200583" y="3435105"/>
            <a:ext cx="586127" cy="369332"/>
          </a:xfrm>
          <a:prstGeom prst="rect">
            <a:avLst/>
          </a:prstGeom>
          <a:noFill/>
        </p:spPr>
        <p:txBody>
          <a:bodyPr wrap="square" rtlCol="0">
            <a:spAutoFit/>
          </a:bodyPr>
          <a:lstStyle/>
          <a:p>
            <a:r>
              <a:rPr lang="en-US" dirty="0" smtClean="0"/>
              <a:t>For</a:t>
            </a:r>
          </a:p>
        </p:txBody>
      </p:sp>
    </p:spTree>
    <p:extLst>
      <p:ext uri="{BB962C8B-B14F-4D97-AF65-F5344CB8AC3E}">
        <p14:creationId xmlns:p14="http://schemas.microsoft.com/office/powerpoint/2010/main" val="364544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also have Sharp Eyes for…</a:t>
            </a:r>
            <a:br>
              <a:rPr lang="en-US" dirty="0" smtClean="0"/>
            </a:b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Change Talk</a:t>
            </a:r>
          </a:p>
          <a:p>
            <a:r>
              <a:rPr lang="en-US" dirty="0" smtClean="0"/>
              <a:t>Hope</a:t>
            </a:r>
          </a:p>
          <a:p>
            <a:r>
              <a:rPr lang="en-US" dirty="0" smtClean="0"/>
              <a:t>Strengths (They anchor us, ground us)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pic>
        <p:nvPicPr>
          <p:cNvPr id="4" name="Picture 3" descr="eag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3804437"/>
            <a:ext cx="2201959" cy="1763322"/>
          </a:xfrm>
          <a:prstGeom prst="rect">
            <a:avLst/>
          </a:prstGeom>
        </p:spPr>
      </p:pic>
      <p:sp>
        <p:nvSpPr>
          <p:cNvPr id="7" name="TextBox 6"/>
          <p:cNvSpPr txBox="1"/>
          <p:nvPr/>
        </p:nvSpPr>
        <p:spPr>
          <a:xfrm>
            <a:off x="3050231" y="4480303"/>
            <a:ext cx="586127" cy="369332"/>
          </a:xfrm>
          <a:prstGeom prst="rect">
            <a:avLst/>
          </a:prstGeom>
          <a:noFill/>
        </p:spPr>
        <p:txBody>
          <a:bodyPr wrap="square" rtlCol="0">
            <a:spAutoFit/>
          </a:bodyPr>
          <a:lstStyle/>
          <a:p>
            <a:r>
              <a:rPr lang="en-US" dirty="0" smtClean="0"/>
              <a:t>For</a:t>
            </a:r>
          </a:p>
        </p:txBody>
      </p:sp>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159" y="3804438"/>
            <a:ext cx="1819173" cy="1763322"/>
          </a:xfrm>
          <a:prstGeom prst="rect">
            <a:avLst/>
          </a:prstGeom>
        </p:spPr>
      </p:pic>
      <p:sp>
        <p:nvSpPr>
          <p:cNvPr id="8" name="TextBox 7"/>
          <p:cNvSpPr txBox="1"/>
          <p:nvPr/>
        </p:nvSpPr>
        <p:spPr>
          <a:xfrm>
            <a:off x="6112933" y="4480303"/>
            <a:ext cx="321733" cy="369332"/>
          </a:xfrm>
          <a:prstGeom prst="rect">
            <a:avLst/>
          </a:prstGeom>
          <a:noFill/>
        </p:spPr>
        <p:txBody>
          <a:bodyPr wrap="square" rtlCol="0">
            <a:spAutoFit/>
          </a:bodyPr>
          <a:lstStyle/>
          <a:p>
            <a:r>
              <a:rPr lang="en-US" dirty="0" smtClean="0"/>
              <a:t>&amp;</a:t>
            </a:r>
            <a:endParaRPr lang="en-US" dirty="0"/>
          </a:p>
        </p:txBody>
      </p:sp>
      <p:pic>
        <p:nvPicPr>
          <p:cNvPr id="11" name="Picture 10"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100" y="3787620"/>
            <a:ext cx="1820233" cy="1780140"/>
          </a:xfrm>
          <a:prstGeom prst="rect">
            <a:avLst/>
          </a:prstGeom>
        </p:spPr>
      </p:pic>
    </p:spTree>
    <p:extLst>
      <p:ext uri="{BB962C8B-B14F-4D97-AF65-F5344CB8AC3E}">
        <p14:creationId xmlns:p14="http://schemas.microsoft.com/office/powerpoint/2010/main" val="123338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695"/>
          </a:xfrm>
        </p:spPr>
        <p:txBody>
          <a:bodyPr>
            <a:normAutofit fontScale="90000"/>
          </a:bodyPr>
          <a:lstStyle/>
          <a:p>
            <a:r>
              <a:rPr lang="en-US" dirty="0" smtClean="0"/>
              <a:t>Take these Tools for your Tool belt…</a:t>
            </a:r>
            <a:br>
              <a:rPr lang="en-US" dirty="0" smtClean="0"/>
            </a:br>
            <a:endParaRPr lang="en-US" dirty="0"/>
          </a:p>
        </p:txBody>
      </p:sp>
      <p:sp>
        <p:nvSpPr>
          <p:cNvPr id="3" name="Content Placeholder 2"/>
          <p:cNvSpPr>
            <a:spLocks noGrp="1"/>
          </p:cNvSpPr>
          <p:nvPr>
            <p:ph idx="1"/>
          </p:nvPr>
        </p:nvSpPr>
        <p:spPr>
          <a:xfrm>
            <a:off x="457200" y="982133"/>
            <a:ext cx="8229600" cy="5503333"/>
          </a:xfrm>
        </p:spPr>
        <p:txBody>
          <a:bodyPr>
            <a:normAutofit fontScale="77500" lnSpcReduction="20000"/>
          </a:bodyPr>
          <a:lstStyle/>
          <a:p>
            <a:r>
              <a:rPr lang="en-US" dirty="0" smtClean="0"/>
              <a:t>Ask-Offer-Ask</a:t>
            </a:r>
          </a:p>
          <a:p>
            <a:r>
              <a:rPr lang="en-US" dirty="0" smtClean="0"/>
              <a:t>Listening</a:t>
            </a:r>
          </a:p>
          <a:p>
            <a:r>
              <a:rPr lang="en-US" dirty="0" smtClean="0"/>
              <a:t>Non-judgment</a:t>
            </a:r>
          </a:p>
          <a:p>
            <a:r>
              <a:rPr lang="en-US" dirty="0" smtClean="0"/>
              <a:t>Sharp Eyes</a:t>
            </a:r>
          </a:p>
          <a:p>
            <a:r>
              <a:rPr lang="en-US" dirty="0" smtClean="0"/>
              <a:t>Relationship</a:t>
            </a:r>
          </a:p>
          <a:p>
            <a:pPr marL="0" indent="0" algn="ctr">
              <a:buNone/>
            </a:pPr>
            <a:r>
              <a:rPr lang="en-US" sz="4300" dirty="0" smtClean="0"/>
              <a:t>…And remember these Cautions</a:t>
            </a:r>
          </a:p>
          <a:p>
            <a:r>
              <a:rPr lang="en-US" dirty="0" smtClean="0"/>
              <a:t>The Ravine</a:t>
            </a:r>
          </a:p>
          <a:p>
            <a:r>
              <a:rPr lang="en-US" dirty="0" smtClean="0"/>
              <a:t>Hierarchy</a:t>
            </a:r>
          </a:p>
          <a:p>
            <a:r>
              <a:rPr lang="en-US" dirty="0" smtClean="0"/>
              <a:t>Judgment</a:t>
            </a:r>
          </a:p>
          <a:p>
            <a:r>
              <a:rPr lang="en-US" dirty="0" smtClean="0"/>
              <a:t>The Righting Reflex</a:t>
            </a:r>
          </a:p>
          <a:p>
            <a:r>
              <a:rPr lang="en-US" dirty="0" smtClean="0"/>
              <a:t>Information before Relation</a:t>
            </a:r>
          </a:p>
          <a:p>
            <a:endParaRPr lang="en-US" dirty="0" smtClean="0"/>
          </a:p>
          <a:p>
            <a:endParaRPr lang="en-US" dirty="0" smtClean="0"/>
          </a:p>
          <a:p>
            <a:r>
              <a:rPr lang="en-US" dirty="0" smtClean="0"/>
              <a:t>Closing and Takeaways</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466" y="1185333"/>
            <a:ext cx="1642534" cy="1642534"/>
          </a:xfrm>
          <a:prstGeom prst="rect">
            <a:avLst/>
          </a:prstGeom>
        </p:spPr>
      </p:pic>
      <p:pic>
        <p:nvPicPr>
          <p:cNvPr id="10" name="Picture 9"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466" y="4038600"/>
            <a:ext cx="1642534" cy="1642534"/>
          </a:xfrm>
          <a:prstGeom prst="rect">
            <a:avLst/>
          </a:prstGeom>
        </p:spPr>
      </p:pic>
    </p:spTree>
    <p:extLst>
      <p:ext uri="{BB962C8B-B14F-4D97-AF65-F5344CB8AC3E}">
        <p14:creationId xmlns:p14="http://schemas.microsoft.com/office/powerpoint/2010/main" val="321118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Don’t forget your warm ups…</a:t>
            </a:r>
            <a:endParaRPr lang="en-US" dirty="0"/>
          </a:p>
        </p:txBody>
      </p:sp>
      <p:sp>
        <p:nvSpPr>
          <p:cNvPr id="3" name="Content Placeholder 2"/>
          <p:cNvSpPr>
            <a:spLocks noGrp="1"/>
          </p:cNvSpPr>
          <p:nvPr>
            <p:ph idx="1"/>
          </p:nvPr>
        </p:nvSpPr>
        <p:spPr/>
        <p:txBody>
          <a:bodyPr>
            <a:noAutofit/>
          </a:bodyPr>
          <a:lstStyle/>
          <a:p>
            <a:r>
              <a:rPr lang="en-US" sz="2800" dirty="0" smtClean="0"/>
              <a:t>Expectations</a:t>
            </a:r>
          </a:p>
          <a:p>
            <a:r>
              <a:rPr lang="en-US" sz="2800" dirty="0" smtClean="0"/>
              <a:t>Real is Better than Perfect</a:t>
            </a:r>
          </a:p>
          <a:p>
            <a:r>
              <a:rPr lang="en-US" sz="2800" dirty="0" smtClean="0"/>
              <a:t>Take Chances</a:t>
            </a:r>
          </a:p>
          <a:p>
            <a:endParaRPr lang="en-US" sz="2800" dirty="0" smtClean="0"/>
          </a:p>
          <a:p>
            <a:endParaRPr lang="en-US" sz="2800" dirty="0"/>
          </a:p>
          <a:p>
            <a:endParaRPr lang="en-US" sz="2800" dirty="0"/>
          </a:p>
          <a:p>
            <a:pPr marL="0" indent="0">
              <a:buNone/>
            </a:pPr>
            <a:r>
              <a:rPr lang="en-US" sz="2800" dirty="0" smtClean="0"/>
              <a:t>									Introductions</a:t>
            </a:r>
          </a:p>
          <a:p>
            <a:pPr marL="0" indent="0">
              <a:buNone/>
            </a:pPr>
            <a:r>
              <a:rPr lang="en-US" sz="2800" dirty="0"/>
              <a:t>	</a:t>
            </a:r>
            <a:r>
              <a:rPr lang="en-US" sz="2800" dirty="0" smtClean="0"/>
              <a:t>								“Think of a client…”</a:t>
            </a:r>
          </a:p>
          <a:p>
            <a:pPr marL="0" indent="0">
              <a:buNone/>
            </a:pPr>
            <a:r>
              <a:rPr lang="en-US" sz="2800" dirty="0"/>
              <a:t>	</a:t>
            </a:r>
            <a:r>
              <a:rPr lang="en-US" sz="2800" dirty="0" smtClean="0"/>
              <a:t>								 </a:t>
            </a:r>
          </a:p>
        </p:txBody>
      </p:sp>
      <p:pic>
        <p:nvPicPr>
          <p:cNvPr id="4" name="Picture 3" descr="kids-yog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63339" y="2851711"/>
            <a:ext cx="2516593" cy="1640913"/>
          </a:xfrm>
          <a:prstGeom prst="rect">
            <a:avLst/>
          </a:prstGeom>
        </p:spPr>
      </p:pic>
    </p:spTree>
    <p:extLst>
      <p:ext uri="{BB962C8B-B14F-4D97-AF65-F5344CB8AC3E}">
        <p14:creationId xmlns:p14="http://schemas.microsoft.com/office/powerpoint/2010/main" val="2765840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Belts ON!</a:t>
            </a:r>
            <a:endParaRPr lang="en-US" dirty="0"/>
          </a:p>
        </p:txBody>
      </p:sp>
      <p:sp>
        <p:nvSpPr>
          <p:cNvPr id="3" name="Content Placeholder 2"/>
          <p:cNvSpPr>
            <a:spLocks noGrp="1"/>
          </p:cNvSpPr>
          <p:nvPr>
            <p:ph idx="1"/>
          </p:nvPr>
        </p:nvSpPr>
        <p:spPr/>
        <p:txBody>
          <a:bodyPr>
            <a:normAutofit/>
          </a:bodyPr>
          <a:lstStyle/>
          <a:p>
            <a:r>
              <a:rPr lang="en-US" dirty="0" smtClean="0"/>
              <a:t>We’re about to go FAST</a:t>
            </a:r>
          </a:p>
          <a:p>
            <a:r>
              <a:rPr lang="en-US" dirty="0" smtClean="0"/>
              <a:t>Get the concepts, let the words slide by</a:t>
            </a:r>
          </a:p>
          <a:p>
            <a:endParaRPr lang="en-US" dirty="0"/>
          </a:p>
          <a:p>
            <a:endParaRPr lang="en-US" dirty="0" smtClean="0"/>
          </a:p>
          <a:p>
            <a:endParaRPr lang="en-US" dirty="0"/>
          </a:p>
          <a:p>
            <a:endParaRPr lang="en-US" dirty="0" smtClean="0"/>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50" r="-70"/>
          <a:stretch/>
        </p:blipFill>
        <p:spPr>
          <a:xfrm>
            <a:off x="3275203" y="3159124"/>
            <a:ext cx="2673251" cy="2231136"/>
          </a:xfrm>
          <a:prstGeom prst="rect">
            <a:avLst/>
          </a:prstGeom>
        </p:spPr>
      </p:pic>
    </p:spTree>
    <p:extLst>
      <p:ext uri="{BB962C8B-B14F-4D97-AF65-F5344CB8AC3E}">
        <p14:creationId xmlns:p14="http://schemas.microsoft.com/office/powerpoint/2010/main" val="351042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Assertive Engagement?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AE is an approach to working with people.</a:t>
            </a:r>
          </a:p>
          <a:p>
            <a:r>
              <a:rPr lang="en-US" dirty="0" smtClean="0"/>
              <a:t>AE keeps the client centered and respected as the expert on their family and their situation. </a:t>
            </a:r>
          </a:p>
          <a:p>
            <a:r>
              <a:rPr lang="en-US" dirty="0" smtClean="0"/>
              <a:t>AE guides the worker in how to develop a healthy and trusting relationship. </a:t>
            </a:r>
          </a:p>
          <a:p>
            <a:r>
              <a:rPr lang="en-US" dirty="0" smtClean="0"/>
              <a:t>AE focuses our work on drawing out and exploring the client’s wishes, desires, challenges and abilities. </a:t>
            </a:r>
          </a:p>
          <a:p>
            <a:r>
              <a:rPr lang="en-US" dirty="0" smtClean="0"/>
              <a:t>Rather than focusing on fixing the client’s problems for them, AE allows the client to be the agent of their own change and their own success.</a:t>
            </a:r>
            <a:endParaRPr lang="en-US" dirty="0"/>
          </a:p>
        </p:txBody>
      </p:sp>
      <p:pic>
        <p:nvPicPr>
          <p:cNvPr id="4" name="Picture 3" descr="images.jp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594863" y="1600200"/>
            <a:ext cx="7942218" cy="4525963"/>
          </a:xfrm>
          <a:prstGeom prst="rect">
            <a:avLst/>
          </a:prstGeom>
        </p:spPr>
      </p:pic>
    </p:spTree>
    <p:extLst>
      <p:ext uri="{BB962C8B-B14F-4D97-AF65-F5344CB8AC3E}">
        <p14:creationId xmlns:p14="http://schemas.microsoft.com/office/powerpoint/2010/main" val="306653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do</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Guiding Concepts</a:t>
            </a:r>
          </a:p>
          <a:p>
            <a:r>
              <a:rPr lang="en-US" dirty="0" smtClean="0"/>
              <a:t>How we may Hurt</a:t>
            </a:r>
          </a:p>
          <a:p>
            <a:r>
              <a:rPr lang="en-US" dirty="0" smtClean="0"/>
              <a:t>How we may help</a:t>
            </a:r>
          </a:p>
          <a:p>
            <a:r>
              <a:rPr lang="en-US" dirty="0" smtClean="0"/>
              <a:t>Tools, Activities, Practice</a:t>
            </a:r>
          </a:p>
        </p:txBody>
      </p:sp>
      <p:pic>
        <p:nvPicPr>
          <p:cNvPr id="5" name="Picture 4"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629" y="4104033"/>
            <a:ext cx="3606800" cy="2247900"/>
          </a:xfrm>
          <a:prstGeom prst="rect">
            <a:avLst/>
          </a:prstGeom>
        </p:spPr>
      </p:pic>
    </p:spTree>
    <p:extLst>
      <p:ext uri="{BB962C8B-B14F-4D97-AF65-F5344CB8AC3E}">
        <p14:creationId xmlns:p14="http://schemas.microsoft.com/office/powerpoint/2010/main" val="2460868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 in charge of…</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Focus on our own actions and how they affect our clients.</a:t>
            </a:r>
          </a:p>
          <a:p>
            <a:r>
              <a:rPr lang="en-US" dirty="0" smtClean="0"/>
              <a:t>Learn some real steps to take to decrease reactivity and other negative responses.</a:t>
            </a:r>
          </a:p>
          <a:p>
            <a:r>
              <a:rPr lang="en-US" dirty="0" smtClean="0"/>
              <a:t>See every interaction as an opportunity.</a:t>
            </a:r>
          </a:p>
          <a:p>
            <a:pPr marL="0" indent="0">
              <a:buNone/>
            </a:pPr>
            <a:endParaRPr lang="en-US" dirty="0" smtClean="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1" y="4629150"/>
            <a:ext cx="2677583" cy="1781810"/>
          </a:xfrm>
          <a:prstGeom prst="rect">
            <a:avLst/>
          </a:prstGeom>
        </p:spPr>
      </p:pic>
    </p:spTree>
    <p:extLst>
      <p:ext uri="{BB962C8B-B14F-4D97-AF65-F5344CB8AC3E}">
        <p14:creationId xmlns:p14="http://schemas.microsoft.com/office/powerpoint/2010/main" val="39761352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may Hurt</a:t>
            </a:r>
            <a:endParaRPr lang="en-US" dirty="0"/>
          </a:p>
        </p:txBody>
      </p:sp>
      <p:sp>
        <p:nvSpPr>
          <p:cNvPr id="3" name="Content Placeholder 2"/>
          <p:cNvSpPr>
            <a:spLocks noGrp="1"/>
          </p:cNvSpPr>
          <p:nvPr>
            <p:ph idx="1"/>
          </p:nvPr>
        </p:nvSpPr>
        <p:spPr>
          <a:xfrm>
            <a:off x="457200" y="2351069"/>
            <a:ext cx="8229600" cy="3775094"/>
          </a:xfrm>
        </p:spPr>
        <p:txBody>
          <a:bodyPr/>
          <a:lstStyle/>
          <a:p>
            <a:r>
              <a:rPr lang="en-US" dirty="0" smtClean="0"/>
              <a:t>The Case for Caution</a:t>
            </a:r>
          </a:p>
          <a:p>
            <a:r>
              <a:rPr lang="en-US" dirty="0" smtClean="0"/>
              <a:t>Damaging Relationship</a:t>
            </a:r>
          </a:p>
          <a:p>
            <a:r>
              <a:rPr lang="en-US" dirty="0" smtClean="0"/>
              <a:t>Judgment</a:t>
            </a:r>
          </a:p>
          <a:p>
            <a:r>
              <a:rPr lang="en-US" dirty="0" smtClean="0"/>
              <a:t>The “Righting Reflex”</a:t>
            </a:r>
          </a:p>
          <a:p>
            <a:r>
              <a:rPr lang="en-US" dirty="0" smtClean="0"/>
              <a:t>Arguing one side of Ambivalence</a:t>
            </a:r>
            <a:endParaRPr lang="en-US" dirty="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0" y="2523067"/>
            <a:ext cx="3048000" cy="2032000"/>
          </a:xfrm>
          <a:prstGeom prst="rect">
            <a:avLst/>
          </a:prstGeom>
        </p:spPr>
      </p:pic>
    </p:spTree>
    <p:extLst>
      <p:ext uri="{BB962C8B-B14F-4D97-AF65-F5344CB8AC3E}">
        <p14:creationId xmlns:p14="http://schemas.microsoft.com/office/powerpoint/2010/main" val="33953628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Caution</a:t>
            </a:r>
            <a:endParaRPr lang="en-US" dirty="0"/>
          </a:p>
        </p:txBody>
      </p:sp>
      <p:sp>
        <p:nvSpPr>
          <p:cNvPr id="3" name="Content Placeholder 2"/>
          <p:cNvSpPr>
            <a:spLocks noGrp="1"/>
          </p:cNvSpPr>
          <p:nvPr>
            <p:ph idx="1"/>
          </p:nvPr>
        </p:nvSpPr>
        <p:spPr>
          <a:xfrm>
            <a:off x="457200" y="2351069"/>
            <a:ext cx="8229600" cy="3775094"/>
          </a:xfrm>
        </p:spPr>
        <p:txBody>
          <a:bodyPr/>
          <a:lstStyle/>
          <a:p>
            <a:r>
              <a:rPr lang="en-US" dirty="0" smtClean="0"/>
              <a:t>The Ravine</a:t>
            </a:r>
          </a:p>
          <a:p>
            <a:r>
              <a:rPr lang="en-US" dirty="0" smtClean="0"/>
              <a:t>Hierarchy</a:t>
            </a:r>
          </a:p>
          <a:p>
            <a:r>
              <a:rPr lang="en-US" dirty="0" smtClean="0"/>
              <a:t>Tunneling</a:t>
            </a:r>
          </a:p>
          <a:p>
            <a:pPr marL="0" indent="0">
              <a:buNone/>
            </a:pPr>
            <a:endParaRPr lang="en-US" dirty="0"/>
          </a:p>
        </p:txBody>
      </p:sp>
      <p:pic>
        <p:nvPicPr>
          <p:cNvPr id="4" name="Picture 3" descr="Wallowa_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3637" y="2351069"/>
            <a:ext cx="4989437" cy="3118398"/>
          </a:xfrm>
          <a:prstGeom prst="rect">
            <a:avLst/>
          </a:prstGeom>
        </p:spPr>
      </p:pic>
    </p:spTree>
    <p:extLst>
      <p:ext uri="{BB962C8B-B14F-4D97-AF65-F5344CB8AC3E}">
        <p14:creationId xmlns:p14="http://schemas.microsoft.com/office/powerpoint/2010/main" val="4054484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Avoid the Ravine</a:t>
            </a:r>
            <a:endParaRPr lang="en-US" dirty="0"/>
          </a:p>
        </p:txBody>
      </p:sp>
      <p:sp>
        <p:nvSpPr>
          <p:cNvPr id="3" name="Content Placeholder 2"/>
          <p:cNvSpPr>
            <a:spLocks noGrp="1"/>
          </p:cNvSpPr>
          <p:nvPr>
            <p:ph idx="1"/>
          </p:nvPr>
        </p:nvSpPr>
        <p:spPr>
          <a:xfrm>
            <a:off x="457200" y="2351069"/>
            <a:ext cx="8229600" cy="3775094"/>
          </a:xfrm>
        </p:spPr>
        <p:txBody>
          <a:bodyPr/>
          <a:lstStyle/>
          <a:p>
            <a:r>
              <a:rPr lang="en-US" dirty="0" smtClean="0"/>
              <a:t>Coming Alongside</a:t>
            </a:r>
          </a:p>
          <a:p>
            <a:r>
              <a:rPr lang="en-US" dirty="0" smtClean="0"/>
              <a:t>Ask-Offer-Ask</a:t>
            </a:r>
          </a:p>
          <a:p>
            <a:r>
              <a:rPr lang="en-US" dirty="0" smtClean="0"/>
              <a:t>Listening</a:t>
            </a:r>
          </a:p>
          <a:p>
            <a:r>
              <a:rPr lang="en-US" dirty="0" smtClean="0"/>
              <a:t>Empathy</a:t>
            </a:r>
          </a:p>
          <a:p>
            <a:pPr marL="0" indent="0">
              <a:buNone/>
            </a:pPr>
            <a:endParaRPr lang="en-US" dirty="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20" y="2386540"/>
            <a:ext cx="3448868" cy="2388660"/>
          </a:xfrm>
          <a:prstGeom prst="rect">
            <a:avLst/>
          </a:prstGeom>
        </p:spPr>
      </p:pic>
    </p:spTree>
    <p:extLst>
      <p:ext uri="{BB962C8B-B14F-4D97-AF65-F5344CB8AC3E}">
        <p14:creationId xmlns:p14="http://schemas.microsoft.com/office/powerpoint/2010/main" val="2682598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TotalTime>
  <Words>811</Words>
  <Application>Microsoft Macintosh PowerPoint</Application>
  <PresentationFormat>On-screen Show (4:3)</PresentationFormat>
  <Paragraphs>144</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Chart</vt:lpstr>
      <vt:lpstr>Concepts and Tools for Improved Engagement</vt:lpstr>
      <vt:lpstr>Don’t forget your warm ups…</vt:lpstr>
      <vt:lpstr>Seat Belts ON!</vt:lpstr>
      <vt:lpstr>What is Assertive Engagement?</vt:lpstr>
      <vt:lpstr>What we’ll do</vt:lpstr>
      <vt:lpstr>Who we are in charge of…</vt:lpstr>
      <vt:lpstr>How we may Hurt</vt:lpstr>
      <vt:lpstr>The Case for Caution</vt:lpstr>
      <vt:lpstr>How to Avoid the Ravine</vt:lpstr>
      <vt:lpstr>We focus on Relationship</vt:lpstr>
      <vt:lpstr>Skill #1 - Listening</vt:lpstr>
      <vt:lpstr>Skill #2 - How to give information</vt:lpstr>
      <vt:lpstr>What Works?</vt:lpstr>
      <vt:lpstr>Non-Judgment</vt:lpstr>
      <vt:lpstr>The “Righting Reflex”</vt:lpstr>
      <vt:lpstr>Ambivalence </vt:lpstr>
      <vt:lpstr>Change Talk In order for things to get better something is going to have to change…</vt:lpstr>
      <vt:lpstr>We also have Sharp Eyes for… </vt:lpstr>
      <vt:lpstr>Take these Tools for your Tool belt… </vt:lpstr>
    </vt:vector>
  </TitlesOfParts>
  <Company>DDSD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and Tools for Improved Engagement</dc:title>
  <dc:creator>KGinsberg</dc:creator>
  <cp:lastModifiedBy>KGinsberg</cp:lastModifiedBy>
  <cp:revision>12</cp:revision>
  <dcterms:created xsi:type="dcterms:W3CDTF">2015-06-17T16:56:23Z</dcterms:created>
  <dcterms:modified xsi:type="dcterms:W3CDTF">2015-07-31T17:27:20Z</dcterms:modified>
</cp:coreProperties>
</file>