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1" r:id="rId3"/>
    <p:sldMasterId id="2147483693" r:id="rId4"/>
  </p:sldMasterIdLst>
  <p:notesMasterIdLst>
    <p:notesMasterId r:id="rId40"/>
  </p:notesMasterIdLst>
  <p:sldIdLst>
    <p:sldId id="257" r:id="rId5"/>
    <p:sldId id="308" r:id="rId6"/>
    <p:sldId id="328" r:id="rId7"/>
    <p:sldId id="327" r:id="rId8"/>
    <p:sldId id="310" r:id="rId9"/>
    <p:sldId id="311" r:id="rId10"/>
    <p:sldId id="312" r:id="rId11"/>
    <p:sldId id="313" r:id="rId12"/>
    <p:sldId id="314" r:id="rId13"/>
    <p:sldId id="315" r:id="rId14"/>
    <p:sldId id="293" r:id="rId15"/>
    <p:sldId id="316" r:id="rId16"/>
    <p:sldId id="294" r:id="rId17"/>
    <p:sldId id="295" r:id="rId18"/>
    <p:sldId id="317" r:id="rId19"/>
    <p:sldId id="318" r:id="rId20"/>
    <p:sldId id="319" r:id="rId21"/>
    <p:sldId id="296" r:id="rId22"/>
    <p:sldId id="297" r:id="rId23"/>
    <p:sldId id="307" r:id="rId24"/>
    <p:sldId id="298" r:id="rId25"/>
    <p:sldId id="303" r:id="rId26"/>
    <p:sldId id="299" r:id="rId27"/>
    <p:sldId id="304" r:id="rId28"/>
    <p:sldId id="300" r:id="rId29"/>
    <p:sldId id="301" r:id="rId30"/>
    <p:sldId id="305" r:id="rId31"/>
    <p:sldId id="302" r:id="rId32"/>
    <p:sldId id="306" r:id="rId33"/>
    <p:sldId id="320" r:id="rId34"/>
    <p:sldId id="322" r:id="rId35"/>
    <p:sldId id="323" r:id="rId36"/>
    <p:sldId id="324" r:id="rId37"/>
    <p:sldId id="325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93" autoAdjust="0"/>
  </p:normalViewPr>
  <p:slideViewPr>
    <p:cSldViewPr>
      <p:cViewPr>
        <p:scale>
          <a:sx n="60" d="100"/>
          <a:sy n="60" d="100"/>
        </p:scale>
        <p:origin x="-2011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6445-41C6-4ED8-8A01-B0327250E2C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2B41D-FBC3-4EC6-8FD9-63548B92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>
              <a:buSzPct val="25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B41D-FBC3-4EC6-8FD9-63548B92A7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B41D-FBC3-4EC6-8FD9-63548B92A7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B41D-FBC3-4EC6-8FD9-63548B92A7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B41D-FBC3-4EC6-8FD9-63548B92A7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9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16F37-57D5-40B5-9171-548113C08DF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 breaker activity – Purpose:  establishes a safe table group environment. promotes networking, and makes a direct connection to AVID’s 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B41D-FBC3-4EC6-8FD9-63548B92A7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3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9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report out to bring finality to conversations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70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7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70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0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AE35-5453-4BA1-AFF4-B8833909B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54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rgbClr val="2B4CA8"/>
                </a:solidFill>
                <a:latin typeface="Franklin Gothic Medium" panose="020B0603020102020204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2"/>
          </p:nvPr>
        </p:nvSpPr>
        <p:spPr>
          <a:xfrm>
            <a:off x="222232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2pPr>
            <a:lvl3pPr>
              <a:defRPr sz="20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516234" y="1388835"/>
            <a:ext cx="4041648" cy="951268"/>
          </a:xfrm>
          <a:solidFill>
            <a:srgbClr val="FFB517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rgbClr val="2B4CA8"/>
                </a:solidFill>
                <a:latin typeface="Franklin Gothic Medium" panose="020B0603020102020204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5"/>
          </p:nvPr>
        </p:nvSpPr>
        <p:spPr>
          <a:xfrm>
            <a:off x="4516234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2pPr>
            <a:lvl3pPr>
              <a:defRPr sz="20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54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4CA8"/>
                </a:solidFill>
              </a:defRPr>
            </a:lvl1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54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6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5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4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59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3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8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4CA8"/>
                </a:solidFill>
              </a:defRPr>
            </a:lvl1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8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1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9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AE35-5453-4BA1-AFF4-B8833909B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AC0-21F3-4B20-B47D-AC89EFB67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AE35-5453-4BA1-AFF4-B8833909B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AE35-5453-4BA1-AFF4-B8833909B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75413"/>
            <a:ext cx="3517641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598011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4288" y="5877313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080310" y="6326155"/>
            <a:ext cx="433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170784" y="6102350"/>
            <a:ext cx="4343434" cy="623888"/>
          </a:xfrm>
        </p:spPr>
        <p:txBody>
          <a:bodyPr/>
          <a:lstStyle>
            <a:lvl1pPr algn="r">
              <a:buNone/>
              <a:defRPr sz="3600">
                <a:solidFill>
                  <a:srgbClr val="2B4CA8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57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4CA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rgbClr val="2B4CA8"/>
                </a:solidFill>
                <a:latin typeface="Franklin Gothic Medium" panose="020B0603020102020204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2"/>
          </p:nvPr>
        </p:nvSpPr>
        <p:spPr>
          <a:xfrm>
            <a:off x="222232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2pPr>
            <a:lvl3pPr>
              <a:defRPr sz="20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516234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rgbClr val="2B4CA8"/>
                </a:solidFill>
                <a:latin typeface="Franklin Gothic Medium" panose="020B0603020102020204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5"/>
          </p:nvPr>
        </p:nvSpPr>
        <p:spPr>
          <a:xfrm>
            <a:off x="4516234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2pPr>
            <a:lvl3pPr>
              <a:defRPr sz="20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3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4CA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1708" y="6276084"/>
            <a:ext cx="838203" cy="542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0"/>
          <p:cNvSpPr/>
          <p:nvPr/>
        </p:nvSpPr>
        <p:spPr>
          <a:xfrm>
            <a:off x="8610603" y="0"/>
            <a:ext cx="533396" cy="6858000"/>
          </a:xfrm>
          <a:prstGeom prst="rect">
            <a:avLst/>
          </a:prstGeom>
          <a:solidFill>
            <a:srgbClr val="013C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13C5A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" name="Title 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229600" cy="6858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839200" y="609600"/>
            <a:ext cx="381000" cy="5105400"/>
          </a:xfrm>
        </p:spPr>
        <p:txBody>
          <a:bodyPr vert="vert"/>
          <a:lstStyle>
            <a:lvl1pPr algn="ctr">
              <a:buNone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52400" y="1143000"/>
            <a:ext cx="8305800" cy="5029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3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5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8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45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0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1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4CA8"/>
                </a:solidFill>
              </a:defRPr>
            </a:lvl1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8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09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32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8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8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8357" y="769087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23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AC0-21F3-4B20-B47D-AC89EFB677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AE35-5453-4BA1-AFF4-B8833909BF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AE35-5453-4BA1-AFF4-B8833909BF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5413"/>
            <a:ext cx="3517641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11" descr="AVID_logo-spo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598011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288" y="5877313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0310" y="6326155"/>
            <a:ext cx="433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170784" y="6102350"/>
            <a:ext cx="4343434" cy="623888"/>
          </a:xfrm>
        </p:spPr>
        <p:txBody>
          <a:bodyPr/>
          <a:lstStyle>
            <a:lvl1pPr algn="r">
              <a:buNone/>
              <a:defRPr sz="3600">
                <a:solidFill>
                  <a:srgbClr val="2B4CA8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57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4CA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475413"/>
            <a:ext cx="3517641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1" descr="AVID_logo-spo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598011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4288" y="5877313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080310" y="6326155"/>
            <a:ext cx="433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rgbClr val="2B4CA8"/>
                </a:solidFill>
                <a:latin typeface="Franklin Gothic Medium" panose="020B0603020102020204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2"/>
          </p:nvPr>
        </p:nvSpPr>
        <p:spPr>
          <a:xfrm>
            <a:off x="222232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2pPr>
            <a:lvl3pPr>
              <a:defRPr sz="20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516234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rgbClr val="2B4CA8"/>
                </a:solidFill>
                <a:latin typeface="Franklin Gothic Medium" panose="020B0603020102020204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5"/>
          </p:nvPr>
        </p:nvSpPr>
        <p:spPr>
          <a:xfrm>
            <a:off x="4516234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2pPr>
            <a:lvl3pPr>
              <a:defRPr sz="200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98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0" y="6218587"/>
            <a:ext cx="2133600" cy="365125"/>
          </a:xfrm>
        </p:spPr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4CA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0" y="6218587"/>
            <a:ext cx="2133600" cy="365125"/>
          </a:xfrm>
        </p:spPr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14400" y="1316038"/>
            <a:ext cx="6867525" cy="4459287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2B4CA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2" y="2813304"/>
            <a:ext cx="2170176" cy="1231392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0" y="6218587"/>
            <a:ext cx="2133600" cy="365125"/>
          </a:xfrm>
        </p:spPr>
        <p:txBody>
          <a:bodyPr/>
          <a:lstStyle/>
          <a:p>
            <a:fld id="{8F826A94-4DF5-44ED-AA36-34BD98079C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5300" y="1285874"/>
            <a:ext cx="3586142" cy="4418013"/>
          </a:xfrm>
        </p:spPr>
        <p:txBody>
          <a:bodyPr/>
          <a:lstStyle>
            <a:lvl1pPr>
              <a:defRPr sz="3200" baseline="0">
                <a:solidFill>
                  <a:srgbClr val="2B4CA8"/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  <a:lvl2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2pPr>
            <a:lvl3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3pPr>
            <a:lvl4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4pPr>
            <a:lvl5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65307" y="1285874"/>
            <a:ext cx="3485760" cy="4418013"/>
          </a:xfrm>
        </p:spPr>
        <p:txBody>
          <a:bodyPr/>
          <a:lstStyle>
            <a:lvl1pPr marL="342900" indent="-342900">
              <a:defRPr lang="en-US" sz="3200" kern="1200" baseline="0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  <a:cs typeface="Arial" pitchFamily="34" charset="0"/>
              </a:defRPr>
            </a:lvl1pPr>
            <a:lvl2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2pPr>
            <a:lvl3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3pPr>
            <a:lvl4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4pPr>
            <a:lvl5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0" y="6218587"/>
            <a:ext cx="2133600" cy="365125"/>
          </a:xfrm>
        </p:spPr>
        <p:txBody>
          <a:bodyPr/>
          <a:lstStyle/>
          <a:p>
            <a:fld id="{8F826A94-4DF5-44ED-AA36-34BD98079C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B4CA8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0" y="6218587"/>
            <a:ext cx="2133600" cy="365125"/>
          </a:xfrm>
        </p:spPr>
        <p:txBody>
          <a:bodyPr/>
          <a:lstStyle/>
          <a:p>
            <a:fld id="{5C7425BF-C328-4495-971E-737AADFFC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45EE7-CDE8-414A-8339-DEBF2772980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F04D-E60E-41C3-B854-D68DFAED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3713"/>
            <a:ext cx="9144000" cy="276044"/>
          </a:xfrm>
          <a:prstGeom prst="rect">
            <a:avLst/>
          </a:prstGeom>
          <a:gradFill flip="none" rotWithShape="1">
            <a:gsLst>
              <a:gs pos="7000">
                <a:srgbClr val="2B4CA8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33856"/>
          </a:xfrm>
          <a:prstGeom prst="rect">
            <a:avLst/>
          </a:prstGeom>
          <a:gradFill flip="none" rotWithShape="1">
            <a:gsLst>
              <a:gs pos="13000">
                <a:srgbClr val="2B4CA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38" y="5950218"/>
            <a:ext cx="1359243" cy="7712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2B4CA8"/>
                </a:solidFill>
                <a:latin typeface="Franklin Gothic Book" panose="020B05030201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F826A94-4DF5-44ED-AA36-34BD98079C6C}" type="slidenum">
              <a:rPr 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6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3713"/>
            <a:ext cx="9144000" cy="276044"/>
          </a:xfrm>
          <a:prstGeom prst="rect">
            <a:avLst/>
          </a:prstGeom>
          <a:gradFill flip="none" rotWithShape="1">
            <a:gsLst>
              <a:gs pos="7000">
                <a:srgbClr val="2B4CA8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33856"/>
          </a:xfrm>
          <a:prstGeom prst="rect">
            <a:avLst/>
          </a:prstGeom>
          <a:gradFill flip="none" rotWithShape="1">
            <a:gsLst>
              <a:gs pos="13000">
                <a:srgbClr val="2B4CA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38" y="5950218"/>
            <a:ext cx="1359243" cy="7712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2B4CA8"/>
                </a:solidFill>
                <a:latin typeface="Franklin Gothic Book" panose="020B05030201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F826A94-4DF5-44ED-AA36-34BD98079C6C}" type="slidenum">
              <a:rPr 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3713"/>
            <a:ext cx="9144000" cy="276044"/>
          </a:xfrm>
          <a:prstGeom prst="rect">
            <a:avLst/>
          </a:prstGeom>
          <a:gradFill flip="none" rotWithShape="1">
            <a:gsLst>
              <a:gs pos="7000">
                <a:srgbClr val="2B4CA8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33856"/>
          </a:xfrm>
          <a:prstGeom prst="rect">
            <a:avLst/>
          </a:prstGeom>
          <a:gradFill flip="none" rotWithShape="1">
            <a:gsLst>
              <a:gs pos="13000">
                <a:srgbClr val="2B4CA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38" y="5950218"/>
            <a:ext cx="1359243" cy="7712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" y="6218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2B4CA8"/>
                </a:solidFill>
                <a:latin typeface="Franklin Gothic Book" panose="020B05030201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F826A94-4DF5-44ED-AA36-34BD98079C6C}" type="slidenum">
              <a:rPr 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7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4" r:id="rId20"/>
    <p:sldLayoutId id="2147483715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ole@avid.org" TargetMode="External"/><Relationship Id="rId2" Type="http://schemas.openxmlformats.org/officeDocument/2006/relationships/hyperlink" Target="mailto:dwren@avid.org" TargetMode="Externa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iNxk48FuHr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3276600" y="381000"/>
            <a:ext cx="5562600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3366CC"/>
              </a:buClr>
              <a:buSzPct val="25000"/>
              <a:buFont typeface="Overlock"/>
              <a:buNone/>
            </a:pPr>
            <a:r>
              <a:rPr lang="en-US" sz="9600" b="1" i="0" u="none" strike="noStrike" cap="none" dirty="0">
                <a:solidFill>
                  <a:srgbClr val="3366CC"/>
                </a:solidFill>
                <a:latin typeface="Overlock"/>
                <a:ea typeface="Overlock"/>
                <a:cs typeface="Overlock"/>
                <a:sym typeface="Overlock"/>
              </a:rPr>
              <a:t>AVID</a:t>
            </a:r>
            <a:r>
              <a:rPr lang="en-US" sz="4800" b="1" i="0" u="none" strike="noStrike" cap="none" dirty="0">
                <a:solidFill>
                  <a:srgbClr val="3366CC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br>
              <a:rPr lang="en-US" sz="4800" b="1" i="0" u="none" strike="noStrike" cap="none" dirty="0">
                <a:solidFill>
                  <a:srgbClr val="3366CC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 lang="en-US" sz="4800" b="1" i="0" u="none" strike="noStrike" cap="none" dirty="0">
              <a:solidFill>
                <a:srgbClr val="3366CC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381001" y="3865930"/>
            <a:ext cx="8382000" cy="146717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R="64008" lvl="0" algn="l">
              <a:spcBef>
                <a:spcPts val="400"/>
              </a:spcBef>
              <a:buClr>
                <a:schemeClr val="accent1"/>
              </a:buClr>
              <a:buSzPct val="25000"/>
            </a:pPr>
            <a:r>
              <a:rPr lang="en-US" sz="2800" b="1" i="0" u="none" strike="noStrike" cap="none" dirty="0" smtClean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Leading College &amp; Career Readiness Districtwide - Transforming Student Outcomes </a:t>
            </a:r>
            <a:endParaRPr sz="2800" b="1" i="0" u="none" strike="noStrike" cap="none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98894" y="5697879"/>
            <a:ext cx="7010400" cy="984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AVID's mission is to close the achievement gap by preparing all students for college readiness and success in a global society.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 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3001" y="5334001"/>
            <a:ext cx="965199" cy="135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7123"/>
            <a:ext cx="3277900" cy="378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7935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Round 1:</a:t>
            </a:r>
          </a:p>
          <a:p>
            <a:pPr marL="0" indent="0">
              <a:buNone/>
            </a:pPr>
            <a:r>
              <a:rPr lang="en-US" dirty="0"/>
              <a:t>Share elevator speech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Round 2:</a:t>
            </a:r>
          </a:p>
          <a:p>
            <a:pPr marL="0" indent="0">
              <a:buNone/>
            </a:pPr>
            <a:r>
              <a:rPr lang="en-US" dirty="0"/>
              <a:t>Share how you have communicated your “Why” or how you plan to communicate your “Why.”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0AE35-5453-4BA1-AFF4-B8833909BF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449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01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AVID Secondary 11 Essentials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249" y="1279533"/>
            <a:ext cx="7385672" cy="4952170"/>
            <a:chOff x="180249" y="1279533"/>
            <a:chExt cx="7385672" cy="4952170"/>
          </a:xfrm>
        </p:grpSpPr>
        <p:sp>
          <p:nvSpPr>
            <p:cNvPr id="12" name="Freeform 11"/>
            <p:cNvSpPr/>
            <p:nvPr/>
          </p:nvSpPr>
          <p:spPr>
            <a:xfrm>
              <a:off x="2839089" y="1433220"/>
              <a:ext cx="4726831" cy="1277980"/>
            </a:xfrm>
            <a:custGeom>
              <a:avLst/>
              <a:gdLst>
                <a:gd name="connsiteX0" fmla="*/ 213001 w 1277979"/>
                <a:gd name="connsiteY0" fmla="*/ 0 h 4726830"/>
                <a:gd name="connsiteX1" fmla="*/ 1064978 w 1277979"/>
                <a:gd name="connsiteY1" fmla="*/ 0 h 4726830"/>
                <a:gd name="connsiteX2" fmla="*/ 1277979 w 1277979"/>
                <a:gd name="connsiteY2" fmla="*/ 213001 h 4726830"/>
                <a:gd name="connsiteX3" fmla="*/ 1277979 w 1277979"/>
                <a:gd name="connsiteY3" fmla="*/ 4726830 h 4726830"/>
                <a:gd name="connsiteX4" fmla="*/ 1277979 w 1277979"/>
                <a:gd name="connsiteY4" fmla="*/ 4726830 h 4726830"/>
                <a:gd name="connsiteX5" fmla="*/ 0 w 1277979"/>
                <a:gd name="connsiteY5" fmla="*/ 4726830 h 4726830"/>
                <a:gd name="connsiteX6" fmla="*/ 0 w 1277979"/>
                <a:gd name="connsiteY6" fmla="*/ 4726830 h 4726830"/>
                <a:gd name="connsiteX7" fmla="*/ 0 w 1277979"/>
                <a:gd name="connsiteY7" fmla="*/ 213001 h 4726830"/>
                <a:gd name="connsiteX8" fmla="*/ 213001 w 1277979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979" h="4726830">
                  <a:moveTo>
                    <a:pt x="1277979" y="787823"/>
                  </a:moveTo>
                  <a:lnTo>
                    <a:pt x="1277979" y="3939007"/>
                  </a:lnTo>
                  <a:cubicBezTo>
                    <a:pt x="1277979" y="4374108"/>
                    <a:pt x="1252196" y="4726828"/>
                    <a:pt x="1220390" y="4726828"/>
                  </a:cubicBezTo>
                  <a:lnTo>
                    <a:pt x="0" y="4726828"/>
                  </a:lnTo>
                  <a:lnTo>
                    <a:pt x="0" y="472682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0390" y="2"/>
                  </a:lnTo>
                  <a:cubicBezTo>
                    <a:pt x="1252196" y="2"/>
                    <a:pt x="1277979" y="352722"/>
                    <a:pt x="1277979" y="787823"/>
                  </a:cubicBezTo>
                  <a:close/>
                </a:path>
              </a:pathLst>
            </a:custGeom>
            <a:solidFill>
              <a:srgbClr val="FFB517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6211" rIns="310036" bIns="186212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1. Student Selection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2. Voluntary Participation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3. AVID Elective During School Day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4. Rigorous Curriculum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0249" y="1279533"/>
              <a:ext cx="2658842" cy="1597474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FFB51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smtClean="0">
                  <a:solidFill>
                    <a:srgbClr val="FFFFFF"/>
                  </a:solidFill>
                  <a:latin typeface="Franklin Gothic Book" panose="020B0503020102020204" pitchFamily="34" charset="0"/>
                </a:rPr>
                <a:t>Set Up AVID</a:t>
              </a:r>
              <a:endParaRPr lang="en-US" sz="3400" b="1" dirty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39091" y="3043049"/>
              <a:ext cx="4726830" cy="1425138"/>
            </a:xfrm>
            <a:custGeom>
              <a:avLst/>
              <a:gdLst>
                <a:gd name="connsiteX0" fmla="*/ 237528 w 1425138"/>
                <a:gd name="connsiteY0" fmla="*/ 0 h 4726830"/>
                <a:gd name="connsiteX1" fmla="*/ 1187610 w 1425138"/>
                <a:gd name="connsiteY1" fmla="*/ 0 h 4726830"/>
                <a:gd name="connsiteX2" fmla="*/ 1425138 w 1425138"/>
                <a:gd name="connsiteY2" fmla="*/ 237528 h 4726830"/>
                <a:gd name="connsiteX3" fmla="*/ 1425138 w 1425138"/>
                <a:gd name="connsiteY3" fmla="*/ 4726830 h 4726830"/>
                <a:gd name="connsiteX4" fmla="*/ 1425138 w 1425138"/>
                <a:gd name="connsiteY4" fmla="*/ 4726830 h 4726830"/>
                <a:gd name="connsiteX5" fmla="*/ 0 w 1425138"/>
                <a:gd name="connsiteY5" fmla="*/ 4726830 h 4726830"/>
                <a:gd name="connsiteX6" fmla="*/ 0 w 1425138"/>
                <a:gd name="connsiteY6" fmla="*/ 4726830 h 4726830"/>
                <a:gd name="connsiteX7" fmla="*/ 0 w 1425138"/>
                <a:gd name="connsiteY7" fmla="*/ 237528 h 4726830"/>
                <a:gd name="connsiteX8" fmla="*/ 237528 w 1425138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5138" h="4726830">
                  <a:moveTo>
                    <a:pt x="1425138" y="787822"/>
                  </a:moveTo>
                  <a:lnTo>
                    <a:pt x="1425138" y="3939008"/>
                  </a:lnTo>
                  <a:cubicBezTo>
                    <a:pt x="1425138" y="4374110"/>
                    <a:pt x="1393075" y="4726830"/>
                    <a:pt x="1353523" y="4726830"/>
                  </a:cubicBezTo>
                  <a:lnTo>
                    <a:pt x="0" y="4726830"/>
                  </a:lnTo>
                  <a:lnTo>
                    <a:pt x="0" y="47268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53523" y="0"/>
                  </a:lnTo>
                  <a:cubicBezTo>
                    <a:pt x="1393075" y="0"/>
                    <a:pt x="1425138" y="352720"/>
                    <a:pt x="1425138" y="787822"/>
                  </a:cubicBezTo>
                  <a:close/>
                </a:path>
              </a:pathLst>
            </a:custGeom>
            <a:solidFill>
              <a:srgbClr val="4DB125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93395" rIns="317220" bIns="193395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5. Organization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6. Reading and Writing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7. Inquiry and Collaboration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8. Trained Tutors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0249" y="2970539"/>
              <a:ext cx="2658842" cy="1597474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4DB1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smtClean="0">
                  <a:solidFill>
                    <a:srgbClr val="FFFFFF"/>
                  </a:solidFill>
                  <a:latin typeface="Franklin Gothic Book" panose="020B0503020102020204" pitchFamily="34" charset="0"/>
                </a:rPr>
                <a:t>Deliver AVID</a:t>
              </a:r>
              <a:endParaRPr lang="en-US" sz="3400" b="1" dirty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39090" y="4793976"/>
              <a:ext cx="4726831" cy="1277980"/>
            </a:xfrm>
            <a:custGeom>
              <a:avLst/>
              <a:gdLst>
                <a:gd name="connsiteX0" fmla="*/ 213001 w 1277979"/>
                <a:gd name="connsiteY0" fmla="*/ 0 h 4726830"/>
                <a:gd name="connsiteX1" fmla="*/ 1064978 w 1277979"/>
                <a:gd name="connsiteY1" fmla="*/ 0 h 4726830"/>
                <a:gd name="connsiteX2" fmla="*/ 1277979 w 1277979"/>
                <a:gd name="connsiteY2" fmla="*/ 213001 h 4726830"/>
                <a:gd name="connsiteX3" fmla="*/ 1277979 w 1277979"/>
                <a:gd name="connsiteY3" fmla="*/ 4726830 h 4726830"/>
                <a:gd name="connsiteX4" fmla="*/ 1277979 w 1277979"/>
                <a:gd name="connsiteY4" fmla="*/ 4726830 h 4726830"/>
                <a:gd name="connsiteX5" fmla="*/ 0 w 1277979"/>
                <a:gd name="connsiteY5" fmla="*/ 4726830 h 4726830"/>
                <a:gd name="connsiteX6" fmla="*/ 0 w 1277979"/>
                <a:gd name="connsiteY6" fmla="*/ 4726830 h 4726830"/>
                <a:gd name="connsiteX7" fmla="*/ 0 w 1277979"/>
                <a:gd name="connsiteY7" fmla="*/ 213001 h 4726830"/>
                <a:gd name="connsiteX8" fmla="*/ 213001 w 1277979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979" h="4726830">
                  <a:moveTo>
                    <a:pt x="1277979" y="787823"/>
                  </a:moveTo>
                  <a:lnTo>
                    <a:pt x="1277979" y="3939007"/>
                  </a:lnTo>
                  <a:cubicBezTo>
                    <a:pt x="1277979" y="4374108"/>
                    <a:pt x="1252196" y="4726828"/>
                    <a:pt x="1220390" y="4726828"/>
                  </a:cubicBezTo>
                  <a:lnTo>
                    <a:pt x="0" y="4726828"/>
                  </a:lnTo>
                  <a:lnTo>
                    <a:pt x="0" y="472682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0390" y="2"/>
                  </a:lnTo>
                  <a:cubicBezTo>
                    <a:pt x="1252196" y="2"/>
                    <a:pt x="1277979" y="352722"/>
                    <a:pt x="1277979" y="787823"/>
                  </a:cubicBezTo>
                  <a:close/>
                </a:path>
              </a:pathLst>
            </a:custGeom>
            <a:solidFill>
              <a:srgbClr val="00AFDB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6211" rIns="310036" bIns="186212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9. Data Collection and Analysis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10. Resource Commitment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11. Active Interdisciplinary Site Team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249" y="4634229"/>
              <a:ext cx="2658842" cy="1597474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00AFD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smtClean="0">
                  <a:solidFill>
                    <a:srgbClr val="FFFFFF"/>
                  </a:solidFill>
                  <a:latin typeface="Franklin Gothic Book" panose="020B0503020102020204" pitchFamily="34" charset="0"/>
                </a:rPr>
                <a:t>Support AVID</a:t>
              </a:r>
              <a:endParaRPr lang="en-US" sz="3400" b="1" dirty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AVID Elementary</a:t>
            </a:r>
            <a:endParaRPr lang="en-US" dirty="0"/>
          </a:p>
        </p:txBody>
      </p:sp>
      <p:pic>
        <p:nvPicPr>
          <p:cNvPr id="4" name="Picture 4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21972" r="2045" b="15223"/>
          <a:stretch/>
        </p:blipFill>
        <p:spPr bwMode="auto">
          <a:xfrm>
            <a:off x="2057400" y="1524000"/>
            <a:ext cx="531013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Elementary 4 Essentials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052" y="1234515"/>
            <a:ext cx="4126458" cy="2492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Franklin Gothic Demi" panose="020B0703020102020204" pitchFamily="34" charset="0"/>
              </a:rPr>
              <a:t>Essential  </a:t>
            </a:r>
            <a:r>
              <a:rPr lang="en-US" sz="2400" dirty="0" smtClean="0">
                <a:solidFill>
                  <a:srgbClr val="FFFFFF">
                    <a:lumMod val="50000"/>
                  </a:srgbClr>
                </a:solidFill>
                <a:latin typeface="Franklin Gothic Demi" panose="020B0703020102020204" pitchFamily="34" charset="0"/>
              </a:rPr>
              <a:t>1</a:t>
            </a:r>
            <a:endParaRPr lang="en-US" sz="2400" dirty="0">
              <a:solidFill>
                <a:srgbClr val="FFFFFF">
                  <a:lumMod val="50000"/>
                </a:srgbClr>
              </a:solidFill>
              <a:latin typeface="Franklin Gothic Demi" panose="020B0703020102020204" pitchFamily="34" charset="0"/>
            </a:endParaRP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AFDB"/>
                </a:solidFill>
                <a:latin typeface="Franklin Gothic Demi" panose="020B0703020102020204" pitchFamily="34" charset="0"/>
              </a:rPr>
              <a:t>Instruction </a:t>
            </a:r>
          </a:p>
          <a:p>
            <a:pPr marL="0" indent="0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AFDB"/>
                </a:solidFill>
              </a:rPr>
              <a:t>Writing to learn, Inquiry, Collaboration, Organization, and Reading to learn (WICOR) are the foundations for instruction in AVID elementary classrooms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endParaRPr lang="en-US" sz="2000" u="sng" dirty="0" smtClean="0">
              <a:solidFill>
                <a:srgbClr val="0033CC"/>
              </a:solidFill>
            </a:endParaRP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endParaRPr lang="en-US" sz="2000" u="sng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srgbClr val="2B4CA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4334" y="1239435"/>
            <a:ext cx="4126458" cy="2344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FFFF">
                    <a:lumMod val="50000"/>
                  </a:srgbClr>
                </a:solidFill>
                <a:latin typeface="Franklin Gothic Demi" panose="020B0703020102020204" pitchFamily="34" charset="0"/>
              </a:rPr>
              <a:t>Essential </a:t>
            </a: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Franklin Gothic Demi" panose="020B0703020102020204" pitchFamily="34" charset="0"/>
              </a:rPr>
              <a:t>2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B01736"/>
                </a:solidFill>
                <a:latin typeface="Franklin Gothic Demi" panose="020B0703020102020204" pitchFamily="34" charset="0"/>
              </a:rPr>
              <a:t>Culture</a:t>
            </a:r>
          </a:p>
          <a:p>
            <a:pPr marL="0" indent="0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B01736"/>
                </a:solidFill>
              </a:rPr>
              <a:t>AVID Elementary sites incorporate rigorous, relevant, differentiated opportunities  for all students in an environment that promotes college readiness.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FFFFFF">
                  <a:lumMod val="50000"/>
                </a:srgbClr>
              </a:solidFill>
              <a:latin typeface="Franklin Gothic Demi" panose="020B0703020102020204" pitchFamily="34" charset="0"/>
            </a:endParaRPr>
          </a:p>
          <a:p>
            <a:endParaRPr lang="en-US" sz="2000" dirty="0">
              <a:solidFill>
                <a:srgbClr val="2B4CA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1954" y="3918126"/>
            <a:ext cx="4126458" cy="22414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FFFF">
                    <a:lumMod val="50000"/>
                  </a:srgbClr>
                </a:solidFill>
                <a:latin typeface="Franklin Gothic Demi" panose="020B0703020102020204" pitchFamily="34" charset="0"/>
              </a:rPr>
              <a:t>Essential  3</a:t>
            </a:r>
            <a:endParaRPr lang="en-US" sz="2400" dirty="0">
              <a:solidFill>
                <a:srgbClr val="FFFFFF">
                  <a:lumMod val="50000"/>
                </a:srgbClr>
              </a:solidFill>
              <a:latin typeface="Franklin Gothic Demi" panose="020B0703020102020204" pitchFamily="34" charset="0"/>
            </a:endParaRP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658D1B"/>
                </a:solidFill>
                <a:latin typeface="Franklin Gothic Demi" panose="020B0703020102020204" pitchFamily="34" charset="0"/>
              </a:rPr>
              <a:t>Leadership</a:t>
            </a:r>
          </a:p>
          <a:p>
            <a:pPr marL="0" indent="0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658D1B"/>
                </a:solidFill>
              </a:rPr>
              <a:t>AVID Elementary leaders support, guide, and facilitate AVID Elementary implementation for all students.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4334" y="3894467"/>
            <a:ext cx="4126458" cy="2689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FFFF">
                    <a:lumMod val="50000"/>
                  </a:srgbClr>
                </a:solidFill>
                <a:latin typeface="Franklin Gothic Demi" panose="020B0703020102020204" pitchFamily="34" charset="0"/>
              </a:rPr>
              <a:t>Essential  4</a:t>
            </a:r>
            <a:endParaRPr lang="en-US" sz="2400" dirty="0">
              <a:solidFill>
                <a:srgbClr val="FFFFFF">
                  <a:lumMod val="50000"/>
                </a:srgbClr>
              </a:solidFill>
              <a:latin typeface="Franklin Gothic Demi" panose="020B0703020102020204" pitchFamily="34" charset="0"/>
            </a:endParaRP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59149F"/>
                </a:solidFill>
                <a:latin typeface="Franklin Gothic Demi" panose="020B0703020102020204" pitchFamily="34" charset="0"/>
              </a:rPr>
              <a:t>Systems</a:t>
            </a:r>
          </a:p>
          <a:p>
            <a:pPr marL="0" indent="0">
              <a:spcBef>
                <a:spcPts val="250"/>
              </a:spcBef>
              <a:buClr>
                <a:srgbClr val="F07F09"/>
              </a:buClr>
              <a:buSzPct val="80000"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59149F"/>
                </a:solidFill>
              </a:rPr>
              <a:t>AVID Elementary sites align their systems through accountability, articulation, assessment, and calibration to ensure the quality of AVID Elementary implementation</a:t>
            </a:r>
            <a:r>
              <a:rPr lang="en-US" sz="2000" dirty="0" smtClean="0">
                <a:solidFill>
                  <a:srgbClr val="59149F"/>
                </a:solidFill>
              </a:rPr>
              <a:t>.</a:t>
            </a:r>
          </a:p>
          <a:p>
            <a:endParaRPr lang="en-US" sz="2000" dirty="0">
              <a:solidFill>
                <a:srgbClr val="2B4CA8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78412" y="1239435"/>
            <a:ext cx="0" cy="492016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3726551"/>
            <a:ext cx="84735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AVID Is Schoolwide When…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5620" y="1343722"/>
            <a:ext cx="7906214" cy="348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…A </a:t>
            </a:r>
            <a:r>
              <a:rPr lang="en-US" sz="2800" dirty="0"/>
              <a:t>strong AVID system transforms the Instruction, Systems, </a:t>
            </a:r>
            <a:r>
              <a:rPr lang="en-US" sz="2800" dirty="0" smtClean="0"/>
              <a:t>Leadership, </a:t>
            </a:r>
            <a:r>
              <a:rPr lang="en-US" sz="2800" dirty="0"/>
              <a:t>and Culture of a school, ensuring college </a:t>
            </a:r>
            <a:r>
              <a:rPr lang="en-US" sz="2800" dirty="0" smtClean="0"/>
              <a:t>readiness for </a:t>
            </a:r>
            <a:r>
              <a:rPr lang="en-US" sz="2800" dirty="0"/>
              <a:t>all AVID Elective students and improved academic performance for all students based on increased opportunities.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84" y="3885787"/>
            <a:ext cx="2977099" cy="24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Stand, Share, and 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does learning around AVID Secondary, AVID Elementary, and AVID Schoolwide compare to what you know about AVID and/or what you have seen in your District?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Shape 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1400" y="152400"/>
            <a:ext cx="1238250" cy="118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a College Ready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table groups: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Draw </a:t>
            </a:r>
            <a:r>
              <a:rPr lang="en-US" dirty="0"/>
              <a:t>a 3- Column Chart on Chart </a:t>
            </a:r>
            <a:r>
              <a:rPr lang="en-US" dirty="0" smtClean="0"/>
              <a:t>Paper</a:t>
            </a:r>
            <a:r>
              <a:rPr lang="en-US" dirty="0"/>
              <a:t>.</a:t>
            </a:r>
          </a:p>
          <a:p>
            <a:r>
              <a:rPr lang="en-US" dirty="0"/>
              <a:t>On the far right column, identify characteristics you want to see in a “College Ready Student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Then</a:t>
            </a:r>
            <a:r>
              <a:rPr lang="en-US" dirty="0"/>
              <a:t>, go back, in the first </a:t>
            </a:r>
            <a:r>
              <a:rPr lang="en-US" dirty="0" smtClean="0"/>
              <a:t>column identify </a:t>
            </a:r>
            <a:r>
              <a:rPr lang="en-US" dirty="0"/>
              <a:t>characteristics of </a:t>
            </a:r>
            <a:r>
              <a:rPr lang="en-US" dirty="0" smtClean="0"/>
              <a:t>students in </a:t>
            </a:r>
            <a:r>
              <a:rPr lang="en-US" dirty="0"/>
              <a:t>your schools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1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your vision for your district?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hape 222"/>
          <p:cNvSpPr txBox="1">
            <a:spLocks noGrp="1"/>
          </p:cNvSpPr>
          <p:nvPr>
            <p:ph idx="1"/>
          </p:nvPr>
        </p:nvSpPr>
        <p:spPr>
          <a:xfrm>
            <a:off x="774700" y="2489032"/>
            <a:ext cx="8001000" cy="369331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6" name="Shape 223"/>
          <p:cNvCxnSpPr/>
          <p:nvPr/>
        </p:nvCxnSpPr>
        <p:spPr>
          <a:xfrm>
            <a:off x="3352800" y="2469706"/>
            <a:ext cx="0" cy="3693319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224"/>
          <p:cNvCxnSpPr/>
          <p:nvPr/>
        </p:nvCxnSpPr>
        <p:spPr>
          <a:xfrm>
            <a:off x="6096000" y="2489032"/>
            <a:ext cx="0" cy="3693319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876300" y="2623595"/>
            <a:ext cx="236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students are able to critically think and persevere to solve problems.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000" y="281940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Able to critically think and persevere to solve problems.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49694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Current descriptor of a Student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0600" y="150798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Vision of a College Ready Student</a:t>
            </a:r>
          </a:p>
        </p:txBody>
      </p:sp>
    </p:spTree>
    <p:extLst>
      <p:ext uri="{BB962C8B-B14F-4D97-AF65-F5344CB8AC3E}">
        <p14:creationId xmlns:p14="http://schemas.microsoft.com/office/powerpoint/2010/main" val="36541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3"/>
          <a:stretch/>
        </p:blipFill>
        <p:spPr>
          <a:xfrm>
            <a:off x="788994" y="1215828"/>
            <a:ext cx="7178941" cy="47681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Strategic Plan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0268" y="1540710"/>
            <a:ext cx="4316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MS PGothic" pitchFamily="34" charset="-128"/>
              </a:rPr>
              <a:t>District Leadership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MS PGothic" pitchFamily="34" charset="-128"/>
              </a:rPr>
              <a:t>Strategic Plan</a:t>
            </a:r>
            <a:endParaRPr lang="en-US" dirty="0">
              <a:solidFill>
                <a:srgbClr val="FFFFFF"/>
              </a:solidFill>
              <a:latin typeface="Franklin Gothic Book" panose="020B0503020102020204" pitchFamily="34" charset="0"/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055" y="2752406"/>
            <a:ext cx="34578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MS PGothic" pitchFamily="34" charset="-128"/>
              </a:rPr>
              <a:t>AVID District Director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MS PGothic" pitchFamily="34" charset="-128"/>
              </a:rPr>
              <a:t>DD Plan</a:t>
            </a:r>
            <a:endParaRPr lang="en-US" dirty="0">
              <a:solidFill>
                <a:srgbClr val="FFFFFF"/>
              </a:solidFill>
              <a:latin typeface="Franklin Gothic Book" panose="020B0503020102020204" pitchFamily="34" charset="0"/>
              <a:ea typeface="MS PGothic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2193" y="3803377"/>
            <a:ext cx="28021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MS PGothic" pitchFamily="34" charset="-128"/>
              </a:rPr>
              <a:t>School Administrators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MS PGothic" pitchFamily="34" charset="-128"/>
              </a:rPr>
              <a:t>SIP</a:t>
            </a:r>
            <a:endParaRPr lang="en-US" dirty="0">
              <a:solidFill>
                <a:srgbClr val="FFFFFF"/>
              </a:solidFill>
              <a:latin typeface="Franklin Gothic Book" panose="020B0503020102020204" pitchFamily="34" charset="0"/>
              <a:ea typeface="MS PGothic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635" y="4806341"/>
            <a:ext cx="18945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Franklin Gothic Demi" panose="020B0703020102020204" pitchFamily="34" charset="0"/>
                <a:ea typeface="MS PGothic" pitchFamily="34" charset="-128"/>
              </a:rPr>
              <a:t>AVID Site Team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MS PGothic" pitchFamily="34" charset="-128"/>
              </a:rPr>
              <a:t>Site Team Plan</a:t>
            </a:r>
            <a:endParaRPr lang="en-US" dirty="0">
              <a:solidFill>
                <a:srgbClr val="FFFFFF"/>
              </a:solidFill>
              <a:latin typeface="Franklin Gothic Book" panose="020B0503020102020204" pitchFamily="34" charset="0"/>
              <a:ea typeface="MS PGothic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0405" y="5981708"/>
            <a:ext cx="596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2B4CA8"/>
                </a:solidFill>
                <a:latin typeface="Franklin Gothic Demi" panose="020B0703020102020204" pitchFamily="34" charset="0"/>
                <a:ea typeface="MS PGothic" pitchFamily="34" charset="-128"/>
              </a:rPr>
              <a:t>Reduced Variability in Student Experiences</a:t>
            </a:r>
            <a:endParaRPr lang="en-US" sz="2400" dirty="0">
              <a:solidFill>
                <a:srgbClr val="2B4CA8"/>
              </a:solidFill>
              <a:latin typeface="Franklin Gothic Demi" panose="020B0703020102020204" pitchFamily="34" charset="0"/>
              <a:ea typeface="MS PGothic" pitchFamily="34" charset="-12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08583" y="5581651"/>
            <a:ext cx="484632" cy="448494"/>
          </a:xfrm>
          <a:prstGeom prst="downArrow">
            <a:avLst>
              <a:gd name="adj1" fmla="val 50000"/>
              <a:gd name="adj2" fmla="val 3812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Districtwide 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369" y="1397114"/>
            <a:ext cx="8018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Districtwide AVID is aligning District resources and planning to support the quality and sustainable</a:t>
            </a:r>
            <a:r>
              <a:rPr lang="en-US" sz="2800" b="1" dirty="0" smtClean="0">
                <a:solidFill>
                  <a:srgbClr val="2B4CA8"/>
                </a:solidFill>
                <a:latin typeface="Franklin Gothic Demi" panose="020B0703020102020204" pitchFamily="34" charset="0"/>
                <a:ea typeface="MS PGothic" pitchFamily="34" charset="-128"/>
              </a:rPr>
              <a:t> </a:t>
            </a:r>
            <a:r>
              <a:rPr lang="en-US" sz="2800" b="1" dirty="0" err="1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schoolwide</a:t>
            </a:r>
            <a:r>
              <a:rPr lang="en-US" sz="2800" b="1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 implementation of the AVID system at schools K-12.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2B4CA8"/>
              </a:solidFill>
              <a:latin typeface="Franklin Gothic Book" panose="020B0503020102020204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Districtwide </a:t>
            </a:r>
            <a:r>
              <a:rPr lang="en-US" sz="2800" b="1" dirty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AVID alignment reduces the variability experienced by all students in K-12 system resulting in graduates</a:t>
            </a:r>
            <a:r>
              <a:rPr lang="en-US" sz="2800" b="1" dirty="0">
                <a:solidFill>
                  <a:srgbClr val="2B4CA8"/>
                </a:solidFill>
                <a:latin typeface="Franklin Gothic Demi" panose="020B0703020102020204" pitchFamily="34" charset="0"/>
                <a:ea typeface="MS PGothic" pitchFamily="34" charset="-128"/>
              </a:rPr>
              <a:t> </a:t>
            </a:r>
            <a:r>
              <a:rPr lang="en-US" sz="2800" b="1" dirty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who have had access to rigorous instructional opportunities and are college ready.</a:t>
            </a:r>
            <a:endParaRPr lang="en-US" sz="2800" dirty="0">
              <a:solidFill>
                <a:srgbClr val="2B4CA8"/>
              </a:solidFill>
              <a:latin typeface="Franklin Gothic Book" panose="020B05030201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8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Superintendent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2082" t="32700" r="58721" b="42966"/>
          <a:stretch/>
        </p:blipFill>
        <p:spPr bwMode="auto">
          <a:xfrm>
            <a:off x="457200" y="1447800"/>
            <a:ext cx="21336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7323" t="33651" r="45247" b="11977"/>
          <a:stretch/>
        </p:blipFill>
        <p:spPr bwMode="auto">
          <a:xfrm>
            <a:off x="3886200" y="1526875"/>
            <a:ext cx="1584008" cy="2762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34862" t="38023" r="47386" b="24334"/>
          <a:stretch/>
        </p:blipFill>
        <p:spPr bwMode="auto">
          <a:xfrm>
            <a:off x="6553200" y="1524000"/>
            <a:ext cx="220345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572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Beaverton SD: Dr. Jeff Rose</a:t>
            </a:r>
          </a:p>
          <a:p>
            <a:r>
              <a:rPr lang="en-US" sz="3200" dirty="0"/>
              <a:t>Parkrose SD: Dr. Karen Fischer Gray</a:t>
            </a:r>
          </a:p>
          <a:p>
            <a:r>
              <a:rPr lang="en-US" sz="3200" dirty="0"/>
              <a:t>Salem-Keizer SD:  Christy Perry</a:t>
            </a:r>
          </a:p>
        </p:txBody>
      </p:sp>
    </p:spTree>
    <p:extLst>
      <p:ext uri="{BB962C8B-B14F-4D97-AF65-F5344CB8AC3E}">
        <p14:creationId xmlns:p14="http://schemas.microsoft.com/office/powerpoint/2010/main" val="842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Districtwide 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369" y="1397114"/>
            <a:ext cx="8018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Districtwide AVID is aligning District resources and planning to support the quality and sustainable</a:t>
            </a:r>
            <a:r>
              <a:rPr lang="en-US" sz="2800" b="1" dirty="0" smtClean="0">
                <a:solidFill>
                  <a:srgbClr val="2B4CA8"/>
                </a:solidFill>
                <a:latin typeface="Franklin Gothic Demi" panose="020B0703020102020204" pitchFamily="34" charset="0"/>
                <a:ea typeface="MS PGothic" pitchFamily="34" charset="-128"/>
              </a:rPr>
              <a:t> </a:t>
            </a:r>
            <a:r>
              <a:rPr lang="en-US" sz="2800" b="1" dirty="0" err="1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schoolwide</a:t>
            </a:r>
            <a:r>
              <a:rPr lang="en-US" sz="2800" b="1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 implementation of the AVID system at schools K-12.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2B4CA8"/>
              </a:solidFill>
              <a:latin typeface="Franklin Gothic Book" panose="020B0503020102020204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Districtwide </a:t>
            </a:r>
            <a:r>
              <a:rPr lang="en-US" sz="2800" b="1" dirty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AVID alignment reduces the variability experienced by all students in K-12 system resulting in graduates</a:t>
            </a:r>
            <a:r>
              <a:rPr lang="en-US" sz="2800" b="1" dirty="0">
                <a:solidFill>
                  <a:srgbClr val="2B4CA8"/>
                </a:solidFill>
                <a:latin typeface="Franklin Gothic Demi" panose="020B0703020102020204" pitchFamily="34" charset="0"/>
                <a:ea typeface="MS PGothic" pitchFamily="34" charset="-128"/>
              </a:rPr>
              <a:t> </a:t>
            </a:r>
            <a:r>
              <a:rPr lang="en-US" sz="2800" b="1" dirty="0">
                <a:solidFill>
                  <a:srgbClr val="2B4CA8"/>
                </a:solidFill>
                <a:latin typeface="Franklin Gothic Book" panose="020B0503020102020204" pitchFamily="34" charset="0"/>
                <a:ea typeface="MS PGothic" pitchFamily="34" charset="-128"/>
              </a:rPr>
              <a:t>who have had access to rigorous instructional opportunities and are college ready.</a:t>
            </a:r>
            <a:endParaRPr lang="en-US" sz="2800" dirty="0">
              <a:solidFill>
                <a:srgbClr val="2B4CA8"/>
              </a:solidFill>
              <a:latin typeface="Franklin Gothic Book" panose="020B05030201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9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205038" y="445477"/>
            <a:ext cx="4733925" cy="4170855"/>
          </a:xfrm>
          <a:custGeom>
            <a:avLst/>
            <a:gdLst>
              <a:gd name="connsiteX0" fmla="*/ 0 w 3552825"/>
              <a:gd name="connsiteY0" fmla="*/ 1509697 h 3324225"/>
              <a:gd name="connsiteX1" fmla="*/ 888206 w 3552825"/>
              <a:gd name="connsiteY1" fmla="*/ 1509697 h 3324225"/>
              <a:gd name="connsiteX2" fmla="*/ 888206 w 3552825"/>
              <a:gd name="connsiteY2" fmla="*/ 0 h 3324225"/>
              <a:gd name="connsiteX3" fmla="*/ 2664619 w 3552825"/>
              <a:gd name="connsiteY3" fmla="*/ 0 h 3324225"/>
              <a:gd name="connsiteX4" fmla="*/ 2664619 w 3552825"/>
              <a:gd name="connsiteY4" fmla="*/ 1509697 h 3324225"/>
              <a:gd name="connsiteX5" fmla="*/ 3552825 w 3552825"/>
              <a:gd name="connsiteY5" fmla="*/ 1509697 h 3324225"/>
              <a:gd name="connsiteX6" fmla="*/ 1776413 w 3552825"/>
              <a:gd name="connsiteY6" fmla="*/ 3324225 h 3324225"/>
              <a:gd name="connsiteX7" fmla="*/ 0 w 3552825"/>
              <a:gd name="connsiteY7" fmla="*/ 1509697 h 3324225"/>
              <a:gd name="connsiteX0" fmla="*/ 0 w 3552825"/>
              <a:gd name="connsiteY0" fmla="*/ 1509697 h 2714625"/>
              <a:gd name="connsiteX1" fmla="*/ 888206 w 3552825"/>
              <a:gd name="connsiteY1" fmla="*/ 1509697 h 2714625"/>
              <a:gd name="connsiteX2" fmla="*/ 888206 w 3552825"/>
              <a:gd name="connsiteY2" fmla="*/ 0 h 2714625"/>
              <a:gd name="connsiteX3" fmla="*/ 2664619 w 3552825"/>
              <a:gd name="connsiteY3" fmla="*/ 0 h 2714625"/>
              <a:gd name="connsiteX4" fmla="*/ 2664619 w 3552825"/>
              <a:gd name="connsiteY4" fmla="*/ 1509697 h 2714625"/>
              <a:gd name="connsiteX5" fmla="*/ 3552825 w 3552825"/>
              <a:gd name="connsiteY5" fmla="*/ 1509697 h 2714625"/>
              <a:gd name="connsiteX6" fmla="*/ 1771650 w 3552825"/>
              <a:gd name="connsiteY6" fmla="*/ 2714625 h 2714625"/>
              <a:gd name="connsiteX7" fmla="*/ 0 w 3552825"/>
              <a:gd name="connsiteY7" fmla="*/ 1509697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825" h="2714625">
                <a:moveTo>
                  <a:pt x="0" y="1509697"/>
                </a:moveTo>
                <a:lnTo>
                  <a:pt x="888206" y="1509697"/>
                </a:lnTo>
                <a:lnTo>
                  <a:pt x="888206" y="0"/>
                </a:lnTo>
                <a:lnTo>
                  <a:pt x="2664619" y="0"/>
                </a:lnTo>
                <a:lnTo>
                  <a:pt x="2664619" y="1509697"/>
                </a:lnTo>
                <a:lnTo>
                  <a:pt x="3552825" y="1509697"/>
                </a:lnTo>
                <a:lnTo>
                  <a:pt x="1771650" y="2714625"/>
                </a:lnTo>
                <a:lnTo>
                  <a:pt x="0" y="15096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83952" y="4616331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Leadership Commitment and Accountability</a:t>
            </a:r>
          </a:p>
        </p:txBody>
      </p:sp>
      <p:sp>
        <p:nvSpPr>
          <p:cNvPr id="7" name="Freeform 6"/>
          <p:cNvSpPr/>
          <p:nvPr/>
        </p:nvSpPr>
        <p:spPr>
          <a:xfrm>
            <a:off x="2646114" y="4616331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Establish District Infrastructure and Systems</a:t>
            </a:r>
          </a:p>
        </p:txBody>
      </p:sp>
      <p:sp>
        <p:nvSpPr>
          <p:cNvPr id="8" name="Freeform 7"/>
          <p:cNvSpPr/>
          <p:nvPr/>
        </p:nvSpPr>
        <p:spPr>
          <a:xfrm>
            <a:off x="4722198" y="4613767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Ongoing Evaluation </a:t>
            </a:r>
            <a:r>
              <a:rPr lang="en-US" sz="1600" b="1" dirty="0" smtClean="0">
                <a:solidFill>
                  <a:srgbClr val="22469C"/>
                </a:solidFill>
                <a:latin typeface="Franklin Gothic Medium Cond" panose="020B0606030402020204" pitchFamily="34" charset="0"/>
              </a:rPr>
              <a:t>Systems </a:t>
            </a:r>
            <a:endParaRPr lang="en-US" sz="1600" b="1" dirty="0">
              <a:solidFill>
                <a:srgbClr val="22469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772638" y="4616331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K-12 Instructional and Accountability to Support Sites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00438" y="560144"/>
            <a:ext cx="2143125" cy="1092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 defTabSz="457200" fontAlgn="base">
              <a:lnSpc>
                <a:spcPts val="1300"/>
              </a:lnSpc>
            </a:pPr>
            <a:r>
              <a:rPr lang="en-US" sz="1400" dirty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Superintendent and BOE establish the foundational belief system and support the culture that all students can be successful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00438" y="1770186"/>
            <a:ext cx="2143125" cy="9730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 defTabSz="457200" fontAlgn="base">
              <a:lnSpc>
                <a:spcPts val="1300"/>
              </a:lnSpc>
            </a:pPr>
            <a:r>
              <a:rPr lang="en-US" sz="1400" dirty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District leadership sets vision for </a:t>
            </a:r>
            <a:r>
              <a:rPr lang="en-US" sz="1400" dirty="0" smtClean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Districtwide AVID</a:t>
            </a:r>
            <a:endParaRPr lang="en-US" sz="1400" dirty="0">
              <a:solidFill>
                <a:srgbClr val="2B4CA8"/>
              </a:solidFill>
              <a:latin typeface="Franklin Gothic Medium Cond" panose="020B0606030402020204" pitchFamily="34" charset="0"/>
              <a:ea typeface="Calibri"/>
              <a:cs typeface="Times New Roman"/>
            </a:endParaRPr>
          </a:p>
          <a:p>
            <a:pPr algn="ctr" defTabSz="457200" fontAlgn="base">
              <a:lnSpc>
                <a:spcPts val="1300"/>
              </a:lnSpc>
            </a:pPr>
            <a:r>
              <a:rPr lang="en-US" sz="1400" dirty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-District leadership commitment</a:t>
            </a:r>
          </a:p>
        </p:txBody>
      </p:sp>
      <p:sp>
        <p:nvSpPr>
          <p:cNvPr id="15" name="Down Arrow 4"/>
          <p:cNvSpPr/>
          <p:nvPr/>
        </p:nvSpPr>
        <p:spPr>
          <a:xfrm>
            <a:off x="2542012" y="2865093"/>
            <a:ext cx="4076998" cy="1608822"/>
          </a:xfrm>
          <a:custGeom>
            <a:avLst/>
            <a:gdLst>
              <a:gd name="connsiteX0" fmla="*/ 0 w 3552825"/>
              <a:gd name="connsiteY0" fmla="*/ 1509697 h 3324225"/>
              <a:gd name="connsiteX1" fmla="*/ 888206 w 3552825"/>
              <a:gd name="connsiteY1" fmla="*/ 1509697 h 3324225"/>
              <a:gd name="connsiteX2" fmla="*/ 888206 w 3552825"/>
              <a:gd name="connsiteY2" fmla="*/ 0 h 3324225"/>
              <a:gd name="connsiteX3" fmla="*/ 2664619 w 3552825"/>
              <a:gd name="connsiteY3" fmla="*/ 0 h 3324225"/>
              <a:gd name="connsiteX4" fmla="*/ 2664619 w 3552825"/>
              <a:gd name="connsiteY4" fmla="*/ 1509697 h 3324225"/>
              <a:gd name="connsiteX5" fmla="*/ 3552825 w 3552825"/>
              <a:gd name="connsiteY5" fmla="*/ 1509697 h 3324225"/>
              <a:gd name="connsiteX6" fmla="*/ 1776413 w 3552825"/>
              <a:gd name="connsiteY6" fmla="*/ 3324225 h 3324225"/>
              <a:gd name="connsiteX7" fmla="*/ 0 w 3552825"/>
              <a:gd name="connsiteY7" fmla="*/ 1509697 h 3324225"/>
              <a:gd name="connsiteX0" fmla="*/ 0 w 3552825"/>
              <a:gd name="connsiteY0" fmla="*/ 1509697 h 2714625"/>
              <a:gd name="connsiteX1" fmla="*/ 888206 w 3552825"/>
              <a:gd name="connsiteY1" fmla="*/ 1509697 h 2714625"/>
              <a:gd name="connsiteX2" fmla="*/ 888206 w 3552825"/>
              <a:gd name="connsiteY2" fmla="*/ 0 h 2714625"/>
              <a:gd name="connsiteX3" fmla="*/ 2664619 w 3552825"/>
              <a:gd name="connsiteY3" fmla="*/ 0 h 2714625"/>
              <a:gd name="connsiteX4" fmla="*/ 2664619 w 3552825"/>
              <a:gd name="connsiteY4" fmla="*/ 1509697 h 2714625"/>
              <a:gd name="connsiteX5" fmla="*/ 3552825 w 3552825"/>
              <a:gd name="connsiteY5" fmla="*/ 1509697 h 2714625"/>
              <a:gd name="connsiteX6" fmla="*/ 1771650 w 3552825"/>
              <a:gd name="connsiteY6" fmla="*/ 2714625 h 2714625"/>
              <a:gd name="connsiteX7" fmla="*/ 0 w 3552825"/>
              <a:gd name="connsiteY7" fmla="*/ 1509697 h 2714625"/>
              <a:gd name="connsiteX0" fmla="*/ 0 w 3552825"/>
              <a:gd name="connsiteY0" fmla="*/ 1509697 h 2714625"/>
              <a:gd name="connsiteX1" fmla="*/ 888206 w 3552825"/>
              <a:gd name="connsiteY1" fmla="*/ 1509697 h 2714625"/>
              <a:gd name="connsiteX2" fmla="*/ 881058 w 3552825"/>
              <a:gd name="connsiteY2" fmla="*/ 1494903 h 2714625"/>
              <a:gd name="connsiteX3" fmla="*/ 2664619 w 3552825"/>
              <a:gd name="connsiteY3" fmla="*/ 0 h 2714625"/>
              <a:gd name="connsiteX4" fmla="*/ 2664619 w 3552825"/>
              <a:gd name="connsiteY4" fmla="*/ 1509697 h 2714625"/>
              <a:gd name="connsiteX5" fmla="*/ 3552825 w 3552825"/>
              <a:gd name="connsiteY5" fmla="*/ 1509697 h 2714625"/>
              <a:gd name="connsiteX6" fmla="*/ 1771650 w 3552825"/>
              <a:gd name="connsiteY6" fmla="*/ 2714625 h 2714625"/>
              <a:gd name="connsiteX7" fmla="*/ 0 w 3552825"/>
              <a:gd name="connsiteY7" fmla="*/ 1509697 h 2714625"/>
              <a:gd name="connsiteX0" fmla="*/ 0 w 3552825"/>
              <a:gd name="connsiteY0" fmla="*/ 14794 h 1219722"/>
              <a:gd name="connsiteX1" fmla="*/ 888206 w 3552825"/>
              <a:gd name="connsiteY1" fmla="*/ 14794 h 1219722"/>
              <a:gd name="connsiteX2" fmla="*/ 881058 w 3552825"/>
              <a:gd name="connsiteY2" fmla="*/ 0 h 1219722"/>
              <a:gd name="connsiteX3" fmla="*/ 2657470 w 3552825"/>
              <a:gd name="connsiteY3" fmla="*/ 0 h 1219722"/>
              <a:gd name="connsiteX4" fmla="*/ 2664619 w 3552825"/>
              <a:gd name="connsiteY4" fmla="*/ 14794 h 1219722"/>
              <a:gd name="connsiteX5" fmla="*/ 3552825 w 3552825"/>
              <a:gd name="connsiteY5" fmla="*/ 14794 h 1219722"/>
              <a:gd name="connsiteX6" fmla="*/ 1771650 w 3552825"/>
              <a:gd name="connsiteY6" fmla="*/ 1219722 h 1219722"/>
              <a:gd name="connsiteX7" fmla="*/ 0 w 3552825"/>
              <a:gd name="connsiteY7" fmla="*/ 14794 h 1219722"/>
              <a:gd name="connsiteX0" fmla="*/ 0 w 3552825"/>
              <a:gd name="connsiteY0" fmla="*/ 14794 h 1219722"/>
              <a:gd name="connsiteX1" fmla="*/ 888206 w 3552825"/>
              <a:gd name="connsiteY1" fmla="*/ 14794 h 1219722"/>
              <a:gd name="connsiteX2" fmla="*/ 955241 w 3552825"/>
              <a:gd name="connsiteY2" fmla="*/ 14005 h 1219722"/>
              <a:gd name="connsiteX3" fmla="*/ 2657470 w 3552825"/>
              <a:gd name="connsiteY3" fmla="*/ 0 h 1219722"/>
              <a:gd name="connsiteX4" fmla="*/ 2664619 w 3552825"/>
              <a:gd name="connsiteY4" fmla="*/ 14794 h 1219722"/>
              <a:gd name="connsiteX5" fmla="*/ 3552825 w 3552825"/>
              <a:gd name="connsiteY5" fmla="*/ 14794 h 1219722"/>
              <a:gd name="connsiteX6" fmla="*/ 1771650 w 3552825"/>
              <a:gd name="connsiteY6" fmla="*/ 1219722 h 1219722"/>
              <a:gd name="connsiteX7" fmla="*/ 0 w 3552825"/>
              <a:gd name="connsiteY7" fmla="*/ 14794 h 1219722"/>
              <a:gd name="connsiteX0" fmla="*/ 0 w 3552825"/>
              <a:gd name="connsiteY0" fmla="*/ 789 h 1205717"/>
              <a:gd name="connsiteX1" fmla="*/ 888206 w 3552825"/>
              <a:gd name="connsiteY1" fmla="*/ 789 h 1205717"/>
              <a:gd name="connsiteX2" fmla="*/ 955241 w 3552825"/>
              <a:gd name="connsiteY2" fmla="*/ 0 h 1205717"/>
              <a:gd name="connsiteX3" fmla="*/ 2618766 w 3552825"/>
              <a:gd name="connsiteY3" fmla="*/ 2802 h 1205717"/>
              <a:gd name="connsiteX4" fmla="*/ 2664619 w 3552825"/>
              <a:gd name="connsiteY4" fmla="*/ 789 h 1205717"/>
              <a:gd name="connsiteX5" fmla="*/ 3552825 w 3552825"/>
              <a:gd name="connsiteY5" fmla="*/ 789 h 1205717"/>
              <a:gd name="connsiteX6" fmla="*/ 1771650 w 3552825"/>
              <a:gd name="connsiteY6" fmla="*/ 1205717 h 1205717"/>
              <a:gd name="connsiteX7" fmla="*/ 0 w 3552825"/>
              <a:gd name="connsiteY7" fmla="*/ 789 h 1205717"/>
              <a:gd name="connsiteX0" fmla="*/ 0 w 3552825"/>
              <a:gd name="connsiteY0" fmla="*/ 789 h 1182799"/>
              <a:gd name="connsiteX1" fmla="*/ 888206 w 3552825"/>
              <a:gd name="connsiteY1" fmla="*/ 789 h 1182799"/>
              <a:gd name="connsiteX2" fmla="*/ 955241 w 3552825"/>
              <a:gd name="connsiteY2" fmla="*/ 0 h 1182799"/>
              <a:gd name="connsiteX3" fmla="*/ 2618766 w 3552825"/>
              <a:gd name="connsiteY3" fmla="*/ 2802 h 1182799"/>
              <a:gd name="connsiteX4" fmla="*/ 2664619 w 3552825"/>
              <a:gd name="connsiteY4" fmla="*/ 789 h 1182799"/>
              <a:gd name="connsiteX5" fmla="*/ 3552825 w 3552825"/>
              <a:gd name="connsiteY5" fmla="*/ 789 h 1182799"/>
              <a:gd name="connsiteX6" fmla="*/ 1771650 w 3552825"/>
              <a:gd name="connsiteY6" fmla="*/ 1182799 h 1182799"/>
              <a:gd name="connsiteX7" fmla="*/ 0 w 3552825"/>
              <a:gd name="connsiteY7" fmla="*/ 789 h 11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825" h="1182799">
                <a:moveTo>
                  <a:pt x="0" y="789"/>
                </a:moveTo>
                <a:lnTo>
                  <a:pt x="888206" y="789"/>
                </a:lnTo>
                <a:lnTo>
                  <a:pt x="955241" y="0"/>
                </a:lnTo>
                <a:lnTo>
                  <a:pt x="2618766" y="2802"/>
                </a:lnTo>
                <a:lnTo>
                  <a:pt x="2664619" y="789"/>
                </a:lnTo>
                <a:lnTo>
                  <a:pt x="3552825" y="789"/>
                </a:lnTo>
                <a:lnTo>
                  <a:pt x="1771650" y="1182799"/>
                </a:lnTo>
                <a:lnTo>
                  <a:pt x="0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59762" y="2940071"/>
            <a:ext cx="2419716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457200" fontAlgn="base">
              <a:lnSpc>
                <a:spcPts val="1300"/>
              </a:lnSpc>
            </a:pPr>
            <a:r>
              <a:rPr lang="en-US" sz="1400" dirty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AVID college readiness culture becomes </a:t>
            </a:r>
            <a:r>
              <a:rPr lang="en-US" sz="1400" dirty="0" smtClean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an integral </a:t>
            </a:r>
            <a:r>
              <a:rPr lang="en-US" sz="1400" dirty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part </a:t>
            </a:r>
            <a:r>
              <a:rPr lang="en-US" sz="1400" dirty="0" smtClean="0">
                <a:solidFill>
                  <a:srgbClr val="2B4CA8"/>
                </a:solidFill>
                <a:latin typeface="Franklin Gothic Medium Cond" panose="020B0606030402020204" pitchFamily="34" charset="0"/>
                <a:ea typeface="Calibri"/>
                <a:cs typeface="Times New Roman"/>
              </a:rPr>
              <a:t>of the</a:t>
            </a:r>
            <a:endParaRPr lang="en-US" sz="1400" dirty="0">
              <a:solidFill>
                <a:srgbClr val="2B4CA8"/>
              </a:solidFill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75710" y="3380352"/>
            <a:ext cx="2143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457200" fontAlgn="base">
              <a:lnSpc>
                <a:spcPts val="1700"/>
              </a:lnSpc>
            </a:pPr>
            <a:r>
              <a:rPr lang="en-US" sz="1850" b="1" cap="all" dirty="0">
                <a:solidFill>
                  <a:srgbClr val="22469C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>District </a:t>
            </a:r>
            <a:r>
              <a:rPr lang="en-US" sz="1850" b="1" cap="all" dirty="0" smtClean="0">
                <a:solidFill>
                  <a:srgbClr val="22469C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/>
            </a:r>
            <a:br>
              <a:rPr lang="en-US" sz="1850" b="1" cap="all" dirty="0" smtClean="0">
                <a:solidFill>
                  <a:srgbClr val="22469C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</a:br>
            <a:r>
              <a:rPr lang="en-US" sz="1850" b="1" cap="all" dirty="0" smtClean="0">
                <a:solidFill>
                  <a:srgbClr val="22469C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>Strategic </a:t>
            </a:r>
            <a:br>
              <a:rPr lang="en-US" sz="1850" b="1" cap="all" dirty="0" smtClean="0">
                <a:solidFill>
                  <a:srgbClr val="22469C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</a:br>
            <a:r>
              <a:rPr lang="en-US" sz="1850" b="1" cap="all" dirty="0" smtClean="0">
                <a:solidFill>
                  <a:srgbClr val="22469C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>Plan</a:t>
            </a:r>
            <a:endParaRPr lang="en-US" sz="1850" cap="all" dirty="0">
              <a:solidFill>
                <a:srgbClr val="2B4CA8"/>
              </a:solidFill>
              <a:latin typeface="Franklin Gothic Demi" panose="020B07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8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Take a few minutes and reflect on the Culture arrow of the Districtwide graphic tool with the following question:</a:t>
            </a:r>
          </a:p>
          <a:p>
            <a:pPr lvl="1"/>
            <a:r>
              <a:rPr lang="en-US" dirty="0" smtClean="0">
                <a:latin typeface="Franklin Gothic Demi" panose="020B0703020102020204" pitchFamily="34" charset="0"/>
              </a:rPr>
              <a:t>How does this align with your current Strategic Plan?</a:t>
            </a:r>
            <a:endParaRPr lang="en-US" sz="2000" dirty="0">
              <a:latin typeface="Franklin Gothic Demi" panose="020B0703020102020204" pitchFamily="34" charset="0"/>
            </a:endParaRPr>
          </a:p>
          <a:p>
            <a:pPr lvl="1"/>
            <a:endParaRPr lang="en-US" dirty="0" smtClean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7894" y="1877406"/>
            <a:ext cx="8376138" cy="2800098"/>
            <a:chOff x="330568" y="1279533"/>
            <a:chExt cx="7235352" cy="1507160"/>
          </a:xfrm>
        </p:grpSpPr>
        <p:sp>
          <p:nvSpPr>
            <p:cNvPr id="6" name="Freeform 5"/>
            <p:cNvSpPr/>
            <p:nvPr/>
          </p:nvSpPr>
          <p:spPr>
            <a:xfrm>
              <a:off x="2839089" y="1433220"/>
              <a:ext cx="4726831" cy="1277980"/>
            </a:xfrm>
            <a:custGeom>
              <a:avLst/>
              <a:gdLst>
                <a:gd name="connsiteX0" fmla="*/ 213001 w 1277979"/>
                <a:gd name="connsiteY0" fmla="*/ 0 h 4726830"/>
                <a:gd name="connsiteX1" fmla="*/ 1064978 w 1277979"/>
                <a:gd name="connsiteY1" fmla="*/ 0 h 4726830"/>
                <a:gd name="connsiteX2" fmla="*/ 1277979 w 1277979"/>
                <a:gd name="connsiteY2" fmla="*/ 213001 h 4726830"/>
                <a:gd name="connsiteX3" fmla="*/ 1277979 w 1277979"/>
                <a:gd name="connsiteY3" fmla="*/ 4726830 h 4726830"/>
                <a:gd name="connsiteX4" fmla="*/ 1277979 w 1277979"/>
                <a:gd name="connsiteY4" fmla="*/ 4726830 h 4726830"/>
                <a:gd name="connsiteX5" fmla="*/ 0 w 1277979"/>
                <a:gd name="connsiteY5" fmla="*/ 4726830 h 4726830"/>
                <a:gd name="connsiteX6" fmla="*/ 0 w 1277979"/>
                <a:gd name="connsiteY6" fmla="*/ 4726830 h 4726830"/>
                <a:gd name="connsiteX7" fmla="*/ 0 w 1277979"/>
                <a:gd name="connsiteY7" fmla="*/ 213001 h 4726830"/>
                <a:gd name="connsiteX8" fmla="*/ 213001 w 1277979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979" h="4726830">
                  <a:moveTo>
                    <a:pt x="1277979" y="787823"/>
                  </a:moveTo>
                  <a:lnTo>
                    <a:pt x="1277979" y="3939007"/>
                  </a:lnTo>
                  <a:cubicBezTo>
                    <a:pt x="1277979" y="4374108"/>
                    <a:pt x="1252196" y="4726828"/>
                    <a:pt x="1220390" y="4726828"/>
                  </a:cubicBezTo>
                  <a:lnTo>
                    <a:pt x="0" y="4726828"/>
                  </a:lnTo>
                  <a:lnTo>
                    <a:pt x="0" y="472682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0390" y="2"/>
                  </a:lnTo>
                  <a:cubicBezTo>
                    <a:pt x="1252196" y="2"/>
                    <a:pt x="1277979" y="352722"/>
                    <a:pt x="1277979" y="78782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6211" rIns="310036" bIns="186212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•Site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Principal is an active member of the </a:t>
              </a: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/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leadership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team and is committed to </a:t>
              </a: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fidelity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•Site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Leadership team is committed to </a:t>
              </a: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/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implementation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and sustainability with </a:t>
              </a: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</a:t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fidelity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30568" y="1279533"/>
              <a:ext cx="2508523" cy="1507160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FFB517"/>
            </a:solidFill>
            <a:ln w="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dirty="0">
                  <a:solidFill>
                    <a:srgbClr val="22469C"/>
                  </a:solidFill>
                  <a:latin typeface="Franklin Gothic Medium Cond" panose="020B0606030402020204" pitchFamily="34" charset="0"/>
                </a:rPr>
                <a:t>Leadership Commitment and Accountability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3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Take a few minutes and reflect on the Leadership part of the Districtwide graphic tool with the following question:</a:t>
            </a:r>
          </a:p>
          <a:p>
            <a:pPr lvl="1"/>
            <a:r>
              <a:rPr lang="en-US" dirty="0" smtClean="0">
                <a:latin typeface="Franklin Gothic Demi" panose="020B0703020102020204" pitchFamily="34" charset="0"/>
              </a:rPr>
              <a:t>How does this align with your current Strategic Plan?</a:t>
            </a:r>
            <a:endParaRPr lang="en-US" sz="2000" dirty="0">
              <a:latin typeface="Franklin Gothic Demi" panose="020B0703020102020204" pitchFamily="34" charset="0"/>
            </a:endParaRPr>
          </a:p>
          <a:p>
            <a:pPr lvl="1"/>
            <a:endParaRPr lang="en-US" dirty="0" smtClean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7894" y="1877406"/>
            <a:ext cx="8376138" cy="2800098"/>
            <a:chOff x="330568" y="1279533"/>
            <a:chExt cx="7235352" cy="1507160"/>
          </a:xfrm>
        </p:grpSpPr>
        <p:sp>
          <p:nvSpPr>
            <p:cNvPr id="6" name="Freeform 5"/>
            <p:cNvSpPr/>
            <p:nvPr/>
          </p:nvSpPr>
          <p:spPr>
            <a:xfrm>
              <a:off x="2839089" y="1433220"/>
              <a:ext cx="4726831" cy="1277980"/>
            </a:xfrm>
            <a:custGeom>
              <a:avLst/>
              <a:gdLst>
                <a:gd name="connsiteX0" fmla="*/ 213001 w 1277979"/>
                <a:gd name="connsiteY0" fmla="*/ 0 h 4726830"/>
                <a:gd name="connsiteX1" fmla="*/ 1064978 w 1277979"/>
                <a:gd name="connsiteY1" fmla="*/ 0 h 4726830"/>
                <a:gd name="connsiteX2" fmla="*/ 1277979 w 1277979"/>
                <a:gd name="connsiteY2" fmla="*/ 213001 h 4726830"/>
                <a:gd name="connsiteX3" fmla="*/ 1277979 w 1277979"/>
                <a:gd name="connsiteY3" fmla="*/ 4726830 h 4726830"/>
                <a:gd name="connsiteX4" fmla="*/ 1277979 w 1277979"/>
                <a:gd name="connsiteY4" fmla="*/ 4726830 h 4726830"/>
                <a:gd name="connsiteX5" fmla="*/ 0 w 1277979"/>
                <a:gd name="connsiteY5" fmla="*/ 4726830 h 4726830"/>
                <a:gd name="connsiteX6" fmla="*/ 0 w 1277979"/>
                <a:gd name="connsiteY6" fmla="*/ 4726830 h 4726830"/>
                <a:gd name="connsiteX7" fmla="*/ 0 w 1277979"/>
                <a:gd name="connsiteY7" fmla="*/ 213001 h 4726830"/>
                <a:gd name="connsiteX8" fmla="*/ 213001 w 1277979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979" h="4726830">
                  <a:moveTo>
                    <a:pt x="1277979" y="787823"/>
                  </a:moveTo>
                  <a:lnTo>
                    <a:pt x="1277979" y="3939007"/>
                  </a:lnTo>
                  <a:cubicBezTo>
                    <a:pt x="1277979" y="4374108"/>
                    <a:pt x="1252196" y="4726828"/>
                    <a:pt x="1220390" y="4726828"/>
                  </a:cubicBezTo>
                  <a:lnTo>
                    <a:pt x="0" y="4726828"/>
                  </a:lnTo>
                  <a:lnTo>
                    <a:pt x="0" y="472682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0390" y="2"/>
                  </a:lnTo>
                  <a:cubicBezTo>
                    <a:pt x="1252196" y="2"/>
                    <a:pt x="1277979" y="352722"/>
                    <a:pt x="1277979" y="78782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6211" rIns="310036" bIns="186212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DD selection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District level Visioning team-sustainability</a:t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 plan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Community Partnerships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Resource Allocation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30568" y="1279533"/>
              <a:ext cx="2508523" cy="1507160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FFB51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dirty="0" smtClean="0">
                  <a:solidFill>
                    <a:srgbClr val="22469C"/>
                  </a:solidFill>
                  <a:latin typeface="Franklin Gothic Medium Cond" panose="020B0606030402020204" pitchFamily="34" charset="0"/>
                </a:rPr>
                <a:t>Establish District Infrastructure and Systems</a:t>
              </a:r>
              <a:endParaRPr lang="en-US" sz="3400" b="1" dirty="0">
                <a:solidFill>
                  <a:srgbClr val="22469C"/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9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7894" y="1877406"/>
            <a:ext cx="8376138" cy="2800098"/>
            <a:chOff x="330568" y="1279533"/>
            <a:chExt cx="7235352" cy="1507160"/>
          </a:xfrm>
        </p:grpSpPr>
        <p:sp>
          <p:nvSpPr>
            <p:cNvPr id="6" name="Freeform 5"/>
            <p:cNvSpPr/>
            <p:nvPr/>
          </p:nvSpPr>
          <p:spPr>
            <a:xfrm>
              <a:off x="2839089" y="1433220"/>
              <a:ext cx="4726831" cy="1277980"/>
            </a:xfrm>
            <a:custGeom>
              <a:avLst/>
              <a:gdLst>
                <a:gd name="connsiteX0" fmla="*/ 213001 w 1277979"/>
                <a:gd name="connsiteY0" fmla="*/ 0 h 4726830"/>
                <a:gd name="connsiteX1" fmla="*/ 1064978 w 1277979"/>
                <a:gd name="connsiteY1" fmla="*/ 0 h 4726830"/>
                <a:gd name="connsiteX2" fmla="*/ 1277979 w 1277979"/>
                <a:gd name="connsiteY2" fmla="*/ 213001 h 4726830"/>
                <a:gd name="connsiteX3" fmla="*/ 1277979 w 1277979"/>
                <a:gd name="connsiteY3" fmla="*/ 4726830 h 4726830"/>
                <a:gd name="connsiteX4" fmla="*/ 1277979 w 1277979"/>
                <a:gd name="connsiteY4" fmla="*/ 4726830 h 4726830"/>
                <a:gd name="connsiteX5" fmla="*/ 0 w 1277979"/>
                <a:gd name="connsiteY5" fmla="*/ 4726830 h 4726830"/>
                <a:gd name="connsiteX6" fmla="*/ 0 w 1277979"/>
                <a:gd name="connsiteY6" fmla="*/ 4726830 h 4726830"/>
                <a:gd name="connsiteX7" fmla="*/ 0 w 1277979"/>
                <a:gd name="connsiteY7" fmla="*/ 213001 h 4726830"/>
                <a:gd name="connsiteX8" fmla="*/ 213001 w 1277979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979" h="4726830">
                  <a:moveTo>
                    <a:pt x="1277979" y="787823"/>
                  </a:moveTo>
                  <a:lnTo>
                    <a:pt x="1277979" y="3939007"/>
                  </a:lnTo>
                  <a:cubicBezTo>
                    <a:pt x="1277979" y="4374108"/>
                    <a:pt x="1252196" y="4726828"/>
                    <a:pt x="1220390" y="4726828"/>
                  </a:cubicBezTo>
                  <a:lnTo>
                    <a:pt x="0" y="4726828"/>
                  </a:lnTo>
                  <a:lnTo>
                    <a:pt x="0" y="472682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0390" y="2"/>
                  </a:lnTo>
                  <a:cubicBezTo>
                    <a:pt x="1252196" y="2"/>
                    <a:pt x="1277979" y="352722"/>
                    <a:pt x="1277979" y="78782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6211" rIns="310036" bIns="186212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•Defined data points to support AVID’s </a:t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integration into the District’s continuous </a:t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improvement cycle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dirty="0" smtClean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•Number of AVID sites and successful </a:t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Certification</a:t>
              </a:r>
              <a:endParaRPr lang="en-US" sz="2000" dirty="0">
                <a:solidFill>
                  <a:srgbClr val="2B4CA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30568" y="1279533"/>
              <a:ext cx="2508523" cy="1507160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FFB51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dirty="0" smtClean="0">
                  <a:solidFill>
                    <a:srgbClr val="22469C"/>
                  </a:solidFill>
                  <a:latin typeface="Franklin Gothic Medium Cond" panose="020B0606030402020204" pitchFamily="34" charset="0"/>
                </a:rPr>
                <a:t>Ongoing Evaluation</a:t>
              </a:r>
              <a:br>
                <a:rPr lang="en-US" sz="3400" b="1" dirty="0" smtClean="0">
                  <a:solidFill>
                    <a:srgbClr val="22469C"/>
                  </a:solidFill>
                  <a:latin typeface="Franklin Gothic Medium Cond" panose="020B0606030402020204" pitchFamily="34" charset="0"/>
                </a:rPr>
              </a:br>
              <a:r>
                <a:rPr lang="en-US" sz="3400" b="1" dirty="0" smtClean="0">
                  <a:solidFill>
                    <a:srgbClr val="22469C"/>
                  </a:solidFill>
                  <a:latin typeface="Franklin Gothic Medium Cond" panose="020B0606030402020204" pitchFamily="34" charset="0"/>
                </a:rPr>
                <a:t>Systems </a:t>
              </a:r>
              <a:endParaRPr lang="en-US" sz="3400" b="1" dirty="0">
                <a:solidFill>
                  <a:srgbClr val="22469C"/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2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Take a few minutes and reflect on the System parts of the Districtwide graphic tool with the following question:</a:t>
            </a:r>
          </a:p>
          <a:p>
            <a:pPr lvl="1"/>
            <a:r>
              <a:rPr lang="en-US" dirty="0" smtClean="0">
                <a:latin typeface="Franklin Gothic Demi" panose="020B0703020102020204" pitchFamily="34" charset="0"/>
              </a:rPr>
              <a:t>How does this align with your current Strategic Plan?</a:t>
            </a:r>
            <a:endParaRPr lang="en-US" sz="2000" dirty="0">
              <a:latin typeface="Franklin Gothic Demi" panose="020B0703020102020204" pitchFamily="34" charset="0"/>
            </a:endParaRPr>
          </a:p>
          <a:p>
            <a:pPr lvl="1"/>
            <a:endParaRPr lang="en-US" dirty="0" smtClean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7894" y="1877406"/>
            <a:ext cx="8376138" cy="2800098"/>
            <a:chOff x="330568" y="1279533"/>
            <a:chExt cx="7235352" cy="1507160"/>
          </a:xfrm>
        </p:grpSpPr>
        <p:sp>
          <p:nvSpPr>
            <p:cNvPr id="6" name="Freeform 5"/>
            <p:cNvSpPr/>
            <p:nvPr/>
          </p:nvSpPr>
          <p:spPr>
            <a:xfrm>
              <a:off x="2839089" y="1433220"/>
              <a:ext cx="4726831" cy="1277980"/>
            </a:xfrm>
            <a:custGeom>
              <a:avLst/>
              <a:gdLst>
                <a:gd name="connsiteX0" fmla="*/ 213001 w 1277979"/>
                <a:gd name="connsiteY0" fmla="*/ 0 h 4726830"/>
                <a:gd name="connsiteX1" fmla="*/ 1064978 w 1277979"/>
                <a:gd name="connsiteY1" fmla="*/ 0 h 4726830"/>
                <a:gd name="connsiteX2" fmla="*/ 1277979 w 1277979"/>
                <a:gd name="connsiteY2" fmla="*/ 213001 h 4726830"/>
                <a:gd name="connsiteX3" fmla="*/ 1277979 w 1277979"/>
                <a:gd name="connsiteY3" fmla="*/ 4726830 h 4726830"/>
                <a:gd name="connsiteX4" fmla="*/ 1277979 w 1277979"/>
                <a:gd name="connsiteY4" fmla="*/ 4726830 h 4726830"/>
                <a:gd name="connsiteX5" fmla="*/ 0 w 1277979"/>
                <a:gd name="connsiteY5" fmla="*/ 4726830 h 4726830"/>
                <a:gd name="connsiteX6" fmla="*/ 0 w 1277979"/>
                <a:gd name="connsiteY6" fmla="*/ 4726830 h 4726830"/>
                <a:gd name="connsiteX7" fmla="*/ 0 w 1277979"/>
                <a:gd name="connsiteY7" fmla="*/ 213001 h 4726830"/>
                <a:gd name="connsiteX8" fmla="*/ 213001 w 1277979"/>
                <a:gd name="connsiteY8" fmla="*/ 0 h 47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979" h="4726830">
                  <a:moveTo>
                    <a:pt x="1277979" y="787823"/>
                  </a:moveTo>
                  <a:lnTo>
                    <a:pt x="1277979" y="3939007"/>
                  </a:lnTo>
                  <a:cubicBezTo>
                    <a:pt x="1277979" y="4374108"/>
                    <a:pt x="1252196" y="4726828"/>
                    <a:pt x="1220390" y="4726828"/>
                  </a:cubicBezTo>
                  <a:lnTo>
                    <a:pt x="0" y="4726828"/>
                  </a:lnTo>
                  <a:lnTo>
                    <a:pt x="0" y="472682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20390" y="2"/>
                  </a:lnTo>
                  <a:cubicBezTo>
                    <a:pt x="1252196" y="2"/>
                    <a:pt x="1277979" y="352722"/>
                    <a:pt x="1277979" y="78782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6211" rIns="310036" bIns="186212" numCol="1" spcCol="1270" anchor="ctr" anchorCtr="0">
              <a:noAutofit/>
            </a:bodyPr>
            <a:lstStyle/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Integrate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AVID with District Adult </a:t>
              </a: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/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 Professional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Learning Plan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WICOR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language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Leverage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strategies</a:t>
              </a:r>
            </a:p>
            <a:p>
              <a:pPr marL="0" lvl="1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• WICOR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integration with other </a:t>
              </a: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academic</a:t>
              </a:r>
              <a:b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</a:br>
              <a:r>
                <a:rPr lang="en-US" sz="2000" dirty="0" smtClean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    </a:t>
              </a:r>
              <a:r>
                <a:rPr lang="en-US" sz="2000" dirty="0">
                  <a:solidFill>
                    <a:srgbClr val="2B4CA8"/>
                  </a:solidFill>
                  <a:latin typeface="Franklin Gothic Book" panose="020B0503020102020204" pitchFamily="34" charset="0"/>
                </a:rPr>
                <a:t>priorities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30568" y="1279533"/>
              <a:ext cx="2508523" cy="1507160"/>
            </a:xfrm>
            <a:custGeom>
              <a:avLst/>
              <a:gdLst>
                <a:gd name="connsiteX0" fmla="*/ 0 w 2658842"/>
                <a:gd name="connsiteY0" fmla="*/ 266251 h 1597474"/>
                <a:gd name="connsiteX1" fmla="*/ 266251 w 2658842"/>
                <a:gd name="connsiteY1" fmla="*/ 0 h 1597474"/>
                <a:gd name="connsiteX2" fmla="*/ 2392591 w 2658842"/>
                <a:gd name="connsiteY2" fmla="*/ 0 h 1597474"/>
                <a:gd name="connsiteX3" fmla="*/ 2658842 w 2658842"/>
                <a:gd name="connsiteY3" fmla="*/ 266251 h 1597474"/>
                <a:gd name="connsiteX4" fmla="*/ 2658842 w 2658842"/>
                <a:gd name="connsiteY4" fmla="*/ 1331223 h 1597474"/>
                <a:gd name="connsiteX5" fmla="*/ 2392591 w 2658842"/>
                <a:gd name="connsiteY5" fmla="*/ 1597474 h 1597474"/>
                <a:gd name="connsiteX6" fmla="*/ 266251 w 2658842"/>
                <a:gd name="connsiteY6" fmla="*/ 1597474 h 1597474"/>
                <a:gd name="connsiteX7" fmla="*/ 0 w 2658842"/>
                <a:gd name="connsiteY7" fmla="*/ 1331223 h 1597474"/>
                <a:gd name="connsiteX8" fmla="*/ 0 w 2658842"/>
                <a:gd name="connsiteY8" fmla="*/ 266251 h 159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842" h="1597474">
                  <a:moveTo>
                    <a:pt x="0" y="266251"/>
                  </a:moveTo>
                  <a:cubicBezTo>
                    <a:pt x="0" y="119205"/>
                    <a:pt x="119205" y="0"/>
                    <a:pt x="266251" y="0"/>
                  </a:cubicBezTo>
                  <a:lnTo>
                    <a:pt x="2392591" y="0"/>
                  </a:lnTo>
                  <a:cubicBezTo>
                    <a:pt x="2539637" y="0"/>
                    <a:pt x="2658842" y="119205"/>
                    <a:pt x="2658842" y="266251"/>
                  </a:cubicBezTo>
                  <a:lnTo>
                    <a:pt x="2658842" y="1331223"/>
                  </a:lnTo>
                  <a:cubicBezTo>
                    <a:pt x="2658842" y="1478269"/>
                    <a:pt x="2539637" y="1597474"/>
                    <a:pt x="2392591" y="1597474"/>
                  </a:cubicBezTo>
                  <a:lnTo>
                    <a:pt x="266251" y="1597474"/>
                  </a:lnTo>
                  <a:cubicBezTo>
                    <a:pt x="119205" y="1597474"/>
                    <a:pt x="0" y="1478269"/>
                    <a:pt x="0" y="1331223"/>
                  </a:cubicBezTo>
                  <a:lnTo>
                    <a:pt x="0" y="266251"/>
                  </a:lnTo>
                  <a:close/>
                </a:path>
              </a:pathLst>
            </a:custGeom>
            <a:solidFill>
              <a:srgbClr val="FFB51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522" tIns="142752" rIns="207522" bIns="14275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22469C"/>
                  </a:solidFill>
                  <a:latin typeface="Franklin Gothic Medium Cond" panose="020B0606030402020204" pitchFamily="34" charset="0"/>
                </a:rPr>
                <a:t>K-12 Instructional and Accountability to Support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7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Take a few minutes and reflect on the Instructional part of the Districtwide graphic tool with the following question:</a:t>
            </a:r>
          </a:p>
          <a:p>
            <a:pPr lvl="1"/>
            <a:r>
              <a:rPr lang="en-US" dirty="0" smtClean="0">
                <a:latin typeface="Franklin Gothic Demi" panose="020B0703020102020204" pitchFamily="34" charset="0"/>
              </a:rPr>
              <a:t>How does this align with your current Strategic Plan?</a:t>
            </a:r>
            <a:endParaRPr lang="en-US" sz="2000" dirty="0">
              <a:latin typeface="Franklin Gothic Demi" panose="020B0703020102020204" pitchFamily="34" charset="0"/>
            </a:endParaRPr>
          </a:p>
          <a:p>
            <a:pPr lvl="1"/>
            <a:endParaRPr lang="en-US" dirty="0" smtClean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AVID in Oregon School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Describe </a:t>
            </a:r>
            <a:r>
              <a:rPr lang="en-US" b="1" i="1" dirty="0"/>
              <a:t>the impact AVID has had on your district in terms of preparing all students for success in college, career and life?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b="1" i="1" dirty="0"/>
              <a:t>What piece of advice would you have for superintendents who are just beginning their AVID journey?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</a:t>
            </a:r>
            <a:r>
              <a:rPr lang="en-US" dirty="0" smtClean="0"/>
              <a:t>3 or 5 </a:t>
            </a:r>
            <a:r>
              <a:rPr lang="en-US" dirty="0"/>
              <a:t>– Year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Step 1 – Plan &amp; Prepare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Organize the process, Gather Input, Review Data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Step 2 – Establish Priorities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Develop priorities, including resources needed</a:t>
            </a:r>
            <a:endParaRPr lang="en-US" sz="4000" dirty="0">
              <a:solidFill>
                <a:schemeClr val="tx1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Step 3 – Support Priorities</a:t>
            </a:r>
          </a:p>
          <a:p>
            <a:pPr marL="804863" lvl="1" indent="-347663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Determine</a:t>
            </a:r>
            <a:r>
              <a:rPr lang="en-US" dirty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Funding sources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Step 4 – Implement Plan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Step 5 -  Monitor &amp; Adjust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667000" cy="22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205038" y="445477"/>
            <a:ext cx="4733925" cy="4170855"/>
          </a:xfrm>
          <a:custGeom>
            <a:avLst/>
            <a:gdLst>
              <a:gd name="connsiteX0" fmla="*/ 0 w 3552825"/>
              <a:gd name="connsiteY0" fmla="*/ 1509697 h 3324225"/>
              <a:gd name="connsiteX1" fmla="*/ 888206 w 3552825"/>
              <a:gd name="connsiteY1" fmla="*/ 1509697 h 3324225"/>
              <a:gd name="connsiteX2" fmla="*/ 888206 w 3552825"/>
              <a:gd name="connsiteY2" fmla="*/ 0 h 3324225"/>
              <a:gd name="connsiteX3" fmla="*/ 2664619 w 3552825"/>
              <a:gd name="connsiteY3" fmla="*/ 0 h 3324225"/>
              <a:gd name="connsiteX4" fmla="*/ 2664619 w 3552825"/>
              <a:gd name="connsiteY4" fmla="*/ 1509697 h 3324225"/>
              <a:gd name="connsiteX5" fmla="*/ 3552825 w 3552825"/>
              <a:gd name="connsiteY5" fmla="*/ 1509697 h 3324225"/>
              <a:gd name="connsiteX6" fmla="*/ 1776413 w 3552825"/>
              <a:gd name="connsiteY6" fmla="*/ 3324225 h 3324225"/>
              <a:gd name="connsiteX7" fmla="*/ 0 w 3552825"/>
              <a:gd name="connsiteY7" fmla="*/ 1509697 h 3324225"/>
              <a:gd name="connsiteX0" fmla="*/ 0 w 3552825"/>
              <a:gd name="connsiteY0" fmla="*/ 1509697 h 2714625"/>
              <a:gd name="connsiteX1" fmla="*/ 888206 w 3552825"/>
              <a:gd name="connsiteY1" fmla="*/ 1509697 h 2714625"/>
              <a:gd name="connsiteX2" fmla="*/ 888206 w 3552825"/>
              <a:gd name="connsiteY2" fmla="*/ 0 h 2714625"/>
              <a:gd name="connsiteX3" fmla="*/ 2664619 w 3552825"/>
              <a:gd name="connsiteY3" fmla="*/ 0 h 2714625"/>
              <a:gd name="connsiteX4" fmla="*/ 2664619 w 3552825"/>
              <a:gd name="connsiteY4" fmla="*/ 1509697 h 2714625"/>
              <a:gd name="connsiteX5" fmla="*/ 3552825 w 3552825"/>
              <a:gd name="connsiteY5" fmla="*/ 1509697 h 2714625"/>
              <a:gd name="connsiteX6" fmla="*/ 1771650 w 3552825"/>
              <a:gd name="connsiteY6" fmla="*/ 2714625 h 2714625"/>
              <a:gd name="connsiteX7" fmla="*/ 0 w 3552825"/>
              <a:gd name="connsiteY7" fmla="*/ 1509697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825" h="2714625">
                <a:moveTo>
                  <a:pt x="0" y="1509697"/>
                </a:moveTo>
                <a:lnTo>
                  <a:pt x="888206" y="1509697"/>
                </a:lnTo>
                <a:lnTo>
                  <a:pt x="888206" y="0"/>
                </a:lnTo>
                <a:lnTo>
                  <a:pt x="2664619" y="0"/>
                </a:lnTo>
                <a:lnTo>
                  <a:pt x="2664619" y="1509697"/>
                </a:lnTo>
                <a:lnTo>
                  <a:pt x="3552825" y="1509697"/>
                </a:lnTo>
                <a:lnTo>
                  <a:pt x="1771650" y="2714625"/>
                </a:lnTo>
                <a:lnTo>
                  <a:pt x="0" y="15096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3952" y="4616331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Leadership Commitment and Accountability</a:t>
            </a:r>
            <a:endParaRPr lang="en-US" sz="1600" b="1" kern="1200" dirty="0">
              <a:solidFill>
                <a:srgbClr val="22469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46114" y="4616331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Establish District Infrastructure and Systems</a:t>
            </a:r>
            <a:endParaRPr lang="en-US" sz="1600" b="1" kern="1200" dirty="0">
              <a:solidFill>
                <a:srgbClr val="22469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22198" y="4613767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Ongoing Evaluation </a:t>
            </a:r>
            <a:r>
              <a:rPr lang="en-US" sz="1600" b="1" dirty="0" smtClean="0">
                <a:solidFill>
                  <a:srgbClr val="22469C"/>
                </a:solidFill>
                <a:latin typeface="Franklin Gothic Medium Cond" panose="020B0606030402020204" pitchFamily="34" charset="0"/>
              </a:rPr>
              <a:t>Systems </a:t>
            </a:r>
            <a:endParaRPr lang="en-US" sz="1600" b="1" dirty="0">
              <a:solidFill>
                <a:srgbClr val="22469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772638" y="4616331"/>
            <a:ext cx="1709808" cy="1274515"/>
          </a:xfrm>
          <a:custGeom>
            <a:avLst/>
            <a:gdLst>
              <a:gd name="connsiteX0" fmla="*/ 0 w 2658842"/>
              <a:gd name="connsiteY0" fmla="*/ 266251 h 1597474"/>
              <a:gd name="connsiteX1" fmla="*/ 266251 w 2658842"/>
              <a:gd name="connsiteY1" fmla="*/ 0 h 1597474"/>
              <a:gd name="connsiteX2" fmla="*/ 2392591 w 2658842"/>
              <a:gd name="connsiteY2" fmla="*/ 0 h 1597474"/>
              <a:gd name="connsiteX3" fmla="*/ 2658842 w 2658842"/>
              <a:gd name="connsiteY3" fmla="*/ 266251 h 1597474"/>
              <a:gd name="connsiteX4" fmla="*/ 2658842 w 2658842"/>
              <a:gd name="connsiteY4" fmla="*/ 1331223 h 1597474"/>
              <a:gd name="connsiteX5" fmla="*/ 2392591 w 2658842"/>
              <a:gd name="connsiteY5" fmla="*/ 1597474 h 1597474"/>
              <a:gd name="connsiteX6" fmla="*/ 266251 w 2658842"/>
              <a:gd name="connsiteY6" fmla="*/ 1597474 h 1597474"/>
              <a:gd name="connsiteX7" fmla="*/ 0 w 2658842"/>
              <a:gd name="connsiteY7" fmla="*/ 1331223 h 1597474"/>
              <a:gd name="connsiteX8" fmla="*/ 0 w 2658842"/>
              <a:gd name="connsiteY8" fmla="*/ 266251 h 15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842" h="1597474">
                <a:moveTo>
                  <a:pt x="0" y="266251"/>
                </a:moveTo>
                <a:cubicBezTo>
                  <a:pt x="0" y="119205"/>
                  <a:pt x="119205" y="0"/>
                  <a:pt x="266251" y="0"/>
                </a:cubicBezTo>
                <a:lnTo>
                  <a:pt x="2392591" y="0"/>
                </a:lnTo>
                <a:cubicBezTo>
                  <a:pt x="2539637" y="0"/>
                  <a:pt x="2658842" y="119205"/>
                  <a:pt x="2658842" y="266251"/>
                </a:cubicBezTo>
                <a:lnTo>
                  <a:pt x="2658842" y="1331223"/>
                </a:lnTo>
                <a:cubicBezTo>
                  <a:pt x="2658842" y="1478269"/>
                  <a:pt x="2539637" y="1597474"/>
                  <a:pt x="2392591" y="1597474"/>
                </a:cubicBezTo>
                <a:lnTo>
                  <a:pt x="266251" y="1597474"/>
                </a:lnTo>
                <a:cubicBezTo>
                  <a:pt x="119205" y="1597474"/>
                  <a:pt x="0" y="1478269"/>
                  <a:pt x="0" y="1331223"/>
                </a:cubicBezTo>
                <a:lnTo>
                  <a:pt x="0" y="266251"/>
                </a:lnTo>
                <a:close/>
              </a:path>
            </a:pathLst>
          </a:custGeom>
          <a:solidFill>
            <a:srgbClr val="FFB5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522" tIns="142752" rIns="207522" bIns="1427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rgbClr val="22469C"/>
                </a:solidFill>
                <a:latin typeface="Franklin Gothic Medium Cond" panose="020B0606030402020204" pitchFamily="34" charset="0"/>
              </a:rPr>
              <a:t>K-12 Instructional and Accountability to Support Sites</a:t>
            </a:r>
            <a:endParaRPr lang="en-US" sz="1600" b="1" kern="1200" dirty="0">
              <a:solidFill>
                <a:srgbClr val="22469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00438" y="560144"/>
            <a:ext cx="2143125" cy="1092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Franklin Gothic Medium Cond" panose="020B0606030402020204" pitchFamily="34" charset="0"/>
                <a:ea typeface="Calibri"/>
                <a:cs typeface="Times New Roman"/>
              </a:rPr>
              <a:t>Superintendent and BOE establish the foundational belief system and support the culture that all students can be successful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00438" y="1770186"/>
            <a:ext cx="2143125" cy="9730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Franklin Gothic Medium Cond" panose="020B0606030402020204" pitchFamily="34" charset="0"/>
                <a:ea typeface="Calibri"/>
                <a:cs typeface="Times New Roman"/>
              </a:rPr>
              <a:t>District leadership sets vision for </a:t>
            </a:r>
            <a:r>
              <a:rPr lang="en-US" sz="1400" dirty="0" smtClean="0">
                <a:latin typeface="Franklin Gothic Medium Cond" panose="020B0606030402020204" pitchFamily="34" charset="0"/>
                <a:ea typeface="Calibri"/>
                <a:cs typeface="Times New Roman"/>
              </a:rPr>
              <a:t>Districtwide AVID</a:t>
            </a:r>
            <a:endParaRPr lang="en-US" sz="1400" dirty="0">
              <a:latin typeface="Franklin Gothic Medium Cond" panose="020B0606030402020204" pitchFamily="34" charset="0"/>
              <a:ea typeface="Calibri"/>
              <a:cs typeface="Times New Roman"/>
            </a:endParaRP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Franklin Gothic Medium Cond" panose="020B0606030402020204" pitchFamily="34" charset="0"/>
                <a:ea typeface="Calibri"/>
                <a:cs typeface="Times New Roman"/>
              </a:rPr>
              <a:t>-District leadership commitment</a:t>
            </a:r>
          </a:p>
        </p:txBody>
      </p:sp>
      <p:sp>
        <p:nvSpPr>
          <p:cNvPr id="15" name="Down Arrow 4"/>
          <p:cNvSpPr/>
          <p:nvPr/>
        </p:nvSpPr>
        <p:spPr>
          <a:xfrm>
            <a:off x="2542012" y="2865093"/>
            <a:ext cx="4076998" cy="1608822"/>
          </a:xfrm>
          <a:custGeom>
            <a:avLst/>
            <a:gdLst>
              <a:gd name="connsiteX0" fmla="*/ 0 w 3552825"/>
              <a:gd name="connsiteY0" fmla="*/ 1509697 h 3324225"/>
              <a:gd name="connsiteX1" fmla="*/ 888206 w 3552825"/>
              <a:gd name="connsiteY1" fmla="*/ 1509697 h 3324225"/>
              <a:gd name="connsiteX2" fmla="*/ 888206 w 3552825"/>
              <a:gd name="connsiteY2" fmla="*/ 0 h 3324225"/>
              <a:gd name="connsiteX3" fmla="*/ 2664619 w 3552825"/>
              <a:gd name="connsiteY3" fmla="*/ 0 h 3324225"/>
              <a:gd name="connsiteX4" fmla="*/ 2664619 w 3552825"/>
              <a:gd name="connsiteY4" fmla="*/ 1509697 h 3324225"/>
              <a:gd name="connsiteX5" fmla="*/ 3552825 w 3552825"/>
              <a:gd name="connsiteY5" fmla="*/ 1509697 h 3324225"/>
              <a:gd name="connsiteX6" fmla="*/ 1776413 w 3552825"/>
              <a:gd name="connsiteY6" fmla="*/ 3324225 h 3324225"/>
              <a:gd name="connsiteX7" fmla="*/ 0 w 3552825"/>
              <a:gd name="connsiteY7" fmla="*/ 1509697 h 3324225"/>
              <a:gd name="connsiteX0" fmla="*/ 0 w 3552825"/>
              <a:gd name="connsiteY0" fmla="*/ 1509697 h 2714625"/>
              <a:gd name="connsiteX1" fmla="*/ 888206 w 3552825"/>
              <a:gd name="connsiteY1" fmla="*/ 1509697 h 2714625"/>
              <a:gd name="connsiteX2" fmla="*/ 888206 w 3552825"/>
              <a:gd name="connsiteY2" fmla="*/ 0 h 2714625"/>
              <a:gd name="connsiteX3" fmla="*/ 2664619 w 3552825"/>
              <a:gd name="connsiteY3" fmla="*/ 0 h 2714625"/>
              <a:gd name="connsiteX4" fmla="*/ 2664619 w 3552825"/>
              <a:gd name="connsiteY4" fmla="*/ 1509697 h 2714625"/>
              <a:gd name="connsiteX5" fmla="*/ 3552825 w 3552825"/>
              <a:gd name="connsiteY5" fmla="*/ 1509697 h 2714625"/>
              <a:gd name="connsiteX6" fmla="*/ 1771650 w 3552825"/>
              <a:gd name="connsiteY6" fmla="*/ 2714625 h 2714625"/>
              <a:gd name="connsiteX7" fmla="*/ 0 w 3552825"/>
              <a:gd name="connsiteY7" fmla="*/ 1509697 h 2714625"/>
              <a:gd name="connsiteX0" fmla="*/ 0 w 3552825"/>
              <a:gd name="connsiteY0" fmla="*/ 1509697 h 2714625"/>
              <a:gd name="connsiteX1" fmla="*/ 888206 w 3552825"/>
              <a:gd name="connsiteY1" fmla="*/ 1509697 h 2714625"/>
              <a:gd name="connsiteX2" fmla="*/ 881058 w 3552825"/>
              <a:gd name="connsiteY2" fmla="*/ 1494903 h 2714625"/>
              <a:gd name="connsiteX3" fmla="*/ 2664619 w 3552825"/>
              <a:gd name="connsiteY3" fmla="*/ 0 h 2714625"/>
              <a:gd name="connsiteX4" fmla="*/ 2664619 w 3552825"/>
              <a:gd name="connsiteY4" fmla="*/ 1509697 h 2714625"/>
              <a:gd name="connsiteX5" fmla="*/ 3552825 w 3552825"/>
              <a:gd name="connsiteY5" fmla="*/ 1509697 h 2714625"/>
              <a:gd name="connsiteX6" fmla="*/ 1771650 w 3552825"/>
              <a:gd name="connsiteY6" fmla="*/ 2714625 h 2714625"/>
              <a:gd name="connsiteX7" fmla="*/ 0 w 3552825"/>
              <a:gd name="connsiteY7" fmla="*/ 1509697 h 2714625"/>
              <a:gd name="connsiteX0" fmla="*/ 0 w 3552825"/>
              <a:gd name="connsiteY0" fmla="*/ 14794 h 1219722"/>
              <a:gd name="connsiteX1" fmla="*/ 888206 w 3552825"/>
              <a:gd name="connsiteY1" fmla="*/ 14794 h 1219722"/>
              <a:gd name="connsiteX2" fmla="*/ 881058 w 3552825"/>
              <a:gd name="connsiteY2" fmla="*/ 0 h 1219722"/>
              <a:gd name="connsiteX3" fmla="*/ 2657470 w 3552825"/>
              <a:gd name="connsiteY3" fmla="*/ 0 h 1219722"/>
              <a:gd name="connsiteX4" fmla="*/ 2664619 w 3552825"/>
              <a:gd name="connsiteY4" fmla="*/ 14794 h 1219722"/>
              <a:gd name="connsiteX5" fmla="*/ 3552825 w 3552825"/>
              <a:gd name="connsiteY5" fmla="*/ 14794 h 1219722"/>
              <a:gd name="connsiteX6" fmla="*/ 1771650 w 3552825"/>
              <a:gd name="connsiteY6" fmla="*/ 1219722 h 1219722"/>
              <a:gd name="connsiteX7" fmla="*/ 0 w 3552825"/>
              <a:gd name="connsiteY7" fmla="*/ 14794 h 1219722"/>
              <a:gd name="connsiteX0" fmla="*/ 0 w 3552825"/>
              <a:gd name="connsiteY0" fmla="*/ 14794 h 1219722"/>
              <a:gd name="connsiteX1" fmla="*/ 888206 w 3552825"/>
              <a:gd name="connsiteY1" fmla="*/ 14794 h 1219722"/>
              <a:gd name="connsiteX2" fmla="*/ 955241 w 3552825"/>
              <a:gd name="connsiteY2" fmla="*/ 14005 h 1219722"/>
              <a:gd name="connsiteX3" fmla="*/ 2657470 w 3552825"/>
              <a:gd name="connsiteY3" fmla="*/ 0 h 1219722"/>
              <a:gd name="connsiteX4" fmla="*/ 2664619 w 3552825"/>
              <a:gd name="connsiteY4" fmla="*/ 14794 h 1219722"/>
              <a:gd name="connsiteX5" fmla="*/ 3552825 w 3552825"/>
              <a:gd name="connsiteY5" fmla="*/ 14794 h 1219722"/>
              <a:gd name="connsiteX6" fmla="*/ 1771650 w 3552825"/>
              <a:gd name="connsiteY6" fmla="*/ 1219722 h 1219722"/>
              <a:gd name="connsiteX7" fmla="*/ 0 w 3552825"/>
              <a:gd name="connsiteY7" fmla="*/ 14794 h 1219722"/>
              <a:gd name="connsiteX0" fmla="*/ 0 w 3552825"/>
              <a:gd name="connsiteY0" fmla="*/ 789 h 1205717"/>
              <a:gd name="connsiteX1" fmla="*/ 888206 w 3552825"/>
              <a:gd name="connsiteY1" fmla="*/ 789 h 1205717"/>
              <a:gd name="connsiteX2" fmla="*/ 955241 w 3552825"/>
              <a:gd name="connsiteY2" fmla="*/ 0 h 1205717"/>
              <a:gd name="connsiteX3" fmla="*/ 2618766 w 3552825"/>
              <a:gd name="connsiteY3" fmla="*/ 2802 h 1205717"/>
              <a:gd name="connsiteX4" fmla="*/ 2664619 w 3552825"/>
              <a:gd name="connsiteY4" fmla="*/ 789 h 1205717"/>
              <a:gd name="connsiteX5" fmla="*/ 3552825 w 3552825"/>
              <a:gd name="connsiteY5" fmla="*/ 789 h 1205717"/>
              <a:gd name="connsiteX6" fmla="*/ 1771650 w 3552825"/>
              <a:gd name="connsiteY6" fmla="*/ 1205717 h 1205717"/>
              <a:gd name="connsiteX7" fmla="*/ 0 w 3552825"/>
              <a:gd name="connsiteY7" fmla="*/ 789 h 1205717"/>
              <a:gd name="connsiteX0" fmla="*/ 0 w 3552825"/>
              <a:gd name="connsiteY0" fmla="*/ 789 h 1182799"/>
              <a:gd name="connsiteX1" fmla="*/ 888206 w 3552825"/>
              <a:gd name="connsiteY1" fmla="*/ 789 h 1182799"/>
              <a:gd name="connsiteX2" fmla="*/ 955241 w 3552825"/>
              <a:gd name="connsiteY2" fmla="*/ 0 h 1182799"/>
              <a:gd name="connsiteX3" fmla="*/ 2618766 w 3552825"/>
              <a:gd name="connsiteY3" fmla="*/ 2802 h 1182799"/>
              <a:gd name="connsiteX4" fmla="*/ 2664619 w 3552825"/>
              <a:gd name="connsiteY4" fmla="*/ 789 h 1182799"/>
              <a:gd name="connsiteX5" fmla="*/ 3552825 w 3552825"/>
              <a:gd name="connsiteY5" fmla="*/ 789 h 1182799"/>
              <a:gd name="connsiteX6" fmla="*/ 1771650 w 3552825"/>
              <a:gd name="connsiteY6" fmla="*/ 1182799 h 1182799"/>
              <a:gd name="connsiteX7" fmla="*/ 0 w 3552825"/>
              <a:gd name="connsiteY7" fmla="*/ 789 h 11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825" h="1182799">
                <a:moveTo>
                  <a:pt x="0" y="789"/>
                </a:moveTo>
                <a:lnTo>
                  <a:pt x="888206" y="789"/>
                </a:lnTo>
                <a:lnTo>
                  <a:pt x="955241" y="0"/>
                </a:lnTo>
                <a:lnTo>
                  <a:pt x="2618766" y="2802"/>
                </a:lnTo>
                <a:lnTo>
                  <a:pt x="2664619" y="789"/>
                </a:lnTo>
                <a:lnTo>
                  <a:pt x="3552825" y="789"/>
                </a:lnTo>
                <a:lnTo>
                  <a:pt x="1771650" y="1182799"/>
                </a:lnTo>
                <a:lnTo>
                  <a:pt x="0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59762" y="2940071"/>
            <a:ext cx="2419716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Franklin Gothic Medium Cond" panose="020B0606030402020204" pitchFamily="34" charset="0"/>
                <a:ea typeface="Calibri"/>
                <a:cs typeface="Times New Roman"/>
              </a:rPr>
              <a:t>AVID college readiness culture becomes </a:t>
            </a:r>
            <a:r>
              <a:rPr lang="en-US" sz="1400" dirty="0" smtClean="0">
                <a:latin typeface="Franklin Gothic Medium Cond" panose="020B0606030402020204" pitchFamily="34" charset="0"/>
                <a:ea typeface="Calibri"/>
                <a:cs typeface="Times New Roman"/>
              </a:rPr>
              <a:t>an integral </a:t>
            </a:r>
            <a:r>
              <a:rPr lang="en-US" sz="1400" dirty="0">
                <a:latin typeface="Franklin Gothic Medium Cond" panose="020B0606030402020204" pitchFamily="34" charset="0"/>
                <a:ea typeface="Calibri"/>
                <a:cs typeface="Times New Roman"/>
              </a:rPr>
              <a:t>part </a:t>
            </a:r>
            <a:r>
              <a:rPr lang="en-US" sz="1400" dirty="0" smtClean="0">
                <a:latin typeface="Franklin Gothic Medium Cond" panose="020B0606030402020204" pitchFamily="34" charset="0"/>
                <a:ea typeface="Calibri"/>
                <a:cs typeface="Times New Roman"/>
              </a:rPr>
              <a:t>of the</a:t>
            </a:r>
            <a:endParaRPr lang="en-US" sz="1400" dirty="0"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75710" y="3380352"/>
            <a:ext cx="2143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b="1" cap="all" dirty="0">
                <a:solidFill>
                  <a:srgbClr val="22469C"/>
                </a:solidFill>
                <a:effectLst/>
                <a:latin typeface="Franklin Gothic Demi" panose="020B0703020102020204" pitchFamily="34" charset="0"/>
                <a:ea typeface="Calibri"/>
                <a:cs typeface="Times New Roman"/>
              </a:rPr>
              <a:t>District </a:t>
            </a:r>
            <a:r>
              <a:rPr lang="en-US" sz="1850" b="1" cap="all" dirty="0" smtClean="0">
                <a:solidFill>
                  <a:srgbClr val="22469C"/>
                </a:solidFill>
                <a:effectLst/>
                <a:latin typeface="Franklin Gothic Demi" panose="020B0703020102020204" pitchFamily="34" charset="0"/>
                <a:ea typeface="Calibri"/>
                <a:cs typeface="Times New Roman"/>
              </a:rPr>
              <a:t/>
            </a:r>
            <a:br>
              <a:rPr lang="en-US" sz="1850" b="1" cap="all" dirty="0" smtClean="0">
                <a:solidFill>
                  <a:srgbClr val="22469C"/>
                </a:solidFill>
                <a:effectLst/>
                <a:latin typeface="Franklin Gothic Demi" panose="020B0703020102020204" pitchFamily="34" charset="0"/>
                <a:ea typeface="Calibri"/>
                <a:cs typeface="Times New Roman"/>
              </a:rPr>
            </a:br>
            <a:r>
              <a:rPr lang="en-US" sz="1850" b="1" cap="all" dirty="0" smtClean="0">
                <a:solidFill>
                  <a:srgbClr val="22469C"/>
                </a:solidFill>
                <a:effectLst/>
                <a:latin typeface="Franklin Gothic Demi" panose="020B0703020102020204" pitchFamily="34" charset="0"/>
                <a:ea typeface="Calibri"/>
                <a:cs typeface="Times New Roman"/>
              </a:rPr>
              <a:t>Strategic </a:t>
            </a:r>
            <a:br>
              <a:rPr lang="en-US" sz="1850" b="1" cap="all" dirty="0" smtClean="0">
                <a:solidFill>
                  <a:srgbClr val="22469C"/>
                </a:solidFill>
                <a:effectLst/>
                <a:latin typeface="Franklin Gothic Demi" panose="020B0703020102020204" pitchFamily="34" charset="0"/>
                <a:ea typeface="Calibri"/>
                <a:cs typeface="Times New Roman"/>
              </a:rPr>
            </a:br>
            <a:r>
              <a:rPr lang="en-US" sz="1850" b="1" cap="all" dirty="0" smtClean="0">
                <a:solidFill>
                  <a:srgbClr val="22469C"/>
                </a:solidFill>
                <a:effectLst/>
                <a:latin typeface="Franklin Gothic Demi" panose="020B0703020102020204" pitchFamily="34" charset="0"/>
                <a:ea typeface="Calibri"/>
                <a:cs typeface="Times New Roman"/>
              </a:rPr>
              <a:t>Plan</a:t>
            </a:r>
            <a:endParaRPr lang="en-US" sz="1850" cap="all" dirty="0">
              <a:effectLst/>
              <a:latin typeface="Franklin Gothic Demi" panose="020B07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4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99535" y="1524000"/>
            <a:ext cx="3551765" cy="2234458"/>
          </a:xfrm>
          <a:prstGeom prst="rect">
            <a:avLst/>
          </a:prstGeom>
          <a:solidFill>
            <a:srgbClr val="FFB517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2B4CA8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2B4CA8"/>
                </a:solidFill>
              </a:rPr>
              <a:t>Leadership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2B4CA8"/>
                </a:solidFill>
              </a:rPr>
              <a:t>Commitment and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2B4CA8"/>
                </a:solidFill>
              </a:rPr>
              <a:t>Accountability</a:t>
            </a:r>
          </a:p>
          <a:p>
            <a:pPr algn="ctr"/>
            <a:endParaRPr lang="en-US" sz="2400" b="1" dirty="0">
              <a:solidFill>
                <a:srgbClr val="2B4CA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535" y="4038600"/>
            <a:ext cx="3627967" cy="1938992"/>
          </a:xfrm>
          <a:prstGeom prst="rect">
            <a:avLst/>
          </a:prstGeom>
          <a:solidFill>
            <a:srgbClr val="FFB517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2B4CA8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B4CA8"/>
                </a:solidFill>
              </a:rPr>
              <a:t>Ongoing Evaluation </a:t>
            </a:r>
          </a:p>
          <a:p>
            <a:pPr algn="ctr"/>
            <a:r>
              <a:rPr lang="en-US" sz="2400" b="1" dirty="0" smtClean="0">
                <a:solidFill>
                  <a:srgbClr val="2B4CA8"/>
                </a:solidFill>
              </a:rPr>
              <a:t>System</a:t>
            </a:r>
          </a:p>
          <a:p>
            <a:pPr algn="ctr"/>
            <a:endParaRPr lang="en-US" sz="2400" b="1" dirty="0" smtClean="0">
              <a:solidFill>
                <a:srgbClr val="2B4CA8"/>
              </a:solidFill>
            </a:endParaRPr>
          </a:p>
          <a:p>
            <a:pPr algn="ctr"/>
            <a:endParaRPr lang="en-US" sz="2400" b="1" dirty="0">
              <a:solidFill>
                <a:srgbClr val="2B4CA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600200"/>
            <a:ext cx="3733800" cy="1938992"/>
          </a:xfrm>
          <a:prstGeom prst="rect">
            <a:avLst/>
          </a:prstGeom>
          <a:solidFill>
            <a:srgbClr val="FFB517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2B4CA8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B4CA8"/>
                </a:solidFill>
              </a:rPr>
              <a:t>Establish District</a:t>
            </a:r>
          </a:p>
          <a:p>
            <a:pPr algn="ctr"/>
            <a:r>
              <a:rPr lang="en-US" sz="2400" b="1" dirty="0" smtClean="0">
                <a:solidFill>
                  <a:srgbClr val="2B4CA8"/>
                </a:solidFill>
              </a:rPr>
              <a:t>Infrastructure </a:t>
            </a:r>
          </a:p>
          <a:p>
            <a:pPr algn="ctr"/>
            <a:r>
              <a:rPr lang="en-US" sz="2400" b="1" dirty="0" smtClean="0">
                <a:solidFill>
                  <a:srgbClr val="2B4CA8"/>
                </a:solidFill>
              </a:rPr>
              <a:t>and Systems</a:t>
            </a:r>
          </a:p>
          <a:p>
            <a:pPr algn="ctr"/>
            <a:endParaRPr lang="en-US" sz="2400" b="1" dirty="0">
              <a:solidFill>
                <a:srgbClr val="2B4CA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962400"/>
            <a:ext cx="37338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2B4CA8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B4CA8"/>
                </a:solidFill>
              </a:rPr>
              <a:t>K-12 Instructional &amp; Accountability to Support Sites</a:t>
            </a:r>
          </a:p>
          <a:p>
            <a:pPr algn="ctr"/>
            <a:endParaRPr lang="en-US" sz="2400" dirty="0">
              <a:solidFill>
                <a:srgbClr val="2B4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Backwards Planning Brainstorm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table groups:</a:t>
            </a:r>
          </a:p>
          <a:p>
            <a:r>
              <a:rPr lang="en-US" sz="2400" dirty="0" smtClean="0"/>
              <a:t>You’ve </a:t>
            </a:r>
            <a:r>
              <a:rPr lang="en-US" sz="2400" dirty="0"/>
              <a:t>already identify where you want your schools to </a:t>
            </a:r>
            <a:r>
              <a:rPr lang="en-US" sz="2400" dirty="0" smtClean="0"/>
              <a:t>be </a:t>
            </a:r>
            <a:r>
              <a:rPr lang="en-US" sz="2400" dirty="0"/>
              <a:t>in terms of Districtwide AVID or College &amp; Career 	Readiness.</a:t>
            </a:r>
          </a:p>
          <a:p>
            <a:r>
              <a:rPr lang="en-US" sz="2400" dirty="0"/>
              <a:t>Describe how you’ll know if your schools will reach 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Moving into Planning:</a:t>
            </a:r>
          </a:p>
          <a:p>
            <a:r>
              <a:rPr lang="en-US" sz="2400" dirty="0" smtClean="0"/>
              <a:t>Move </a:t>
            </a:r>
            <a:r>
              <a:rPr lang="en-US" sz="2400" dirty="0"/>
              <a:t>to </a:t>
            </a:r>
            <a:r>
              <a:rPr lang="en-US" sz="2400" dirty="0" smtClean="0"/>
              <a:t>Year 3 or </a:t>
            </a:r>
            <a:r>
              <a:rPr lang="en-US" sz="2400" dirty="0"/>
              <a:t>5– based on your brainstorm identify your priority, develop a goal &amp; work through the SMART planning document.</a:t>
            </a:r>
          </a:p>
          <a:p>
            <a:r>
              <a:rPr lang="en-US" sz="2400" dirty="0"/>
              <a:t>Build backwards.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1729" r="15486" b="10493"/>
          <a:stretch/>
        </p:blipFill>
        <p:spPr bwMode="auto">
          <a:xfrm>
            <a:off x="685800" y="1219200"/>
            <a:ext cx="7924800" cy="494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0500" y="1752600"/>
            <a:ext cx="838200" cy="381000"/>
          </a:xfrm>
          <a:prstGeom prst="rightArrow">
            <a:avLst/>
          </a:prstGeom>
          <a:solidFill>
            <a:srgbClr val="FFB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1300" y="2590800"/>
            <a:ext cx="762000" cy="304800"/>
          </a:xfrm>
          <a:prstGeom prst="rightArrow">
            <a:avLst/>
          </a:prstGeom>
          <a:solidFill>
            <a:srgbClr val="FFB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Determine Priority (consistent from Year 1 – 5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51236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vigliotti\AppData\Local\Microsoft\Windows\Temporary Internet Files\Content.IE5\RZWY21HV\MP900439497[1]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0" y="0"/>
            <a:ext cx="9169400" cy="68761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57286" y="2650673"/>
            <a:ext cx="3824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Thank you!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5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Presented 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Denise </a:t>
            </a:r>
            <a:r>
              <a:rPr lang="en-US" b="1" dirty="0"/>
              <a:t>Wren</a:t>
            </a:r>
          </a:p>
          <a:p>
            <a:pPr marL="0" indent="0" algn="ctr">
              <a:buNone/>
            </a:pPr>
            <a:r>
              <a:rPr lang="en-US" b="1" dirty="0"/>
              <a:t>Director Leadership &amp; Professional Learning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dwren@avid.org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Melissa Cole</a:t>
            </a:r>
          </a:p>
          <a:p>
            <a:pPr marL="0" indent="0" algn="ctr">
              <a:buNone/>
            </a:pPr>
            <a:r>
              <a:rPr lang="en-US" b="1" dirty="0"/>
              <a:t>AVID State Director, Oregon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mcole@avid.org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Participants will…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Explore “Why” AVID?</a:t>
            </a:r>
          </a:p>
          <a:p>
            <a:r>
              <a:rPr lang="en-US" dirty="0"/>
              <a:t>Analyze current district-level systems pertaining to college readiness</a:t>
            </a:r>
          </a:p>
          <a:p>
            <a:r>
              <a:rPr lang="en-US" dirty="0"/>
              <a:t>Gain a better understanding of how AVID can support the vision of college &amp; career readiness</a:t>
            </a:r>
          </a:p>
          <a:p>
            <a:r>
              <a:rPr lang="en-US" dirty="0"/>
              <a:t>Articulate a </a:t>
            </a:r>
            <a:r>
              <a:rPr lang="en-US" dirty="0" smtClean="0"/>
              <a:t>3-year or 5-year </a:t>
            </a:r>
            <a:r>
              <a:rPr lang="en-US" dirty="0"/>
              <a:t>plan to support college readiness districtwide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Voices</a:t>
            </a:r>
            <a:endParaRPr lang="en-US" dirty="0"/>
          </a:p>
        </p:txBody>
      </p:sp>
      <p:pic>
        <p:nvPicPr>
          <p:cNvPr id="5" name="iNxk48FuHr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371600"/>
            <a:ext cx="7924800" cy="4457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25BF-C328-4495-971E-737AADFFC4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AVID’s </a:t>
            </a:r>
            <a:r>
              <a:rPr lang="en-US" dirty="0"/>
              <a:t>mission is to </a:t>
            </a:r>
            <a:r>
              <a:rPr lang="en-US" b="1" dirty="0">
                <a:solidFill>
                  <a:srgbClr val="FFC000"/>
                </a:solidFill>
              </a:rPr>
              <a:t>close the achievement gap </a:t>
            </a:r>
            <a:r>
              <a:rPr lang="en-US" dirty="0"/>
              <a:t>by preparing </a:t>
            </a:r>
            <a:r>
              <a:rPr lang="en-US" b="1" dirty="0">
                <a:solidFill>
                  <a:srgbClr val="FFC000"/>
                </a:solidFill>
              </a:rPr>
              <a:t>all</a:t>
            </a:r>
            <a:r>
              <a:rPr lang="en-US" dirty="0"/>
              <a:t> students for </a:t>
            </a:r>
            <a:r>
              <a:rPr lang="en-US" b="1" dirty="0">
                <a:solidFill>
                  <a:srgbClr val="FFC000"/>
                </a:solidFill>
              </a:rPr>
              <a:t>college readiness </a:t>
            </a:r>
            <a:r>
              <a:rPr lang="en-US" dirty="0"/>
              <a:t>and </a:t>
            </a:r>
            <a:r>
              <a:rPr lang="en-US" b="1" dirty="0">
                <a:solidFill>
                  <a:srgbClr val="FFC000"/>
                </a:solidFill>
              </a:rPr>
              <a:t>success</a:t>
            </a:r>
            <a:r>
              <a:rPr lang="en-US" dirty="0"/>
              <a:t> in a global society.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0AE35-5453-4BA1-AFF4-B8833909BF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8020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12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your table group: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Introduce yourself.</a:t>
            </a:r>
          </a:p>
          <a:p>
            <a:r>
              <a:rPr lang="en-US" dirty="0"/>
              <a:t>Identify your school &amp; district.</a:t>
            </a:r>
          </a:p>
          <a:p>
            <a:r>
              <a:rPr lang="en-US" dirty="0"/>
              <a:t>Identify your role.</a:t>
            </a:r>
          </a:p>
          <a:p>
            <a:r>
              <a:rPr lang="en-US" dirty="0"/>
              <a:t>Make a connection with one word or statement from AVID’s mission that resonates with you &amp; your district mission.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0AE35-5453-4BA1-AFF4-B8833909BF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Connection</a:t>
            </a:r>
          </a:p>
        </p:txBody>
      </p:sp>
      <p:pic>
        <p:nvPicPr>
          <p:cNvPr id="5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5025" y="228600"/>
            <a:ext cx="1238250" cy="118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4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</a:t>
            </a:r>
            <a:r>
              <a:rPr lang="en-US" b="1" dirty="0"/>
              <a:t>is your “Why” for </a:t>
            </a:r>
          </a:p>
          <a:p>
            <a:pPr marL="0" indent="0" algn="ctr">
              <a:buNone/>
            </a:pPr>
            <a:r>
              <a:rPr lang="en-US" b="1" dirty="0"/>
              <a:t>College Readiness for all students?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0AE35-5453-4BA1-AFF4-B8833909BF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Elevator Speech</a:t>
            </a:r>
          </a:p>
        </p:txBody>
      </p:sp>
    </p:spTree>
    <p:extLst>
      <p:ext uri="{BB962C8B-B14F-4D97-AF65-F5344CB8AC3E}">
        <p14:creationId xmlns:p14="http://schemas.microsoft.com/office/powerpoint/2010/main" val="84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B4CA8"/>
      </a:dk1>
      <a:lt1>
        <a:srgbClr val="FFFFFF"/>
      </a:lt1>
      <a:dk2>
        <a:srgbClr val="FFB51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1">
      <a:dk1>
        <a:srgbClr val="2B4CA8"/>
      </a:dk1>
      <a:lt1>
        <a:srgbClr val="FFFFFF"/>
      </a:lt1>
      <a:dk2>
        <a:srgbClr val="FFB51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1">
      <a:dk1>
        <a:srgbClr val="2B4CA8"/>
      </a:dk1>
      <a:lt1>
        <a:srgbClr val="FFFFFF"/>
      </a:lt1>
      <a:dk2>
        <a:srgbClr val="FFB51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1243</Words>
  <Application>Microsoft Office PowerPoint</Application>
  <PresentationFormat>On-screen Show (4:3)</PresentationFormat>
  <Paragraphs>257</Paragraphs>
  <Slides>35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Custom Design</vt:lpstr>
      <vt:lpstr>2_Custom Design</vt:lpstr>
      <vt:lpstr>1_Custom Design</vt:lpstr>
      <vt:lpstr>AVID  </vt:lpstr>
      <vt:lpstr>Superintendent Panel</vt:lpstr>
      <vt:lpstr>AVID in Oregon School Districts</vt:lpstr>
      <vt:lpstr> Presented by </vt:lpstr>
      <vt:lpstr>Learning Objectives</vt:lpstr>
      <vt:lpstr>Student Voices</vt:lpstr>
      <vt:lpstr>Our Mission</vt:lpstr>
      <vt:lpstr>Making a Connection</vt:lpstr>
      <vt:lpstr>Elevator Speech</vt:lpstr>
      <vt:lpstr>Lines of Communication</vt:lpstr>
      <vt:lpstr>PowerPoint Presentation</vt:lpstr>
      <vt:lpstr>Stages of AVID Elementary</vt:lpstr>
      <vt:lpstr>AVID Elementary 4 Essentials</vt:lpstr>
      <vt:lpstr>AVID Is Schoolwide When…</vt:lpstr>
      <vt:lpstr>Stand, Share, and Sit</vt:lpstr>
      <vt:lpstr>Focusing on a College Ready Vision</vt:lpstr>
      <vt:lpstr> What is your vision for your district? </vt:lpstr>
      <vt:lpstr>District Strategic Plan</vt:lpstr>
      <vt:lpstr>Districtwide AVID</vt:lpstr>
      <vt:lpstr>Districtwide AVID</vt:lpstr>
      <vt:lpstr>PowerPoint Presentation</vt:lpstr>
      <vt:lpstr>ACTIVITY</vt:lpstr>
      <vt:lpstr>PowerPoint Presentation</vt:lpstr>
      <vt:lpstr>ACTIVITY</vt:lpstr>
      <vt:lpstr>PowerPoint Presentation</vt:lpstr>
      <vt:lpstr>PowerPoint Presentation</vt:lpstr>
      <vt:lpstr>ACTIVITY</vt:lpstr>
      <vt:lpstr>PowerPoint Presentation</vt:lpstr>
      <vt:lpstr>ACTIVITY</vt:lpstr>
      <vt:lpstr>Developing a 3 or 5 – Year Plan</vt:lpstr>
      <vt:lpstr>PowerPoint Presentation</vt:lpstr>
      <vt:lpstr>Planning for Success</vt:lpstr>
      <vt:lpstr>Backwards Planning Brainstorm</vt:lpstr>
      <vt:lpstr>Strategic Planning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AVID</dc:title>
  <dc:creator>Melissa Cole</dc:creator>
  <cp:lastModifiedBy>Melissa Cole</cp:lastModifiedBy>
  <cp:revision>29</cp:revision>
  <dcterms:created xsi:type="dcterms:W3CDTF">2016-01-20T16:57:03Z</dcterms:created>
  <dcterms:modified xsi:type="dcterms:W3CDTF">2016-02-01T16:19:09Z</dcterms:modified>
</cp:coreProperties>
</file>