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9BCFB37-30FC-4907-9DF3-434EDC7983D1}">
  <a:tblStyle styleId="{B9BCFB37-30FC-4907-9DF3-434EDC7983D1}"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132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82167784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r>
              <a:rPr lang="en-US"/>
              <a:t>Intro selves and explain roles</a:t>
            </a:r>
          </a:p>
        </p:txBody>
      </p:sp>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58838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42" name="Shape 1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660429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49885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83860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60" name="Shape 1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682831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2166537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837141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9" name="Shape 1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926597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842406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91" name="Shape 1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18845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509399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3" name="Shape 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535742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2129063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10" name="Shape 2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92318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350593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96450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337236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85923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67436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30" name="Shape 1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551898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377268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2"/>
        <p:cNvGrpSpPr/>
        <p:nvPr/>
      </p:nvGrpSpPr>
      <p:grpSpPr>
        <a:xfrm>
          <a:off x="0" y="0"/>
          <a:ext cx="0" cy="0"/>
          <a:chOff x="0" y="0"/>
          <a:chExt cx="0" cy="0"/>
        </a:xfrm>
      </p:grpSpPr>
      <p:sp>
        <p:nvSpPr>
          <p:cNvPr id="13" name="Shape 13"/>
          <p:cNvSpPr txBox="1">
            <a:spLocks noGrp="1"/>
          </p:cNvSpPr>
          <p:nvPr>
            <p:ph type="ctrTitle"/>
          </p:nvPr>
        </p:nvSpPr>
        <p:spPr>
          <a:xfrm>
            <a:off x="685800" y="1905000"/>
            <a:ext cx="7543800" cy="2593975"/>
          </a:xfrm>
          <a:prstGeom prst="rect">
            <a:avLst/>
          </a:prstGeom>
          <a:noFill/>
          <a:ln>
            <a:noFill/>
          </a:ln>
        </p:spPr>
        <p:txBody>
          <a:bodyPr lIns="91425" tIns="91425" rIns="91425" bIns="91425" anchor="b" anchorCtr="0"/>
          <a:lstStyle>
            <a:lvl1pPr marL="0" marR="0" indent="0" algn="l" rtl="0">
              <a:spcBef>
                <a:spcPts val="0"/>
              </a:spcBef>
              <a:buClr>
                <a:schemeClr val="dk2"/>
              </a:buClr>
              <a:buFont typeface="Cambria"/>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4" name="Shape 14"/>
          <p:cNvSpPr txBox="1">
            <a:spLocks noGrp="1"/>
          </p:cNvSpPr>
          <p:nvPr>
            <p:ph type="subTitle" idx="1"/>
          </p:nvPr>
        </p:nvSpPr>
        <p:spPr>
          <a:xfrm>
            <a:off x="685800" y="4572000"/>
            <a:ext cx="6461759" cy="1066799"/>
          </a:xfrm>
          <a:prstGeom prst="rect">
            <a:avLst/>
          </a:prstGeom>
          <a:noFill/>
          <a:ln>
            <a:noFill/>
          </a:ln>
        </p:spPr>
        <p:txBody>
          <a:bodyPr lIns="91425" tIns="91425" rIns="91425" bIns="91425" anchor="t" anchorCtr="0"/>
          <a:lstStyle>
            <a:lvl1pPr marL="0" marR="0" indent="0" algn="l" rtl="0">
              <a:spcBef>
                <a:spcPts val="400"/>
              </a:spcBef>
              <a:buClr>
                <a:schemeClr val="accent1"/>
              </a:buClr>
              <a:buFont typeface="Arial"/>
              <a:buNone/>
              <a:defRPr/>
            </a:lvl1pPr>
            <a:lvl2pPr marL="457200" marR="0" indent="0" algn="ctr" rtl="0">
              <a:spcBef>
                <a:spcPts val="400"/>
              </a:spcBef>
              <a:buClr>
                <a:schemeClr val="accent2"/>
              </a:buClr>
              <a:buFont typeface="Arial"/>
              <a:buNone/>
              <a:defRPr/>
            </a:lvl2pPr>
            <a:lvl3pPr marL="914400" marR="0" indent="0" algn="ctr" rtl="0">
              <a:spcBef>
                <a:spcPts val="360"/>
              </a:spcBef>
              <a:buClr>
                <a:schemeClr val="accent3"/>
              </a:buClr>
              <a:buFont typeface="Arial"/>
              <a:buNone/>
              <a:defRPr/>
            </a:lvl3pPr>
            <a:lvl4pPr marL="1371600" marR="0" indent="0" algn="ctr" rtl="0">
              <a:spcBef>
                <a:spcPts val="320"/>
              </a:spcBef>
              <a:buClr>
                <a:schemeClr val="accent4"/>
              </a:buClr>
              <a:buFont typeface="Arial"/>
              <a:buNone/>
              <a:defRPr/>
            </a:lvl4pPr>
            <a:lvl5pPr marL="1828800" marR="0" indent="0" algn="ctr" rtl="0">
              <a:spcBef>
                <a:spcPts val="280"/>
              </a:spcBef>
              <a:buClr>
                <a:schemeClr val="accent5"/>
              </a:buClr>
              <a:buFont typeface="Arial"/>
              <a:buNone/>
              <a:defRPr/>
            </a:lvl5pPr>
            <a:lvl6pPr marL="2286000" marR="0" indent="0" algn="ctr" rtl="0">
              <a:spcBef>
                <a:spcPts val="280"/>
              </a:spcBef>
              <a:buClr>
                <a:schemeClr val="accent1"/>
              </a:buClr>
              <a:buFont typeface="Arial"/>
              <a:buNone/>
              <a:defRPr/>
            </a:lvl6pPr>
            <a:lvl7pPr marL="2743200" marR="0" indent="0" algn="ctr" rtl="0">
              <a:spcBef>
                <a:spcPts val="280"/>
              </a:spcBef>
              <a:buClr>
                <a:schemeClr val="accent2"/>
              </a:buClr>
              <a:buFont typeface="Arial"/>
              <a:buNone/>
              <a:defRPr/>
            </a:lvl7pPr>
            <a:lvl8pPr marL="3200400" marR="0" indent="0" algn="ctr" rtl="0">
              <a:spcBef>
                <a:spcPts val="280"/>
              </a:spcBef>
              <a:buClr>
                <a:schemeClr val="accent3"/>
              </a:buClr>
              <a:buFont typeface="Arial"/>
              <a:buNone/>
              <a:defRPr/>
            </a:lvl8pPr>
            <a:lvl9pPr marL="3657600" marR="0" indent="0" algn="ctr" rtl="0">
              <a:spcBef>
                <a:spcPts val="280"/>
              </a:spcBef>
              <a:buClr>
                <a:schemeClr val="accent4"/>
              </a:buClr>
              <a:buFont typeface="Arial"/>
              <a:buNone/>
              <a:defRPr/>
            </a:lvl9pPr>
          </a:lstStyle>
          <a:p>
            <a:endParaRPr/>
          </a:p>
        </p:txBody>
      </p:sp>
      <p:sp>
        <p:nvSpPr>
          <p:cNvPr id="15" name="Shape 15"/>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 name="Shape 16"/>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 name="Shape 17"/>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1" name="Shape 71"/>
          <p:cNvSpPr txBox="1">
            <a:spLocks noGrp="1"/>
          </p:cNvSpPr>
          <p:nvPr>
            <p:ph type="body" idx="1"/>
          </p:nvPr>
        </p:nvSpPr>
        <p:spPr>
          <a:xfrm rot="5400000">
            <a:off x="1866899" y="190500"/>
            <a:ext cx="4800600" cy="7619999"/>
          </a:xfrm>
          <a:prstGeom prst="rect">
            <a:avLst/>
          </a:prstGeom>
          <a:noFill/>
          <a:ln>
            <a:noFill/>
          </a:ln>
        </p:spPr>
        <p:txBody>
          <a:bodyPr lIns="91425" tIns="91425" rIns="91425" bIns="91425" anchor="t" anchorCtr="0"/>
          <a:lstStyle>
            <a:lvl1pPr marL="342900" indent="-88900" algn="l" rtl="0">
              <a:spcBef>
                <a:spcPts val="440"/>
              </a:spcBef>
              <a:buClr>
                <a:schemeClr val="accent1"/>
              </a:buClr>
              <a:buFont typeface="Arial"/>
              <a:buChar char="•"/>
              <a:defRPr/>
            </a:lvl1pPr>
            <a:lvl2pPr marL="640080" indent="-106680" algn="l" rtl="0">
              <a:spcBef>
                <a:spcPts val="400"/>
              </a:spcBef>
              <a:buClr>
                <a:schemeClr val="accent2"/>
              </a:buClr>
              <a:buFont typeface="Arial"/>
              <a:buChar char="•"/>
              <a:defRPr/>
            </a:lvl2pPr>
            <a:lvl3pPr marL="1005839" indent="-116839" algn="l" rtl="0">
              <a:spcBef>
                <a:spcPts val="360"/>
              </a:spcBef>
              <a:buClr>
                <a:schemeClr val="accent3"/>
              </a:buClr>
              <a:buFont typeface="Arial"/>
              <a:buChar char="•"/>
              <a:defRPr/>
            </a:lvl3pPr>
            <a:lvl4pPr marL="1280160" indent="-137160" algn="l" rtl="0">
              <a:spcBef>
                <a:spcPts val="320"/>
              </a:spcBef>
              <a:buClr>
                <a:schemeClr val="accent4"/>
              </a:buClr>
              <a:buFont typeface="Arial"/>
              <a:buChar char="•"/>
              <a:defRPr/>
            </a:lvl4pPr>
            <a:lvl5pPr marL="1554480" indent="-144780" algn="l" rtl="0">
              <a:spcBef>
                <a:spcPts val="280"/>
              </a:spcBef>
              <a:buClr>
                <a:schemeClr val="accent5"/>
              </a:buClr>
              <a:buFont typeface="Arial"/>
              <a:buChar char="•"/>
              <a:defRPr/>
            </a:lvl5pPr>
            <a:lvl6pPr marL="1737360" indent="-99060" algn="l" rtl="0">
              <a:spcBef>
                <a:spcPts val="280"/>
              </a:spcBef>
              <a:buClr>
                <a:schemeClr val="accent1"/>
              </a:buClr>
              <a:buFont typeface="Arial"/>
              <a:buChar char="•"/>
              <a:defRPr/>
            </a:lvl6pPr>
            <a:lvl7pPr marL="1920240" indent="-104139" algn="l" rtl="0">
              <a:spcBef>
                <a:spcPts val="280"/>
              </a:spcBef>
              <a:buClr>
                <a:schemeClr val="accent2"/>
              </a:buClr>
              <a:buFont typeface="Arial"/>
              <a:buChar char="•"/>
              <a:defRPr/>
            </a:lvl7pPr>
            <a:lvl8pPr marL="2103120" indent="-96520" algn="l" rtl="0">
              <a:spcBef>
                <a:spcPts val="280"/>
              </a:spcBef>
              <a:buClr>
                <a:schemeClr val="accent3"/>
              </a:buClr>
              <a:buFont typeface="Arial"/>
              <a:buChar char="•"/>
              <a:defRPr/>
            </a:lvl8pPr>
            <a:lvl9pPr marL="2286000" indent="-101600" algn="l" rtl="0">
              <a:spcBef>
                <a:spcPts val="280"/>
              </a:spcBef>
              <a:buClr>
                <a:schemeClr val="accent4"/>
              </a:buClr>
              <a:buFont typeface="Arial"/>
              <a:buChar char="•"/>
              <a:defRPr/>
            </a:lvl9pPr>
          </a:lstStyle>
          <a:p>
            <a:endParaRPr/>
          </a:p>
        </p:txBody>
      </p:sp>
      <p:sp>
        <p:nvSpPr>
          <p:cNvPr id="72" name="Shape 72"/>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3" name="Shape 73"/>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4" name="Shape 74"/>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rot="5400000">
            <a:off x="4579937" y="2324100"/>
            <a:ext cx="5851525" cy="1752600"/>
          </a:xfrm>
          <a:prstGeom prst="rect">
            <a:avLst/>
          </a:prstGeom>
          <a:noFill/>
          <a:ln>
            <a:noFill/>
          </a:ln>
        </p:spPr>
        <p:txBody>
          <a:bodyPr lIns="91425" tIns="91425" rIns="91425" bIns="91425" anchor="b"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88900" algn="l" rtl="0">
              <a:spcBef>
                <a:spcPts val="440"/>
              </a:spcBef>
              <a:buClr>
                <a:schemeClr val="accent1"/>
              </a:buClr>
              <a:buFont typeface="Arial"/>
              <a:buChar char="•"/>
              <a:defRPr/>
            </a:lvl1pPr>
            <a:lvl2pPr marL="640080" indent="-106680" algn="l" rtl="0">
              <a:spcBef>
                <a:spcPts val="400"/>
              </a:spcBef>
              <a:buClr>
                <a:schemeClr val="accent2"/>
              </a:buClr>
              <a:buFont typeface="Arial"/>
              <a:buChar char="•"/>
              <a:defRPr/>
            </a:lvl2pPr>
            <a:lvl3pPr marL="1005839" indent="-116839" algn="l" rtl="0">
              <a:spcBef>
                <a:spcPts val="360"/>
              </a:spcBef>
              <a:buClr>
                <a:schemeClr val="accent3"/>
              </a:buClr>
              <a:buFont typeface="Arial"/>
              <a:buChar char="•"/>
              <a:defRPr/>
            </a:lvl3pPr>
            <a:lvl4pPr marL="1280160" indent="-137160" algn="l" rtl="0">
              <a:spcBef>
                <a:spcPts val="320"/>
              </a:spcBef>
              <a:buClr>
                <a:schemeClr val="accent4"/>
              </a:buClr>
              <a:buFont typeface="Arial"/>
              <a:buChar char="•"/>
              <a:defRPr/>
            </a:lvl4pPr>
            <a:lvl5pPr marL="1554480" indent="-144780" algn="l" rtl="0">
              <a:spcBef>
                <a:spcPts val="280"/>
              </a:spcBef>
              <a:buClr>
                <a:schemeClr val="accent5"/>
              </a:buClr>
              <a:buFont typeface="Arial"/>
              <a:buChar char="•"/>
              <a:defRPr/>
            </a:lvl5pPr>
            <a:lvl6pPr marL="1737360" indent="-99060" algn="l" rtl="0">
              <a:spcBef>
                <a:spcPts val="280"/>
              </a:spcBef>
              <a:buClr>
                <a:schemeClr val="accent1"/>
              </a:buClr>
              <a:buFont typeface="Arial"/>
              <a:buChar char="•"/>
              <a:defRPr/>
            </a:lvl6pPr>
            <a:lvl7pPr marL="1920240" indent="-104139" algn="l" rtl="0">
              <a:spcBef>
                <a:spcPts val="280"/>
              </a:spcBef>
              <a:buClr>
                <a:schemeClr val="accent2"/>
              </a:buClr>
              <a:buFont typeface="Arial"/>
              <a:buChar char="•"/>
              <a:defRPr/>
            </a:lvl7pPr>
            <a:lvl8pPr marL="2103120" indent="-96520" algn="l" rtl="0">
              <a:spcBef>
                <a:spcPts val="280"/>
              </a:spcBef>
              <a:buClr>
                <a:schemeClr val="accent3"/>
              </a:buClr>
              <a:buFont typeface="Arial"/>
              <a:buChar char="•"/>
              <a:defRPr/>
            </a:lvl8pPr>
            <a:lvl9pPr marL="2286000" indent="-101600" algn="l" rtl="0">
              <a:spcBef>
                <a:spcPts val="280"/>
              </a:spcBef>
              <a:buClr>
                <a:schemeClr val="accent4"/>
              </a:buClr>
              <a:buFont typeface="Arial"/>
              <a:buChar char="•"/>
              <a:defRPr/>
            </a:lvl9pPr>
          </a:lstStyle>
          <a:p>
            <a:endParaRPr/>
          </a:p>
        </p:txBody>
      </p:sp>
      <p:sp>
        <p:nvSpPr>
          <p:cNvPr id="78" name="Shape 78"/>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9" name="Shape 79"/>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0" name="Shape 20"/>
          <p:cNvSpPr txBox="1">
            <a:spLocks noGrp="1"/>
          </p:cNvSpPr>
          <p:nvPr>
            <p:ph type="body" idx="1"/>
          </p:nvPr>
        </p:nvSpPr>
        <p:spPr>
          <a:xfrm>
            <a:off x="457200" y="1600200"/>
            <a:ext cx="7619999" cy="4800600"/>
          </a:xfrm>
          <a:prstGeom prst="rect">
            <a:avLst/>
          </a:prstGeom>
          <a:noFill/>
          <a:ln>
            <a:noFill/>
          </a:ln>
        </p:spPr>
        <p:txBody>
          <a:bodyPr lIns="91425" tIns="91425" rIns="91425" bIns="91425" anchor="t" anchorCtr="0"/>
          <a:lstStyle>
            <a:lvl1pPr marL="342900" indent="-88900" algn="l" rtl="0">
              <a:spcBef>
                <a:spcPts val="440"/>
              </a:spcBef>
              <a:buClr>
                <a:schemeClr val="accent1"/>
              </a:buClr>
              <a:buFont typeface="Arial"/>
              <a:buChar char="•"/>
              <a:defRPr/>
            </a:lvl1pPr>
            <a:lvl2pPr marL="640080" indent="-106680" algn="l" rtl="0">
              <a:spcBef>
                <a:spcPts val="400"/>
              </a:spcBef>
              <a:buClr>
                <a:schemeClr val="accent2"/>
              </a:buClr>
              <a:buFont typeface="Arial"/>
              <a:buChar char="•"/>
              <a:defRPr/>
            </a:lvl2pPr>
            <a:lvl3pPr marL="1005839" indent="-116839" algn="l" rtl="0">
              <a:spcBef>
                <a:spcPts val="360"/>
              </a:spcBef>
              <a:buClr>
                <a:schemeClr val="accent3"/>
              </a:buClr>
              <a:buFont typeface="Arial"/>
              <a:buChar char="•"/>
              <a:defRPr/>
            </a:lvl3pPr>
            <a:lvl4pPr marL="1280160" indent="-137160" algn="l" rtl="0">
              <a:spcBef>
                <a:spcPts val="320"/>
              </a:spcBef>
              <a:buClr>
                <a:schemeClr val="accent4"/>
              </a:buClr>
              <a:buFont typeface="Arial"/>
              <a:buChar char="•"/>
              <a:defRPr/>
            </a:lvl4pPr>
            <a:lvl5pPr marL="1554480" indent="-144780" algn="l" rtl="0">
              <a:spcBef>
                <a:spcPts val="280"/>
              </a:spcBef>
              <a:buClr>
                <a:schemeClr val="accent5"/>
              </a:buClr>
              <a:buFont typeface="Arial"/>
              <a:buChar char="•"/>
              <a:defRPr/>
            </a:lvl5pPr>
            <a:lvl6pPr marL="1737360" indent="-99060" algn="l" rtl="0">
              <a:spcBef>
                <a:spcPts val="280"/>
              </a:spcBef>
              <a:buClr>
                <a:schemeClr val="accent1"/>
              </a:buClr>
              <a:buFont typeface="Arial"/>
              <a:buChar char="•"/>
              <a:defRPr/>
            </a:lvl6pPr>
            <a:lvl7pPr marL="1920240" indent="-104139" algn="l" rtl="0">
              <a:spcBef>
                <a:spcPts val="280"/>
              </a:spcBef>
              <a:buClr>
                <a:schemeClr val="accent2"/>
              </a:buClr>
              <a:buFont typeface="Arial"/>
              <a:buChar char="•"/>
              <a:defRPr/>
            </a:lvl7pPr>
            <a:lvl8pPr marL="2103120" indent="-96520" algn="l" rtl="0">
              <a:spcBef>
                <a:spcPts val="280"/>
              </a:spcBef>
              <a:buClr>
                <a:schemeClr val="accent3"/>
              </a:buClr>
              <a:buFont typeface="Arial"/>
              <a:buChar char="•"/>
              <a:defRPr/>
            </a:lvl8pPr>
            <a:lvl9pPr marL="2286000" indent="-101600" algn="l" rtl="0">
              <a:spcBef>
                <a:spcPts val="280"/>
              </a:spcBef>
              <a:buClr>
                <a:schemeClr val="accent4"/>
              </a:buClr>
              <a:buFont typeface="Arial"/>
              <a:buChar char="•"/>
              <a:defRPr/>
            </a:lvl9pPr>
          </a:lstStyle>
          <a:p>
            <a:endParaRPr/>
          </a:p>
        </p:txBody>
      </p:sp>
      <p:sp>
        <p:nvSpPr>
          <p:cNvPr id="21" name="Shape 21"/>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 name="Shape 22"/>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3" name="Shape 23"/>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722312" y="5486400"/>
            <a:ext cx="7659687" cy="1168400"/>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 name="Shape 26"/>
          <p:cNvSpPr txBox="1">
            <a:spLocks noGrp="1"/>
          </p:cNvSpPr>
          <p:nvPr>
            <p:ph type="body" idx="1"/>
          </p:nvPr>
        </p:nvSpPr>
        <p:spPr>
          <a:xfrm>
            <a:off x="722312" y="3852862"/>
            <a:ext cx="6135686" cy="1633538"/>
          </a:xfrm>
          <a:prstGeom prst="rect">
            <a:avLst/>
          </a:prstGeom>
          <a:noFill/>
          <a:ln>
            <a:noFill/>
          </a:ln>
        </p:spPr>
        <p:txBody>
          <a:bodyPr lIns="91425" tIns="91425" rIns="91425" bIns="91425" anchor="b" anchorCtr="0"/>
          <a:lstStyle>
            <a:lvl1pPr marL="0" indent="0" rtl="0">
              <a:spcBef>
                <a:spcPts val="0"/>
              </a:spcBef>
              <a:buClr>
                <a:srgbClr val="9E9C97"/>
              </a:buClr>
              <a:buFont typeface="Calibri"/>
              <a:buNone/>
              <a:defRPr/>
            </a:lvl1pPr>
            <a:lvl2pPr marL="457200" indent="0" rtl="0">
              <a:spcBef>
                <a:spcPts val="0"/>
              </a:spcBef>
              <a:buClr>
                <a:srgbClr val="9E9C97"/>
              </a:buClr>
              <a:buFont typeface="Calibri"/>
              <a:buNone/>
              <a:defRPr/>
            </a:lvl2pPr>
            <a:lvl3pPr marL="914400" indent="0" rtl="0">
              <a:spcBef>
                <a:spcPts val="0"/>
              </a:spcBef>
              <a:buClr>
                <a:srgbClr val="9E9C97"/>
              </a:buClr>
              <a:buFont typeface="Calibri"/>
              <a:buNone/>
              <a:defRPr/>
            </a:lvl3pPr>
            <a:lvl4pPr marL="1371600" indent="0" rtl="0">
              <a:spcBef>
                <a:spcPts val="0"/>
              </a:spcBef>
              <a:buClr>
                <a:srgbClr val="9E9C97"/>
              </a:buClr>
              <a:buFont typeface="Calibri"/>
              <a:buNone/>
              <a:defRPr/>
            </a:lvl4pPr>
            <a:lvl5pPr marL="1828800" indent="0" rtl="0">
              <a:spcBef>
                <a:spcPts val="0"/>
              </a:spcBef>
              <a:buClr>
                <a:srgbClr val="9E9C97"/>
              </a:buClr>
              <a:buFont typeface="Calibri"/>
              <a:buNone/>
              <a:defRPr/>
            </a:lvl5pPr>
            <a:lvl6pPr marL="2286000" indent="0" rtl="0">
              <a:spcBef>
                <a:spcPts val="0"/>
              </a:spcBef>
              <a:buClr>
                <a:srgbClr val="9E9C97"/>
              </a:buClr>
              <a:buFont typeface="Calibri"/>
              <a:buNone/>
              <a:defRPr/>
            </a:lvl6pPr>
            <a:lvl7pPr marL="2743200" indent="0" rtl="0">
              <a:spcBef>
                <a:spcPts val="0"/>
              </a:spcBef>
              <a:buClr>
                <a:srgbClr val="9E9C97"/>
              </a:buClr>
              <a:buFont typeface="Calibri"/>
              <a:buNone/>
              <a:defRPr/>
            </a:lvl7pPr>
            <a:lvl8pPr marL="3200400" indent="0" rtl="0">
              <a:spcBef>
                <a:spcPts val="0"/>
              </a:spcBef>
              <a:buClr>
                <a:srgbClr val="9E9C97"/>
              </a:buClr>
              <a:buFont typeface="Calibri"/>
              <a:buNone/>
              <a:defRPr/>
            </a:lvl8pPr>
            <a:lvl9pPr marL="3657600" indent="0" rtl="0">
              <a:spcBef>
                <a:spcPts val="0"/>
              </a:spcBef>
              <a:buClr>
                <a:srgbClr val="9E9C97"/>
              </a:buClr>
              <a:buFont typeface="Calibri"/>
              <a:buNone/>
              <a:defRPr/>
            </a:lvl9pPr>
          </a:lstStyle>
          <a:p>
            <a:endParaRPr/>
          </a:p>
        </p:txBody>
      </p:sp>
      <p:sp>
        <p:nvSpPr>
          <p:cNvPr id="27" name="Shape 27"/>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 name="Shape 28"/>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9" name="Shape 29"/>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2" name="Shape 32"/>
          <p:cNvSpPr txBox="1">
            <a:spLocks noGrp="1"/>
          </p:cNvSpPr>
          <p:nvPr>
            <p:ph type="body" idx="1"/>
          </p:nvPr>
        </p:nvSpPr>
        <p:spPr>
          <a:xfrm>
            <a:off x="457200" y="1536191"/>
            <a:ext cx="3657600" cy="459028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3" name="Shape 33"/>
          <p:cNvSpPr txBox="1">
            <a:spLocks noGrp="1"/>
          </p:cNvSpPr>
          <p:nvPr>
            <p:ph type="body" idx="2"/>
          </p:nvPr>
        </p:nvSpPr>
        <p:spPr>
          <a:xfrm>
            <a:off x="4419600" y="1536191"/>
            <a:ext cx="3657600" cy="459028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4" name="Shape 34"/>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 name="Shape 35"/>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 name="Shape 36"/>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9" name="Shape 39"/>
          <p:cNvSpPr txBox="1">
            <a:spLocks noGrp="1"/>
          </p:cNvSpPr>
          <p:nvPr>
            <p:ph type="body" idx="1"/>
          </p:nvPr>
        </p:nvSpPr>
        <p:spPr>
          <a:xfrm>
            <a:off x="457200" y="1535112"/>
            <a:ext cx="3657600" cy="639762"/>
          </a:xfrm>
          <a:prstGeom prst="rect">
            <a:avLst/>
          </a:prstGeom>
          <a:noFill/>
          <a:ln>
            <a:noFill/>
          </a:ln>
        </p:spPr>
        <p:txBody>
          <a:bodyPr lIns="91425" tIns="91425" rIns="91425" bIns="91425" anchor="b" anchorCtr="0"/>
          <a:lstStyle>
            <a:lvl1pPr marL="0" indent="0" algn="ctr" rtl="0">
              <a:spcBef>
                <a:spcPts val="0"/>
              </a:spcBef>
              <a:buClr>
                <a:schemeClr val="dk2"/>
              </a:buClr>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0" name="Shape 40"/>
          <p:cNvSpPr txBox="1">
            <a:spLocks noGrp="1"/>
          </p:cNvSpPr>
          <p:nvPr>
            <p:ph type="body" idx="2"/>
          </p:nvPr>
        </p:nvSpPr>
        <p:spPr>
          <a:xfrm>
            <a:off x="457200" y="2174875"/>
            <a:ext cx="3657600"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txBox="1">
            <a:spLocks noGrp="1"/>
          </p:cNvSpPr>
          <p:nvPr>
            <p:ph type="body" idx="3"/>
          </p:nvPr>
        </p:nvSpPr>
        <p:spPr>
          <a:xfrm>
            <a:off x="4419600" y="1535112"/>
            <a:ext cx="3657600" cy="639762"/>
          </a:xfrm>
          <a:prstGeom prst="rect">
            <a:avLst/>
          </a:prstGeom>
          <a:noFill/>
          <a:ln>
            <a:noFill/>
          </a:ln>
        </p:spPr>
        <p:txBody>
          <a:bodyPr lIns="91425" tIns="91425" rIns="91425" bIns="91425" anchor="b" anchorCtr="0"/>
          <a:lstStyle>
            <a:lvl1pPr marL="0" indent="0" algn="ctr" rtl="0">
              <a:spcBef>
                <a:spcPts val="0"/>
              </a:spcBef>
              <a:buClr>
                <a:schemeClr val="dk2"/>
              </a:buClr>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2" name="Shape 42"/>
          <p:cNvSpPr txBox="1">
            <a:spLocks noGrp="1"/>
          </p:cNvSpPr>
          <p:nvPr>
            <p:ph type="body" idx="4"/>
          </p:nvPr>
        </p:nvSpPr>
        <p:spPr>
          <a:xfrm>
            <a:off x="4419600" y="2174875"/>
            <a:ext cx="3657600"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3" name="Shape 43"/>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4" name="Shape 44"/>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5" name="Shape 45"/>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algn="l" rtl="0">
              <a:spcBef>
                <a:spcPts val="0"/>
              </a:spcBef>
              <a:buClr>
                <a:schemeClr val="dk2"/>
              </a:buClr>
              <a:buFont typeface="Cambria"/>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8" name="Shape 48"/>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9" name="Shape 49"/>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0" name="Shape 50"/>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1"/>
        <p:cNvGrpSpPr/>
        <p:nvPr/>
      </p:nvGrpSpPr>
      <p:grpSpPr>
        <a:xfrm>
          <a:off x="0" y="0"/>
          <a:ext cx="0" cy="0"/>
          <a:chOff x="0" y="0"/>
          <a:chExt cx="0" cy="0"/>
        </a:xfrm>
      </p:grpSpPr>
      <p:sp>
        <p:nvSpPr>
          <p:cNvPr id="52" name="Shape 52"/>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3" name="Shape 53"/>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4" name="Shape 54"/>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304801" y="5495544"/>
            <a:ext cx="7772400" cy="594359"/>
          </a:xfrm>
          <a:prstGeom prst="rect">
            <a:avLst/>
          </a:prstGeom>
          <a:noFill/>
          <a:ln>
            <a:noFill/>
          </a:ln>
        </p:spPr>
        <p:txBody>
          <a:bodyPr lIns="91425" tIns="91425" rIns="91425" bIns="91425" anchor="b"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7" name="Shape 57"/>
          <p:cNvSpPr txBox="1">
            <a:spLocks noGrp="1"/>
          </p:cNvSpPr>
          <p:nvPr>
            <p:ph type="body" idx="1"/>
          </p:nvPr>
        </p:nvSpPr>
        <p:spPr>
          <a:xfrm>
            <a:off x="304798" y="6096000"/>
            <a:ext cx="7772400" cy="609599"/>
          </a:xfrm>
          <a:prstGeom prst="rect">
            <a:avLst/>
          </a:prstGeom>
          <a:noFill/>
          <a:ln>
            <a:noFill/>
          </a:ln>
        </p:spPr>
        <p:txBody>
          <a:bodyPr lIns="91425" tIns="91425" rIns="91425" bIns="91425" anchor="t" anchorCtr="0"/>
          <a:lstStyle>
            <a:lvl1pPr marL="0" indent="0" algn="ctr"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8" name="Shape 58"/>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0" name="Shape 60"/>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
        <p:nvSpPr>
          <p:cNvPr id="61" name="Shape 61"/>
          <p:cNvSpPr txBox="1">
            <a:spLocks noGrp="1"/>
          </p:cNvSpPr>
          <p:nvPr>
            <p:ph type="body" idx="2"/>
          </p:nvPr>
        </p:nvSpPr>
        <p:spPr>
          <a:xfrm>
            <a:off x="304800" y="381000"/>
            <a:ext cx="7772400" cy="4942839"/>
          </a:xfrm>
          <a:prstGeom prst="rect">
            <a:avLst/>
          </a:prstGeom>
          <a:noFill/>
          <a:ln>
            <a:noFill/>
          </a:ln>
        </p:spPr>
        <p:txBody>
          <a:bodyPr lIns="91425" tIns="91425" rIns="91425" bIns="91425" anchor="t" anchorCtr="0"/>
          <a:lstStyle>
            <a:lvl1pPr marL="342900" indent="-88900" algn="l" rtl="0">
              <a:spcBef>
                <a:spcPts val="440"/>
              </a:spcBef>
              <a:buClr>
                <a:schemeClr val="accent1"/>
              </a:buClr>
              <a:buFont typeface="Arial"/>
              <a:buChar char="•"/>
              <a:defRPr/>
            </a:lvl1pPr>
            <a:lvl2pPr marL="640080" indent="-106680" algn="l" rtl="0">
              <a:spcBef>
                <a:spcPts val="400"/>
              </a:spcBef>
              <a:buClr>
                <a:schemeClr val="accent2"/>
              </a:buClr>
              <a:buFont typeface="Arial"/>
              <a:buChar char="•"/>
              <a:defRPr/>
            </a:lvl2pPr>
            <a:lvl3pPr marL="1005839" indent="-116839" algn="l" rtl="0">
              <a:spcBef>
                <a:spcPts val="360"/>
              </a:spcBef>
              <a:buClr>
                <a:schemeClr val="accent3"/>
              </a:buClr>
              <a:buFont typeface="Arial"/>
              <a:buChar char="•"/>
              <a:defRPr/>
            </a:lvl3pPr>
            <a:lvl4pPr marL="1280160" indent="-137160" algn="l" rtl="0">
              <a:spcBef>
                <a:spcPts val="320"/>
              </a:spcBef>
              <a:buClr>
                <a:schemeClr val="accent4"/>
              </a:buClr>
              <a:buFont typeface="Arial"/>
              <a:buChar char="•"/>
              <a:defRPr/>
            </a:lvl4pPr>
            <a:lvl5pPr marL="1554480" indent="-144780" algn="l" rtl="0">
              <a:spcBef>
                <a:spcPts val="280"/>
              </a:spcBef>
              <a:buClr>
                <a:schemeClr val="accent5"/>
              </a:buClr>
              <a:buFont typeface="Arial"/>
              <a:buChar char="•"/>
              <a:defRPr/>
            </a:lvl5pPr>
            <a:lvl6pPr marL="1737360" indent="-99060" algn="l" rtl="0">
              <a:spcBef>
                <a:spcPts val="280"/>
              </a:spcBef>
              <a:buClr>
                <a:schemeClr val="accent1"/>
              </a:buClr>
              <a:buFont typeface="Arial"/>
              <a:buChar char="•"/>
              <a:defRPr/>
            </a:lvl6pPr>
            <a:lvl7pPr marL="1920240" indent="-104139" algn="l" rtl="0">
              <a:spcBef>
                <a:spcPts val="280"/>
              </a:spcBef>
              <a:buClr>
                <a:schemeClr val="accent2"/>
              </a:buClr>
              <a:buFont typeface="Arial"/>
              <a:buChar char="•"/>
              <a:defRPr/>
            </a:lvl7pPr>
            <a:lvl8pPr marL="2103120" indent="-96520" algn="l" rtl="0">
              <a:spcBef>
                <a:spcPts val="280"/>
              </a:spcBef>
              <a:buClr>
                <a:schemeClr val="accent3"/>
              </a:buClr>
              <a:buFont typeface="Arial"/>
              <a:buChar char="•"/>
              <a:defRPr/>
            </a:lvl8pPr>
            <a:lvl9pPr marL="2286000" indent="-101600" algn="l" rtl="0">
              <a:spcBef>
                <a:spcPts val="280"/>
              </a:spcBef>
              <a:buClr>
                <a:schemeClr val="accent4"/>
              </a:buClr>
              <a:buFont typeface="Arial"/>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301752" y="5495278"/>
            <a:ext cx="7772400" cy="594625"/>
          </a:xfrm>
          <a:prstGeom prst="rect">
            <a:avLst/>
          </a:prstGeom>
          <a:noFill/>
          <a:ln>
            <a:noFill/>
          </a:ln>
        </p:spPr>
        <p:txBody>
          <a:bodyPr lIns="91425" tIns="91425" rIns="91425" bIns="91425" anchor="b" anchorCtr="0"/>
          <a:lstStyle>
            <a:lvl1pPr algn="ct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4" name="Shape 64"/>
          <p:cNvSpPr>
            <a:spLocks noGrp="1"/>
          </p:cNvSpPr>
          <p:nvPr>
            <p:ph type="pic" idx="2"/>
          </p:nvPr>
        </p:nvSpPr>
        <p:spPr>
          <a:xfrm>
            <a:off x="0" y="0"/>
            <a:ext cx="8458200" cy="5486399"/>
          </a:xfrm>
          <a:prstGeom prst="bracketPair">
            <a:avLst/>
          </a:prstGeom>
          <a:noFill/>
          <a:ln w="19050" cap="flat" cmpd="sng">
            <a:solidFill>
              <a:srgbClr val="FFFFFF"/>
            </a:solidFill>
            <a:prstDash val="solid"/>
            <a:round/>
            <a:headEnd type="none" w="med" len="med"/>
            <a:tailEnd type="none" w="med" len="med"/>
          </a:ln>
        </p:spPr>
        <p:txBody>
          <a:bodyPr lIns="91425" tIns="91425" rIns="91425" bIns="91425" anchor="ctr" anchorCtr="0"/>
          <a:lstStyle>
            <a:lvl1pPr marL="0" marR="0" indent="0" algn="ctr" rtl="0">
              <a:spcBef>
                <a:spcPts val="0"/>
              </a:spcBef>
              <a:buClr>
                <a:srgbClr val="FFFFFF"/>
              </a:buClr>
              <a:buFont typeface="Calibri"/>
              <a:buNone/>
              <a:defRPr/>
            </a:lvl1pPr>
            <a:lvl2pPr marL="457200" marR="0" indent="0" algn="l" rtl="0">
              <a:spcBef>
                <a:spcPts val="0"/>
              </a:spcBef>
              <a:buClr>
                <a:schemeClr val="dk1"/>
              </a:buClr>
              <a:buFont typeface="Calibri"/>
              <a:buNone/>
              <a:defRPr/>
            </a:lvl2pPr>
            <a:lvl3pPr marL="914400" marR="0" indent="0" algn="l" rtl="0">
              <a:spcBef>
                <a:spcPts val="0"/>
              </a:spcBef>
              <a:buClr>
                <a:schemeClr val="dk1"/>
              </a:buClr>
              <a:buFont typeface="Calibri"/>
              <a:buNone/>
              <a:defRPr/>
            </a:lvl3pPr>
            <a:lvl4pPr marL="1371600" marR="0" indent="0" algn="l" rtl="0">
              <a:spcBef>
                <a:spcPts val="0"/>
              </a:spcBef>
              <a:buClr>
                <a:schemeClr val="dk1"/>
              </a:buClr>
              <a:buFont typeface="Calibri"/>
              <a:buNone/>
              <a:defRPr/>
            </a:lvl4pPr>
            <a:lvl5pPr marL="1828800" marR="0" indent="0" algn="l" rtl="0">
              <a:spcBef>
                <a:spcPts val="0"/>
              </a:spcBef>
              <a:buClr>
                <a:schemeClr val="dk1"/>
              </a:buClr>
              <a:buFont typeface="Calibri"/>
              <a:buNone/>
              <a:defRPr/>
            </a:lvl5pPr>
            <a:lvl6pPr marL="2286000" marR="0" indent="0" algn="l" rtl="0">
              <a:spcBef>
                <a:spcPts val="0"/>
              </a:spcBef>
              <a:buClr>
                <a:schemeClr val="dk1"/>
              </a:buClr>
              <a:buFont typeface="Calibri"/>
              <a:buNone/>
              <a:defRPr/>
            </a:lvl6pPr>
            <a:lvl7pPr marL="2743200" marR="0" indent="0" algn="l" rtl="0">
              <a:spcBef>
                <a:spcPts val="0"/>
              </a:spcBef>
              <a:buClr>
                <a:schemeClr val="dk1"/>
              </a:buClr>
              <a:buFont typeface="Calibri"/>
              <a:buNone/>
              <a:defRPr/>
            </a:lvl7pPr>
            <a:lvl8pPr marL="3200400" marR="0" indent="0" algn="l" rtl="0">
              <a:spcBef>
                <a:spcPts val="0"/>
              </a:spcBef>
              <a:buClr>
                <a:schemeClr val="dk1"/>
              </a:buClr>
              <a:buFont typeface="Calibri"/>
              <a:buNone/>
              <a:defRPr/>
            </a:lvl8pPr>
            <a:lvl9pPr marL="3657600" marR="0" indent="0" algn="l" rtl="0">
              <a:spcBef>
                <a:spcPts val="0"/>
              </a:spcBef>
              <a:buClr>
                <a:schemeClr val="dk1"/>
              </a:buClr>
              <a:buFont typeface="Calibri"/>
              <a:buNone/>
              <a:defRPr/>
            </a:lvl9pPr>
          </a:lstStyle>
          <a:p>
            <a:endParaRPr/>
          </a:p>
        </p:txBody>
      </p:sp>
      <p:sp>
        <p:nvSpPr>
          <p:cNvPr id="65" name="Shape 65"/>
          <p:cNvSpPr txBox="1">
            <a:spLocks noGrp="1"/>
          </p:cNvSpPr>
          <p:nvPr>
            <p:ph type="body" idx="1"/>
          </p:nvPr>
        </p:nvSpPr>
        <p:spPr>
          <a:xfrm>
            <a:off x="301752" y="6096000"/>
            <a:ext cx="7772400" cy="612648"/>
          </a:xfrm>
          <a:prstGeom prst="rect">
            <a:avLst/>
          </a:prstGeom>
          <a:noFill/>
          <a:ln>
            <a:noFill/>
          </a:ln>
        </p:spPr>
        <p:txBody>
          <a:bodyPr lIns="91425" tIns="91425" rIns="91425" bIns="91425" anchor="t" anchorCtr="0"/>
          <a:lstStyle>
            <a:lvl1pPr marL="0" indent="0" algn="ctr"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6" name="Shape 66"/>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7" name="Shape 67"/>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
        <p:nvSpPr>
          <p:cNvPr id="68" name="Shape 68"/>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75000">
              <a:schemeClr val="lt1"/>
            </a:gs>
            <a:gs pos="100000">
              <a:srgbClr val="DADADA"/>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7619999" cy="1143000"/>
          </a:xfrm>
          <a:prstGeom prst="rect">
            <a:avLst/>
          </a:prstGeom>
          <a:noFill/>
          <a:ln>
            <a:noFill/>
          </a:ln>
        </p:spPr>
        <p:txBody>
          <a:bodyPr lIns="91425" tIns="91425" rIns="91425" bIns="91425" anchor="ctr" anchorCtr="0"/>
          <a:lstStyle>
            <a:lvl1pPr marL="0" marR="0" indent="0" algn="l" rtl="0">
              <a:spcBef>
                <a:spcPts val="0"/>
              </a:spcBef>
              <a:buClr>
                <a:schemeClr val="dk2"/>
              </a:buClr>
              <a:buFont typeface="Cambria"/>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6" name="Shape 6"/>
          <p:cNvSpPr txBox="1">
            <a:spLocks noGrp="1"/>
          </p:cNvSpPr>
          <p:nvPr>
            <p:ph type="body" idx="1"/>
          </p:nvPr>
        </p:nvSpPr>
        <p:spPr>
          <a:xfrm>
            <a:off x="457200" y="1600200"/>
            <a:ext cx="7619999" cy="4800600"/>
          </a:xfrm>
          <a:prstGeom prst="rect">
            <a:avLst/>
          </a:prstGeom>
          <a:noFill/>
          <a:ln>
            <a:noFill/>
          </a:ln>
        </p:spPr>
        <p:txBody>
          <a:bodyPr lIns="91425" tIns="91425" rIns="91425" bIns="91425" anchor="t" anchorCtr="0"/>
          <a:lstStyle>
            <a:lvl1pPr marL="342900" marR="0" indent="-88900" algn="l" rtl="0">
              <a:spcBef>
                <a:spcPts val="440"/>
              </a:spcBef>
              <a:buClr>
                <a:schemeClr val="accent1"/>
              </a:buClr>
              <a:buFont typeface="Arial"/>
              <a:buChar char="•"/>
              <a:defRPr/>
            </a:lvl1pPr>
            <a:lvl2pPr marL="640080" marR="0" indent="-106680" algn="l" rtl="0">
              <a:spcBef>
                <a:spcPts val="400"/>
              </a:spcBef>
              <a:buClr>
                <a:schemeClr val="accent2"/>
              </a:buClr>
              <a:buFont typeface="Arial"/>
              <a:buChar char="•"/>
              <a:defRPr/>
            </a:lvl2pPr>
            <a:lvl3pPr marL="1005839" marR="0" indent="-116839" algn="l" rtl="0">
              <a:spcBef>
                <a:spcPts val="360"/>
              </a:spcBef>
              <a:buClr>
                <a:schemeClr val="accent3"/>
              </a:buClr>
              <a:buFont typeface="Arial"/>
              <a:buChar char="•"/>
              <a:defRPr/>
            </a:lvl3pPr>
            <a:lvl4pPr marL="1280160" marR="0" indent="-137160" algn="l" rtl="0">
              <a:spcBef>
                <a:spcPts val="320"/>
              </a:spcBef>
              <a:buClr>
                <a:schemeClr val="accent4"/>
              </a:buClr>
              <a:buFont typeface="Arial"/>
              <a:buChar char="•"/>
              <a:defRPr/>
            </a:lvl4pPr>
            <a:lvl5pPr marL="1554480" marR="0" indent="-144780" algn="l" rtl="0">
              <a:spcBef>
                <a:spcPts val="280"/>
              </a:spcBef>
              <a:buClr>
                <a:schemeClr val="accent5"/>
              </a:buClr>
              <a:buFont typeface="Arial"/>
              <a:buChar char="•"/>
              <a:defRPr/>
            </a:lvl5pPr>
            <a:lvl6pPr marL="1737360" marR="0" indent="-99060" algn="l" rtl="0">
              <a:spcBef>
                <a:spcPts val="280"/>
              </a:spcBef>
              <a:buClr>
                <a:schemeClr val="accent1"/>
              </a:buClr>
              <a:buFont typeface="Arial"/>
              <a:buChar char="•"/>
              <a:defRPr/>
            </a:lvl6pPr>
            <a:lvl7pPr marL="1920240" marR="0" indent="-104139" algn="l" rtl="0">
              <a:spcBef>
                <a:spcPts val="280"/>
              </a:spcBef>
              <a:buClr>
                <a:schemeClr val="accent2"/>
              </a:buClr>
              <a:buFont typeface="Arial"/>
              <a:buChar char="•"/>
              <a:defRPr/>
            </a:lvl7pPr>
            <a:lvl8pPr marL="2103120" marR="0" indent="-96520" algn="l" rtl="0">
              <a:spcBef>
                <a:spcPts val="280"/>
              </a:spcBef>
              <a:buClr>
                <a:schemeClr val="accent3"/>
              </a:buClr>
              <a:buFont typeface="Arial"/>
              <a:buChar char="•"/>
              <a:defRPr/>
            </a:lvl8pPr>
            <a:lvl9pPr marL="2286000" marR="0" indent="-101600" algn="l" rtl="0">
              <a:spcBef>
                <a:spcPts val="280"/>
              </a:spcBef>
              <a:buClr>
                <a:schemeClr val="accent4"/>
              </a:buClr>
              <a:buFont typeface="Arial"/>
              <a:buChar char="•"/>
              <a:defRPr/>
            </a:lvl9pPr>
          </a:lstStyle>
          <a:p>
            <a:endParaRPr/>
          </a:p>
        </p:txBody>
      </p:sp>
      <p:sp>
        <p:nvSpPr>
          <p:cNvPr id="7" name="Shape 7"/>
          <p:cNvSpPr/>
          <p:nvPr/>
        </p:nvSpPr>
        <p:spPr>
          <a:xfrm>
            <a:off x="8458200" y="0"/>
            <a:ext cx="685799" cy="6858000"/>
          </a:xfrm>
          <a:prstGeom prst="rect">
            <a:avLst/>
          </a:prstGeom>
          <a:solidFill>
            <a:schemeClr val="dk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Calibri"/>
              <a:ea typeface="Calibri"/>
              <a:cs typeface="Calibri"/>
              <a:sym typeface="Calibri"/>
            </a:endParaRPr>
          </a:p>
        </p:txBody>
      </p:sp>
      <p:sp>
        <p:nvSpPr>
          <p:cNvPr id="8" name="Shape 8"/>
          <p:cNvSpPr/>
          <p:nvPr/>
        </p:nvSpPr>
        <p:spPr>
          <a:xfrm>
            <a:off x="8458200" y="5486400"/>
            <a:ext cx="685799" cy="68579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Calibri"/>
              <a:ea typeface="Calibri"/>
              <a:cs typeface="Calibri"/>
              <a:sym typeface="Calibri"/>
            </a:endParaRPr>
          </a:p>
        </p:txBody>
      </p:sp>
      <p:sp>
        <p:nvSpPr>
          <p:cNvPr id="9" name="Shape 9"/>
          <p:cNvSpPr>
            <a:spLocks noGrp="1"/>
          </p:cNvSpPr>
          <p:nvPr>
            <p:ph type="sldNum" idx="12"/>
          </p:nvPr>
        </p:nvSpPr>
        <p:spPr>
          <a:xfrm>
            <a:off x="8531788" y="5648960"/>
            <a:ext cx="548639" cy="396240"/>
          </a:xfrm>
          <a:prstGeom prst="bracketPair">
            <a:avLst/>
          </a:prstGeom>
          <a:noFill/>
          <a:ln w="19050" cap="flat" cmpd="sng">
            <a:solidFill>
              <a:srgbClr val="FFFFFF"/>
            </a:solidFill>
            <a:prstDash val="solid"/>
            <a:round/>
            <a:headEnd type="none" w="med" len="med"/>
            <a:tailEnd type="none" w="med" len="med"/>
          </a:ln>
        </p:spPr>
        <p:txBody>
          <a:bodyPr lIns="0" tIns="0" rIns="0" bIns="0" anchor="ctr" anchorCtr="0">
            <a:noAutofit/>
          </a:bodyPr>
          <a:lstStyle/>
          <a:p>
            <a:pPr marL="0" marR="0" lvl="0" indent="0" algn="ctr" rtl="0">
              <a:spcBef>
                <a:spcPts val="0"/>
              </a:spcBef>
              <a:buSzPct val="25000"/>
              <a:buNone/>
            </a:pPr>
            <a:fld id="{00000000-1234-1234-1234-123412341234}" type="slidenum">
              <a:rPr lang="en-US" sz="1800" b="0" i="0" u="none" strike="noStrike" cap="none" baseline="0">
                <a:solidFill>
                  <a:srgbClr val="FFFFFF"/>
                </a:solidFill>
                <a:latin typeface="Calibri"/>
                <a:ea typeface="Calibri"/>
                <a:cs typeface="Calibri"/>
                <a:sym typeface="Calibri"/>
              </a:rPr>
              <a:t>‹#›</a:t>
            </a:fld>
            <a:endParaRPr lang="en-US" sz="1800" b="0" i="0" u="none" strike="noStrike" cap="none" baseline="0">
              <a:solidFill>
                <a:srgbClr val="FFFFFF"/>
              </a:solidFill>
              <a:latin typeface="Calibri"/>
              <a:ea typeface="Calibri"/>
              <a:cs typeface="Calibri"/>
              <a:sym typeface="Calibri"/>
            </a:endParaRPr>
          </a:p>
        </p:txBody>
      </p:sp>
      <p:sp>
        <p:nvSpPr>
          <p:cNvPr id="10" name="Shape 10"/>
          <p:cNvSpPr txBox="1">
            <a:spLocks noGrp="1"/>
          </p:cNvSpPr>
          <p:nvPr>
            <p:ph type="ftr" idx="11"/>
          </p:nvPr>
        </p:nvSpPr>
        <p:spPr>
          <a:xfrm rot="-5400000">
            <a:off x="7586909" y="4048759"/>
            <a:ext cx="2367281" cy="365759"/>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 name="Shape 11"/>
          <p:cNvSpPr txBox="1">
            <a:spLocks noGrp="1"/>
          </p:cNvSpPr>
          <p:nvPr>
            <p:ph type="dt" idx="10"/>
          </p:nvPr>
        </p:nvSpPr>
        <p:spPr>
          <a:xfrm rot="-5400000">
            <a:off x="7551350" y="1645919"/>
            <a:ext cx="2438399" cy="365759"/>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pps.k12.or.us/about-us/index.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ctrTitle"/>
          </p:nvPr>
        </p:nvSpPr>
        <p:spPr>
          <a:xfrm>
            <a:off x="228600" y="381000"/>
            <a:ext cx="7982100" cy="2743199"/>
          </a:xfrm>
          <a:prstGeom prst="rect">
            <a:avLst/>
          </a:prstGeom>
          <a:noFill/>
          <a:ln>
            <a:noFill/>
          </a:ln>
        </p:spPr>
        <p:txBody>
          <a:bodyPr lIns="91425" tIns="45700" rIns="91425" bIns="45700" anchor="b" anchorCtr="0">
            <a:noAutofit/>
          </a:bodyPr>
          <a:lstStyle/>
          <a:p>
            <a:pPr marL="0" marR="0" lvl="0" indent="0" algn="l" rtl="0">
              <a:spcBef>
                <a:spcPts val="0"/>
              </a:spcBef>
              <a:buClr>
                <a:schemeClr val="dk2"/>
              </a:buClr>
              <a:buSzPct val="25000"/>
              <a:buFont typeface="Cambria"/>
              <a:buNone/>
            </a:pPr>
            <a:r>
              <a:rPr lang="en-US" sz="6600" b="0" i="0" u="none" strike="noStrike" cap="none" baseline="0">
                <a:solidFill>
                  <a:schemeClr val="dk2"/>
                </a:solidFill>
                <a:latin typeface="Cambria"/>
                <a:ea typeface="Cambria"/>
                <a:cs typeface="Cambria"/>
                <a:sym typeface="Cambria"/>
              </a:rPr>
              <a:t>Supporting Transition from ECSE to Kindergarten</a:t>
            </a:r>
          </a:p>
        </p:txBody>
      </p:sp>
      <p:sp>
        <p:nvSpPr>
          <p:cNvPr id="83" name="Shape 83"/>
          <p:cNvSpPr txBox="1">
            <a:spLocks noGrp="1"/>
          </p:cNvSpPr>
          <p:nvPr>
            <p:ph type="subTitle" idx="1"/>
          </p:nvPr>
        </p:nvSpPr>
        <p:spPr>
          <a:xfrm>
            <a:off x="4233325" y="3369725"/>
            <a:ext cx="4064099" cy="3307799"/>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Arial"/>
              <a:buNone/>
            </a:pPr>
            <a:r>
              <a:rPr lang="en-US" sz="2000" b="0" i="0" u="none" strike="noStrike" cap="none" baseline="0">
                <a:solidFill>
                  <a:schemeClr val="dk1"/>
                </a:solidFill>
                <a:latin typeface="Calibri"/>
                <a:ea typeface="Calibri"/>
                <a:cs typeface="Calibri"/>
                <a:sym typeface="Calibri"/>
              </a:rPr>
              <a:t>Portland Public Schools Special Education</a:t>
            </a:r>
          </a:p>
          <a:p>
            <a:pPr marL="0" marR="0" lvl="0" indent="0" algn="l" rtl="0">
              <a:spcBef>
                <a:spcPts val="480"/>
              </a:spcBef>
              <a:buClr>
                <a:schemeClr val="accent1"/>
              </a:buClr>
              <a:buFont typeface="Arial"/>
              <a:buNone/>
            </a:pPr>
            <a:endParaRPr sz="2000" b="0" i="0" u="none" strike="noStrike" cap="none" baseline="0">
              <a:solidFill>
                <a:schemeClr val="dk1"/>
              </a:solidFill>
              <a:latin typeface="Calibri"/>
              <a:ea typeface="Calibri"/>
              <a:cs typeface="Calibri"/>
              <a:sym typeface="Calibri"/>
            </a:endParaRPr>
          </a:p>
          <a:p>
            <a:pPr marL="0" marR="0" lvl="0" indent="0" algn="l" rtl="0">
              <a:spcBef>
                <a:spcPts val="480"/>
              </a:spcBef>
              <a:buClr>
                <a:schemeClr val="accent1"/>
              </a:buClr>
              <a:buSzPct val="25000"/>
              <a:buFont typeface="Arial"/>
              <a:buNone/>
            </a:pPr>
            <a:r>
              <a:rPr lang="en-US" sz="2000" b="1" i="0" u="none" strike="noStrike" cap="none" baseline="0">
                <a:solidFill>
                  <a:schemeClr val="dk1"/>
                </a:solidFill>
                <a:latin typeface="Calibri"/>
                <a:ea typeface="Calibri"/>
                <a:cs typeface="Calibri"/>
                <a:sym typeface="Calibri"/>
              </a:rPr>
              <a:t>Robert D. Cantwell</a:t>
            </a:r>
          </a:p>
          <a:p>
            <a:pPr marL="0" marR="0" lvl="0" indent="0" algn="l" rtl="0">
              <a:spcBef>
                <a:spcPts val="480"/>
              </a:spcBef>
              <a:buClr>
                <a:schemeClr val="accent1"/>
              </a:buClr>
              <a:buSzPct val="25000"/>
              <a:buFont typeface="Arial"/>
              <a:buNone/>
            </a:pPr>
            <a:r>
              <a:rPr lang="en-US" sz="2000" b="0" i="1" u="none" strike="noStrike" cap="none" baseline="0">
                <a:solidFill>
                  <a:schemeClr val="dk1"/>
                </a:solidFill>
                <a:latin typeface="Calibri"/>
                <a:ea typeface="Calibri"/>
                <a:cs typeface="Calibri"/>
                <a:sym typeface="Calibri"/>
              </a:rPr>
              <a:t>Academic Programs Administrator</a:t>
            </a:r>
          </a:p>
          <a:p>
            <a:pPr marL="0" marR="0" lvl="0" indent="0" algn="l" rtl="0">
              <a:spcBef>
                <a:spcPts val="480"/>
              </a:spcBef>
              <a:buClr>
                <a:schemeClr val="accent1"/>
              </a:buClr>
              <a:buSzPct val="25000"/>
              <a:buFont typeface="Arial"/>
              <a:buNone/>
            </a:pPr>
            <a:r>
              <a:rPr lang="en-US" sz="2000" b="1" i="0" u="none" strike="noStrike" cap="none" baseline="0">
                <a:solidFill>
                  <a:schemeClr val="dk1"/>
                </a:solidFill>
                <a:latin typeface="Calibri"/>
                <a:ea typeface="Calibri"/>
                <a:cs typeface="Calibri"/>
                <a:sym typeface="Calibri"/>
              </a:rPr>
              <a:t>Maria Gianotti</a:t>
            </a:r>
          </a:p>
          <a:p>
            <a:pPr marL="0" marR="0" lvl="0" indent="0" algn="l" rtl="0">
              <a:spcBef>
                <a:spcPts val="480"/>
              </a:spcBef>
              <a:buClr>
                <a:schemeClr val="accent1"/>
              </a:buClr>
              <a:buSzPct val="25000"/>
              <a:buFont typeface="Arial"/>
              <a:buNone/>
            </a:pPr>
            <a:r>
              <a:rPr lang="en-US" sz="2000" b="0" i="1" u="none" strike="noStrike" cap="none" baseline="0">
                <a:solidFill>
                  <a:schemeClr val="dk1"/>
                </a:solidFill>
                <a:latin typeface="Calibri"/>
                <a:ea typeface="Calibri"/>
                <a:cs typeface="Calibri"/>
                <a:sym typeface="Calibri"/>
              </a:rPr>
              <a:t>Early Childhood Transition Specialist</a:t>
            </a:r>
          </a:p>
          <a:p>
            <a:pPr marL="0" marR="0" lvl="0" indent="0" algn="l" rtl="0">
              <a:spcBef>
                <a:spcPts val="480"/>
              </a:spcBef>
              <a:buClr>
                <a:schemeClr val="accent1"/>
              </a:buClr>
              <a:buSzPct val="25000"/>
              <a:buFont typeface="Arial"/>
              <a:buNone/>
            </a:pPr>
            <a:r>
              <a:rPr lang="en-US" sz="2000" b="1" i="0" u="none" strike="noStrike" cap="none" baseline="0">
                <a:solidFill>
                  <a:schemeClr val="dk1"/>
                </a:solidFill>
                <a:latin typeface="Calibri"/>
                <a:ea typeface="Calibri"/>
                <a:cs typeface="Calibri"/>
                <a:sym typeface="Calibri"/>
              </a:rPr>
              <a:t>Beth Raisman</a:t>
            </a:r>
          </a:p>
          <a:p>
            <a:pPr marL="0" marR="0" lvl="0" indent="0" algn="l" rtl="0">
              <a:spcBef>
                <a:spcPts val="480"/>
              </a:spcBef>
              <a:buClr>
                <a:schemeClr val="accent1"/>
              </a:buClr>
              <a:buSzPct val="25000"/>
              <a:buFont typeface="Arial"/>
              <a:buNone/>
            </a:pPr>
            <a:r>
              <a:rPr lang="en-US" sz="2000" b="0" i="1" u="none" strike="noStrike" cap="none" baseline="0">
                <a:solidFill>
                  <a:schemeClr val="dk1"/>
                </a:solidFill>
                <a:latin typeface="Calibri"/>
                <a:ea typeface="Calibri"/>
                <a:cs typeface="Calibri"/>
                <a:sym typeface="Calibri"/>
              </a:rPr>
              <a:t>Kindergarten Teacher</a:t>
            </a:r>
          </a:p>
        </p:txBody>
      </p:sp>
      <p:pic>
        <p:nvPicPr>
          <p:cNvPr id="84" name="Shape 84"/>
          <p:cNvPicPr preferRelativeResize="0"/>
          <p:nvPr/>
        </p:nvPicPr>
        <p:blipFill>
          <a:blip r:embed="rId3">
            <a:alphaModFix/>
          </a:blip>
          <a:stretch>
            <a:fillRect/>
          </a:stretch>
        </p:blipFill>
        <p:spPr>
          <a:xfrm>
            <a:off x="152400" y="3530600"/>
            <a:ext cx="4064000" cy="2705100"/>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lvl="0" rtl="0">
              <a:spcBef>
                <a:spcPts val="0"/>
              </a:spcBef>
              <a:buClr>
                <a:schemeClr val="dk2"/>
              </a:buClr>
              <a:buSzPct val="25000"/>
              <a:buFont typeface="Cambria"/>
              <a:buNone/>
            </a:pPr>
            <a:r>
              <a:rPr lang="en-US" sz="4600">
                <a:solidFill>
                  <a:schemeClr val="dk2"/>
                </a:solidFill>
                <a:latin typeface="Cambria"/>
                <a:ea typeface="Cambria"/>
                <a:cs typeface="Cambria"/>
                <a:sym typeface="Cambria"/>
              </a:rPr>
              <a:t>Early Childhood Transition Team</a:t>
            </a:r>
          </a:p>
          <a:p>
            <a:pPr>
              <a:spcBef>
                <a:spcPts val="0"/>
              </a:spcBef>
              <a:buNone/>
            </a:pPr>
            <a:endParaRPr/>
          </a:p>
        </p:txBody>
      </p:sp>
      <p:sp>
        <p:nvSpPr>
          <p:cNvPr id="139" name="Shape 139"/>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lvl="0" rtl="0">
              <a:spcBef>
                <a:spcPts val="0"/>
              </a:spcBef>
              <a:buSzPct val="100000"/>
            </a:pPr>
            <a:r>
              <a:rPr lang="en-US" sz="2200">
                <a:solidFill>
                  <a:schemeClr val="dk1"/>
                </a:solidFill>
                <a:latin typeface="Calibri"/>
                <a:ea typeface="Calibri"/>
                <a:cs typeface="Calibri"/>
                <a:sym typeface="Calibri"/>
              </a:rPr>
              <a:t>8 Staff = 7.6 FTE</a:t>
            </a:r>
          </a:p>
          <a:p>
            <a:pPr lvl="0" rtl="0">
              <a:spcBef>
                <a:spcPts val="0"/>
              </a:spcBef>
              <a:buSzPct val="100000"/>
            </a:pPr>
            <a:r>
              <a:rPr lang="en-US" sz="2200">
                <a:solidFill>
                  <a:schemeClr val="dk1"/>
                </a:solidFill>
                <a:latin typeface="Calibri"/>
                <a:ea typeface="Calibri"/>
                <a:cs typeface="Calibri"/>
                <a:sym typeface="Calibri"/>
              </a:rPr>
              <a:t>3 Teachers</a:t>
            </a:r>
          </a:p>
          <a:p>
            <a:pPr lvl="0" rtl="0">
              <a:spcBef>
                <a:spcPts val="0"/>
              </a:spcBef>
              <a:buSzPct val="100000"/>
            </a:pPr>
            <a:r>
              <a:rPr lang="en-US" sz="2200">
                <a:solidFill>
                  <a:schemeClr val="dk1"/>
                </a:solidFill>
                <a:latin typeface="Calibri"/>
                <a:ea typeface="Calibri"/>
                <a:cs typeface="Calibri"/>
                <a:sym typeface="Calibri"/>
              </a:rPr>
              <a:t>3 Speech Language Pathologists</a:t>
            </a:r>
          </a:p>
          <a:p>
            <a:pPr lvl="0" rtl="0">
              <a:spcBef>
                <a:spcPts val="0"/>
              </a:spcBef>
              <a:buSzPct val="100000"/>
            </a:pPr>
            <a:r>
              <a:rPr lang="en-US" sz="2200">
                <a:solidFill>
                  <a:schemeClr val="dk1"/>
                </a:solidFill>
                <a:latin typeface="Calibri"/>
                <a:ea typeface="Calibri"/>
                <a:cs typeface="Calibri"/>
                <a:sym typeface="Calibri"/>
              </a:rPr>
              <a:t>1 Occupational Therapist</a:t>
            </a:r>
          </a:p>
          <a:p>
            <a:pPr lvl="0" rtl="0">
              <a:spcBef>
                <a:spcPts val="0"/>
              </a:spcBef>
              <a:buSzPct val="100000"/>
            </a:pPr>
            <a:r>
              <a:rPr lang="en-US" sz="2200">
                <a:solidFill>
                  <a:schemeClr val="dk1"/>
                </a:solidFill>
                <a:latin typeface="Calibri"/>
                <a:ea typeface="Calibri"/>
                <a:cs typeface="Calibri"/>
                <a:sym typeface="Calibri"/>
              </a:rPr>
              <a:t>.6 School Psychologist</a:t>
            </a:r>
          </a:p>
          <a:p>
            <a:pPr lvl="0" rtl="0">
              <a:spcBef>
                <a:spcPts val="0"/>
              </a:spcBef>
              <a:buSzPct val="100000"/>
            </a:pPr>
            <a:r>
              <a:rPr lang="en-US" sz="2200">
                <a:solidFill>
                  <a:schemeClr val="dk1"/>
                </a:solidFill>
                <a:latin typeface="Calibri"/>
                <a:ea typeface="Calibri"/>
                <a:cs typeface="Calibri"/>
                <a:sym typeface="Calibri"/>
              </a:rPr>
              <a:t>Partial support and supervision from sped administrator as well as two classified staff; temporary one-day/week support from a classified records clerk</a:t>
            </a:r>
          </a:p>
          <a:p>
            <a:pPr>
              <a:spcBef>
                <a:spcPts val="0"/>
              </a:spcBef>
              <a:buNone/>
            </a:pPr>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a:solidFill>
                  <a:schemeClr val="dk2"/>
                </a:solidFill>
                <a:latin typeface="Cambria"/>
                <a:ea typeface="Cambria"/>
                <a:cs typeface="Cambria"/>
                <a:sym typeface="Cambria"/>
              </a:rPr>
              <a:t>Background</a:t>
            </a:r>
          </a:p>
        </p:txBody>
      </p:sp>
      <p:sp>
        <p:nvSpPr>
          <p:cNvPr id="145" name="Shape 145"/>
          <p:cNvSpPr txBox="1">
            <a:spLocks noGrp="1"/>
          </p:cNvSpPr>
          <p:nvPr>
            <p:ph type="body" idx="1"/>
          </p:nvPr>
        </p:nvSpPr>
        <p:spPr>
          <a:xfrm>
            <a:off x="457200" y="1581375"/>
            <a:ext cx="7619999" cy="48195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Not a brand new model</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Brought back in Fall 2014 to relieve workload issues</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Partnership with DDMECP; they provide services; we do all assessments for children residing in our district; we support K transition</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We supported 480+ transitioning children this year</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Transitioning children need to have a school age categorical eligibility; can’t go with DD in Oregon</a:t>
            </a:r>
          </a:p>
          <a:p>
            <a:pPr marL="342900" marR="0" lvl="0" indent="-228600" algn="l" rtl="0">
              <a:spcBef>
                <a:spcPts val="440"/>
              </a:spcBef>
              <a:buClr>
                <a:schemeClr val="dk1"/>
              </a:buClr>
              <a:buSzPct val="100000"/>
              <a:buFont typeface="Calibri"/>
              <a:buChar char="•"/>
            </a:pPr>
            <a:r>
              <a:rPr lang="en-US" sz="2200">
                <a:solidFill>
                  <a:schemeClr val="dk1"/>
                </a:solidFill>
                <a:latin typeface="Calibri"/>
                <a:ea typeface="Calibri"/>
                <a:cs typeface="Calibri"/>
                <a:sym typeface="Calibri"/>
              </a:rPr>
              <a:t>3D Process in PPS; way to frontload supports and fade over time</a:t>
            </a:r>
          </a:p>
          <a:p>
            <a:pPr marL="254000" marR="0" lvl="0" indent="0" algn="l" rtl="0">
              <a:spcBef>
                <a:spcPts val="440"/>
              </a:spcBef>
              <a:buClr>
                <a:schemeClr val="accent1"/>
              </a:buClr>
              <a:buFont typeface="Arial"/>
              <a:buNone/>
            </a:pPr>
            <a:endParaRPr sz="22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Successes</a:t>
            </a:r>
          </a:p>
        </p:txBody>
      </p:sp>
      <p:sp>
        <p:nvSpPr>
          <p:cNvPr id="151" name="Shape 151"/>
          <p:cNvSpPr txBox="1">
            <a:spLocks noGrp="1"/>
          </p:cNvSpPr>
          <p:nvPr>
            <p:ph type="body" idx="1"/>
          </p:nvPr>
        </p:nvSpPr>
        <p:spPr>
          <a:xfrm>
            <a:off x="457200" y="1113425"/>
            <a:ext cx="7619999" cy="5287500"/>
          </a:xfrm>
          <a:prstGeom prst="rect">
            <a:avLst/>
          </a:prstGeom>
          <a:noFill/>
          <a:ln>
            <a:noFill/>
          </a:ln>
        </p:spPr>
        <p:txBody>
          <a:bodyPr lIns="91425" tIns="45700" rIns="91425" bIns="45700" anchor="t" anchorCtr="0">
            <a:noAutofit/>
          </a:bodyPr>
          <a:lstStyle/>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Using a lens of cultural/linguistic diversity in our approach.</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Making a personal connection with families. </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Having one familiar face (transition coordinator) all through the process.</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Principals attending transition IEP meetings to meet families and learn about the students’ strengths and needs</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More kids starting in inclusive learning environments?</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Families visiting learning environment options that were being considered.</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Strengths-based and Person-Centered Approach. Sharing pictures of child at meeting.</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Having ECSE service providers at meetings.</a:t>
            </a:r>
          </a:p>
          <a:p>
            <a:pPr marL="457200" marR="0" lvl="0" indent="-228600" algn="l" rtl="0">
              <a:spcBef>
                <a:spcPts val="0"/>
              </a:spcBef>
              <a:buClr>
                <a:schemeClr val="dk1"/>
              </a:buClr>
              <a:buSzPct val="100000"/>
              <a:buFont typeface="Calibri"/>
            </a:pPr>
            <a:r>
              <a:rPr lang="en-US" sz="2400">
                <a:solidFill>
                  <a:schemeClr val="dk1"/>
                </a:solidFill>
                <a:latin typeface="Calibri"/>
                <a:ea typeface="Calibri"/>
                <a:cs typeface="Calibri"/>
                <a:sym typeface="Calibri"/>
              </a:rPr>
              <a:t>ANIMATE THESE</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1"/>
                                        </p:tgtEl>
                                        <p:attrNameLst>
                                          <p:attrName>style.visibility</p:attrName>
                                        </p:attrNameLst>
                                      </p:cBhvr>
                                      <p:to>
                                        <p:strVal val="visible"/>
                                      </p:to>
                                    </p:set>
                                    <p:animEffect transition="in" filter="fade">
                                      <p:cBhvr>
                                        <p:cTn id="7" dur="1000"/>
                                        <p:tgtEl>
                                          <p:spTgt spid="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r>
              <a:rPr lang="en-US" sz="4800">
                <a:latin typeface="Cambria"/>
                <a:ea typeface="Cambria"/>
                <a:cs typeface="Cambria"/>
                <a:sym typeface="Cambria"/>
              </a:rPr>
              <a:t>Successes (cont’d)</a:t>
            </a:r>
          </a:p>
        </p:txBody>
      </p:sp>
      <p:sp>
        <p:nvSpPr>
          <p:cNvPr id="157" name="Shape 157"/>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marL="457200" lvl="0" indent="-228600" rtl="0">
              <a:spcBef>
                <a:spcPts val="0"/>
              </a:spcBef>
              <a:buSzPct val="100000"/>
              <a:buFont typeface="Cambria"/>
            </a:pPr>
            <a:r>
              <a:rPr lang="en-US" sz="2400">
                <a:latin typeface="Cambria"/>
                <a:ea typeface="Cambria"/>
                <a:cs typeface="Cambria"/>
                <a:sym typeface="Cambria"/>
              </a:rPr>
              <a:t>Observations completed by transition coordinators</a:t>
            </a:r>
          </a:p>
          <a:p>
            <a:pPr marL="457200" lvl="0" indent="-228600" rtl="0">
              <a:spcBef>
                <a:spcPts val="0"/>
              </a:spcBef>
              <a:buSzPct val="100000"/>
              <a:buFont typeface="Cambria"/>
            </a:pPr>
            <a:r>
              <a:rPr lang="en-US" sz="2400">
                <a:latin typeface="Cambria"/>
                <a:ea typeface="Cambria"/>
                <a:cs typeface="Cambria"/>
                <a:sym typeface="Cambria"/>
              </a:rPr>
              <a:t>Use Google Apps during meetings to take notes on children</a:t>
            </a:r>
          </a:p>
          <a:p>
            <a:pPr marL="457200" lvl="0" indent="-228600" rtl="0">
              <a:spcBef>
                <a:spcPts val="0"/>
              </a:spcBef>
              <a:buSzPct val="100000"/>
              <a:buFont typeface="Cambria"/>
            </a:pPr>
            <a:r>
              <a:rPr lang="en-US" sz="2400">
                <a:latin typeface="Cambria"/>
                <a:ea typeface="Cambria"/>
                <a:cs typeface="Cambria"/>
                <a:sym typeface="Cambria"/>
              </a:rPr>
              <a:t>K tchrs appreciate the scheduling in advance; ECTT coordinated scheduling with parents</a:t>
            </a:r>
          </a:p>
          <a:p>
            <a:pPr marL="457200" lvl="0" indent="-228600" rtl="0">
              <a:spcBef>
                <a:spcPts val="0"/>
              </a:spcBef>
              <a:buSzPct val="100000"/>
              <a:buFont typeface="Cambria"/>
            </a:pPr>
            <a:r>
              <a:rPr lang="en-US" sz="2400">
                <a:latin typeface="Cambria"/>
                <a:ea typeface="Cambria"/>
                <a:cs typeface="Cambria"/>
                <a:sym typeface="Cambria"/>
              </a:rPr>
              <a:t>IEPs were written by staff who have a knowledge of school-based services</a:t>
            </a:r>
          </a:p>
          <a:p>
            <a:pPr marL="457200" lvl="0" indent="-228600" rtl="0">
              <a:spcBef>
                <a:spcPts val="0"/>
              </a:spcBef>
              <a:buSzPct val="100000"/>
              <a:buFont typeface="Cambria"/>
            </a:pPr>
            <a:r>
              <a:rPr lang="en-US" sz="2400">
                <a:latin typeface="Cambria"/>
                <a:ea typeface="Cambria"/>
                <a:cs typeface="Cambria"/>
                <a:sym typeface="Cambria"/>
              </a:rPr>
              <a:t>First-hand knowledge from in-district team member who had observed the child</a:t>
            </a:r>
          </a:p>
          <a:p>
            <a:pPr marL="0" indent="0" rtl="0">
              <a:spcBef>
                <a:spcPts val="0"/>
              </a:spcBef>
              <a:buNone/>
            </a:pPr>
            <a:endParaRPr sz="2400">
              <a:latin typeface="Cambria"/>
              <a:ea typeface="Cambria"/>
              <a:cs typeface="Cambria"/>
              <a:sym typeface="Cambria"/>
            </a:endParaRPr>
          </a:p>
          <a:p>
            <a:pPr marL="0" lvl="0" indent="0">
              <a:spcBef>
                <a:spcPts val="0"/>
              </a:spcBef>
              <a:buNone/>
            </a:pPr>
            <a:r>
              <a:rPr lang="en-US" sz="2400">
                <a:latin typeface="Cambria"/>
                <a:ea typeface="Cambria"/>
                <a:cs typeface="Cambria"/>
                <a:sym typeface="Cambria"/>
              </a:rPr>
              <a:t>Balance out last two slides with equal number of bullets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Challenges</a:t>
            </a:r>
          </a:p>
        </p:txBody>
      </p:sp>
      <p:sp>
        <p:nvSpPr>
          <p:cNvPr id="163" name="Shape 163"/>
          <p:cNvSpPr txBox="1">
            <a:spLocks noGrp="1"/>
          </p:cNvSpPr>
          <p:nvPr>
            <p:ph type="body" idx="1"/>
          </p:nvPr>
        </p:nvSpPr>
        <p:spPr>
          <a:xfrm>
            <a:off x="457200" y="1600200"/>
            <a:ext cx="7619999" cy="48006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Starting transition evals too late</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Sometimes families chooses other school options and the school team must still meet to complete transition IEP. Feels like lost time and energy.</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K has become more academic. The pressures of CCSS. Children’s pre-K experience is critical.</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Within the early childhood context, social emotional readiness is K readiness.</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K Teachers report that 3-4 IEPs in one day makes for a long day; intense</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Some staff feel that CD has become a “gateway” to special education</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School teams still feel more adult support is better; 1:1s</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Capacity building of school staff; resource mapping</a:t>
            </a:r>
          </a:p>
          <a:p>
            <a:pPr marL="342900" marR="0" lvl="0" indent="-228600" algn="l" rtl="0">
              <a:spcBef>
                <a:spcPts val="0"/>
              </a:spcBef>
              <a:buClr>
                <a:schemeClr val="dk1"/>
              </a:buClr>
              <a:buSzPct val="100000"/>
              <a:buFont typeface="Calibri"/>
              <a:buChar char="•"/>
            </a:pPr>
            <a:r>
              <a:rPr lang="en-US" sz="2200">
                <a:solidFill>
                  <a:schemeClr val="dk1"/>
                </a:solidFill>
                <a:latin typeface="Calibri"/>
                <a:ea typeface="Calibri"/>
                <a:cs typeface="Calibri"/>
                <a:sym typeface="Calibri"/>
              </a:rPr>
              <a:t>Funding</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Family Engagement</a:t>
            </a:r>
          </a:p>
        </p:txBody>
      </p:sp>
      <p:sp>
        <p:nvSpPr>
          <p:cNvPr id="169" name="Shape 169"/>
          <p:cNvSpPr txBox="1">
            <a:spLocks noGrp="1"/>
          </p:cNvSpPr>
          <p:nvPr>
            <p:ph type="body" idx="1"/>
          </p:nvPr>
        </p:nvSpPr>
        <p:spPr>
          <a:xfrm>
            <a:off x="457200" y="1600200"/>
            <a:ext cx="4151400" cy="48006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Family Info Sessions</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How many and where</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Turnout</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What we learned; provide child care and food; decrease handout materials</a:t>
            </a:r>
          </a:p>
        </p:txBody>
      </p:sp>
      <p:pic>
        <p:nvPicPr>
          <p:cNvPr id="170" name="Shape 170"/>
          <p:cNvPicPr preferRelativeResize="0"/>
          <p:nvPr/>
        </p:nvPicPr>
        <p:blipFill>
          <a:blip r:embed="rId3">
            <a:alphaModFix/>
          </a:blip>
          <a:stretch>
            <a:fillRect/>
          </a:stretch>
        </p:blipFill>
        <p:spPr>
          <a:xfrm>
            <a:off x="4690525" y="1568450"/>
            <a:ext cx="3644900" cy="4864100"/>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r>
              <a:rPr lang="en-US" sz="3600">
                <a:latin typeface="Times New Roman"/>
                <a:ea typeface="Times New Roman"/>
                <a:cs typeface="Times New Roman"/>
                <a:sym typeface="Times New Roman"/>
              </a:rPr>
              <a:t>Culturally Responsive Practices</a:t>
            </a:r>
          </a:p>
        </p:txBody>
      </p:sp>
      <p:sp>
        <p:nvSpPr>
          <p:cNvPr id="176" name="Shape 176"/>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rtl="0">
              <a:spcBef>
                <a:spcPts val="0"/>
              </a:spcBef>
              <a:buNone/>
            </a:pPr>
            <a:r>
              <a:rPr lang="en-US" sz="3000">
                <a:latin typeface="Times New Roman"/>
                <a:ea typeface="Times New Roman"/>
                <a:cs typeface="Times New Roman"/>
                <a:sym typeface="Times New Roman"/>
              </a:rPr>
              <a:t>How we meet families where they’re at. Home visits.</a:t>
            </a:r>
          </a:p>
          <a:p>
            <a:pPr rtl="0">
              <a:spcBef>
                <a:spcPts val="0"/>
              </a:spcBef>
              <a:buNone/>
            </a:pPr>
            <a:r>
              <a:rPr lang="en-US" sz="3000">
                <a:latin typeface="Times New Roman"/>
                <a:ea typeface="Times New Roman"/>
                <a:cs typeface="Times New Roman"/>
                <a:sym typeface="Times New Roman"/>
              </a:rPr>
              <a:t>Considering a family’s cultural and linguistic background</a:t>
            </a:r>
          </a:p>
          <a:p>
            <a:pPr>
              <a:spcBef>
                <a:spcPts val="0"/>
              </a:spcBef>
              <a:buNone/>
            </a:pPr>
            <a:r>
              <a:rPr lang="en-US" sz="3000">
                <a:latin typeface="Times New Roman"/>
                <a:ea typeface="Times New Roman"/>
                <a:cs typeface="Times New Roman"/>
                <a:sym typeface="Times New Roman"/>
              </a:rPr>
              <a:t>Asking families to define their cultural background</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Shape 181"/>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2"/>
              </a:buClr>
              <a:buSzPct val="25000"/>
              <a:buFont typeface="Cambria"/>
              <a:buNone/>
            </a:pPr>
            <a:r>
              <a:rPr lang="en-US" sz="4600">
                <a:solidFill>
                  <a:schemeClr val="dk2"/>
                </a:solidFill>
                <a:latin typeface="Cambria"/>
                <a:ea typeface="Cambria"/>
                <a:cs typeface="Cambria"/>
                <a:sym typeface="Cambria"/>
              </a:rPr>
              <a:t>Role of </a:t>
            </a:r>
            <a:r>
              <a:rPr lang="en-US" sz="4600" b="0" i="0" u="none" strike="noStrike" cap="none" baseline="0">
                <a:solidFill>
                  <a:schemeClr val="dk2"/>
                </a:solidFill>
                <a:latin typeface="Cambria"/>
                <a:ea typeface="Cambria"/>
                <a:cs typeface="Cambria"/>
                <a:sym typeface="Cambria"/>
              </a:rPr>
              <a:t>Transition Coordinators</a:t>
            </a:r>
          </a:p>
        </p:txBody>
      </p:sp>
      <p:sp>
        <p:nvSpPr>
          <p:cNvPr id="182" name="Shape 182"/>
          <p:cNvSpPr txBox="1">
            <a:spLocks noGrp="1"/>
          </p:cNvSpPr>
          <p:nvPr>
            <p:ph type="body" idx="1"/>
          </p:nvPr>
        </p:nvSpPr>
        <p:spPr>
          <a:xfrm>
            <a:off x="457200" y="1600200"/>
            <a:ext cx="7619999" cy="4800600"/>
          </a:xfrm>
          <a:prstGeom prst="rect">
            <a:avLst/>
          </a:prstGeom>
          <a:noFill/>
          <a:ln>
            <a:noFill/>
          </a:ln>
        </p:spPr>
        <p:txBody>
          <a:bodyPr lIns="91425" tIns="45700" rIns="91425" bIns="45700" anchor="t" anchorCtr="0">
            <a:noAutofit/>
          </a:bodyPr>
          <a:lstStyle/>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Manages the “Cycle”</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Record Review as a team</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Evaluating all DD, expiring, or complex students</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Attend IFSP meetings to meet the family and get to know the student</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Permission to complete observations</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Meet with neighborhood school special ed team to block out days to discuss incoming Kinders</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Work with service provider to complete Early Childhood K checklist</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Gather info from family as part of IEP development</a:t>
            </a:r>
          </a:p>
          <a:p>
            <a:pPr marL="457200" marR="0" lvl="0" indent="-228600" algn="l" rtl="0">
              <a:spcBef>
                <a:spcPts val="0"/>
              </a:spcBef>
              <a:buClr>
                <a:schemeClr val="dk1"/>
              </a:buClr>
              <a:buSzPct val="100000"/>
              <a:buFont typeface="Calibri"/>
            </a:pPr>
            <a:r>
              <a:rPr lang="en-US" sz="2200">
                <a:solidFill>
                  <a:schemeClr val="dk1"/>
                </a:solidFill>
                <a:latin typeface="Calibri"/>
                <a:ea typeface="Calibri"/>
                <a:cs typeface="Calibri"/>
                <a:sym typeface="Calibri"/>
              </a:rPr>
              <a:t>Write IEP</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The Cycle</a:t>
            </a:r>
          </a:p>
        </p:txBody>
      </p:sp>
      <p:sp>
        <p:nvSpPr>
          <p:cNvPr id="188" name="Shape 188"/>
          <p:cNvSpPr txBox="1">
            <a:spLocks noGrp="1"/>
          </p:cNvSpPr>
          <p:nvPr>
            <p:ph type="body" idx="1"/>
          </p:nvPr>
        </p:nvSpPr>
        <p:spPr>
          <a:xfrm>
            <a:off x="457200" y="1600200"/>
            <a:ext cx="7619999" cy="48006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Fall: in classroom presence, visibility and support</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Coaching/Consultation</a:t>
            </a:r>
          </a:p>
          <a:p>
            <a:pPr marL="342900" marR="0" lvl="0" indent="-88900" algn="l" rtl="0">
              <a:spcBef>
                <a:spcPts val="440"/>
              </a:spcBef>
              <a:buClr>
                <a:schemeClr val="accent1"/>
              </a:buClr>
              <a:buFont typeface="Arial"/>
              <a:buNone/>
            </a:pPr>
            <a:endParaRPr sz="2200" b="0" i="0" u="none" strike="noStrike" cap="none" baseline="0">
              <a:solidFill>
                <a:schemeClr val="dk1"/>
              </a:solidFill>
              <a:latin typeface="Calibri"/>
              <a:ea typeface="Calibri"/>
              <a:cs typeface="Calibri"/>
              <a:sym typeface="Calibri"/>
            </a:endParaRP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START of NEW CYCLE</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Mid-October: Record Reviews of next year’s group of children</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Invitations from MECP to IFSP meetings; typically our initial meeting of the family</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Nov/Dec: Start scheduling transition evaluations</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Before Spring Break: Schedule Transition IEP meetings with Sc</a:t>
            </a:r>
            <a:r>
              <a:rPr lang="en-US" sz="2200">
                <a:solidFill>
                  <a:schemeClr val="dk1"/>
                </a:solidFill>
                <a:latin typeface="Calibri"/>
                <a:ea typeface="Calibri"/>
                <a:cs typeface="Calibri"/>
                <a:sym typeface="Calibri"/>
              </a:rPr>
              <a:t>hool Teams</a:t>
            </a:r>
          </a:p>
          <a:p>
            <a:pPr marL="342900" marR="0" lvl="0" indent="-228600" algn="l" rtl="0">
              <a:spcBef>
                <a:spcPts val="440"/>
              </a:spcBef>
              <a:buClr>
                <a:schemeClr val="dk1"/>
              </a:buClr>
              <a:buSzPct val="100000"/>
              <a:buFont typeface="Calibri"/>
              <a:buChar char="•"/>
            </a:pPr>
            <a:r>
              <a:rPr lang="en-US" sz="2200">
                <a:solidFill>
                  <a:schemeClr val="dk1"/>
                </a:solidFill>
                <a:latin typeface="Calibri"/>
                <a:ea typeface="Calibri"/>
                <a:cs typeface="Calibri"/>
                <a:sym typeface="Calibri"/>
              </a:rPr>
              <a:t>Completion of Transition IEP meetings through summer</a:t>
            </a:r>
          </a:p>
          <a:p>
            <a:pPr marL="342900" marR="0" lvl="0" indent="-228600" algn="l" rtl="0">
              <a:spcBef>
                <a:spcPts val="440"/>
              </a:spcBef>
              <a:buClr>
                <a:schemeClr val="dk1"/>
              </a:buClr>
              <a:buSzPct val="100000"/>
              <a:buFont typeface="Calibri"/>
              <a:buChar char="•"/>
            </a:pPr>
            <a:r>
              <a:rPr lang="en-US" sz="2200">
                <a:solidFill>
                  <a:schemeClr val="dk1"/>
                </a:solidFill>
                <a:latin typeface="Calibri"/>
                <a:ea typeface="Calibri"/>
                <a:cs typeface="Calibri"/>
                <a:sym typeface="Calibri"/>
              </a:rPr>
              <a:t>Fall: in classroom presence, visibility, and support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Shape 193"/>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Collaboration with K Teachers</a:t>
            </a:r>
          </a:p>
        </p:txBody>
      </p:sp>
      <p:sp>
        <p:nvSpPr>
          <p:cNvPr id="194" name="Shape 194"/>
          <p:cNvSpPr txBox="1">
            <a:spLocks noGrp="1"/>
          </p:cNvSpPr>
          <p:nvPr>
            <p:ph type="body" idx="1"/>
          </p:nvPr>
        </p:nvSpPr>
        <p:spPr>
          <a:xfrm>
            <a:off x="457200" y="1417650"/>
            <a:ext cx="7619999" cy="49833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Children who look complex on paper</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Student transitioning this fall has mobility issues; first time in 7 years this school has had a child with mobility issues</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CD+ kids; social emotional needs</a:t>
            </a:r>
          </a:p>
          <a:p>
            <a:pPr marL="342900" marR="0" lvl="0" indent="-228600" algn="l" rtl="0">
              <a:spcBef>
                <a:spcPts val="440"/>
              </a:spcBef>
              <a:buClr>
                <a:schemeClr val="dk1"/>
              </a:buClr>
              <a:buSzPct val="100000"/>
              <a:buFont typeface="Calibri"/>
              <a:buChar char="•"/>
            </a:pPr>
            <a:r>
              <a:rPr lang="en-US" sz="2200">
                <a:solidFill>
                  <a:schemeClr val="dk1"/>
                </a:solidFill>
                <a:latin typeface="Calibri"/>
                <a:ea typeface="Calibri"/>
                <a:cs typeface="Calibri"/>
                <a:sym typeface="Calibri"/>
              </a:rPr>
              <a:t>Connect teachers with resources, i.e. websites for pre-made visuals, etc.</a:t>
            </a:r>
          </a:p>
          <a:p>
            <a:pPr marL="342900" marR="0" lvl="0" indent="-228600" algn="l" rtl="0">
              <a:spcBef>
                <a:spcPts val="440"/>
              </a:spcBef>
              <a:buClr>
                <a:schemeClr val="dk1"/>
              </a:buClr>
              <a:buSzPct val="100000"/>
              <a:buFont typeface="Calibri"/>
              <a:buChar char="•"/>
            </a:pPr>
            <a:r>
              <a:rPr lang="en-US" sz="2200">
                <a:solidFill>
                  <a:schemeClr val="dk1"/>
                </a:solidFill>
                <a:latin typeface="Calibri"/>
                <a:ea typeface="Calibri"/>
                <a:cs typeface="Calibri"/>
                <a:sym typeface="Calibri"/>
              </a:rPr>
              <a:t>The value of dually endorsed teachers - Gen Ed/Sped</a:t>
            </a:r>
          </a:p>
        </p:txBody>
      </p:sp>
      <p:pic>
        <p:nvPicPr>
          <p:cNvPr id="195" name="Shape 195"/>
          <p:cNvPicPr preferRelativeResize="0"/>
          <p:nvPr/>
        </p:nvPicPr>
        <p:blipFill>
          <a:blip r:embed="rId3">
            <a:alphaModFix/>
          </a:blip>
          <a:stretch>
            <a:fillRect/>
          </a:stretch>
        </p:blipFill>
        <p:spPr>
          <a:xfrm>
            <a:off x="1981200" y="4032325"/>
            <a:ext cx="4112949" cy="2750524"/>
          </a:xfrm>
          <a:prstGeom prst="rect">
            <a:avLst/>
          </a:prstGeom>
          <a:noFill/>
          <a:ln cap="flat" cmpd="sng">
            <a:solidFill>
              <a:srgbClr val="000000"/>
            </a:solidFill>
            <a:prstDash val="solid"/>
            <a:miter/>
            <a:headEnd type="none" w="med" len="med"/>
            <a:tailEnd type="none" w="med" len="med"/>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Shape 89"/>
          <p:cNvPicPr preferRelativeResize="0"/>
          <p:nvPr/>
        </p:nvPicPr>
        <p:blipFill>
          <a:blip r:embed="rId3">
            <a:alphaModFix/>
          </a:blip>
          <a:stretch>
            <a:fillRect/>
          </a:stretch>
        </p:blipFill>
        <p:spPr>
          <a:xfrm>
            <a:off x="149575" y="2311925"/>
            <a:ext cx="8167524" cy="4546074"/>
          </a:xfrm>
          <a:prstGeom prst="rect">
            <a:avLst/>
          </a:prstGeom>
          <a:noFill/>
          <a:ln>
            <a:noFill/>
          </a:ln>
        </p:spPr>
      </p:pic>
      <p:sp>
        <p:nvSpPr>
          <p:cNvPr id="90" name="Shape 90"/>
          <p:cNvSpPr txBox="1">
            <a:spLocks noGrp="1"/>
          </p:cNvSpPr>
          <p:nvPr>
            <p:ph type="ctrTitle"/>
          </p:nvPr>
        </p:nvSpPr>
        <p:spPr>
          <a:xfrm>
            <a:off x="493887" y="635000"/>
            <a:ext cx="7543800" cy="2594100"/>
          </a:xfrm>
          <a:prstGeom prst="rect">
            <a:avLst/>
          </a:prstGeom>
        </p:spPr>
        <p:txBody>
          <a:bodyPr lIns="91425" tIns="91425" rIns="91425" bIns="91425" anchor="b" anchorCtr="0">
            <a:noAutofit/>
          </a:bodyPr>
          <a:lstStyle/>
          <a:p>
            <a:pPr rtl="0">
              <a:spcBef>
                <a:spcPts val="0"/>
              </a:spcBef>
              <a:buNone/>
            </a:pPr>
            <a:r>
              <a:rPr lang="en-US" sz="4800"/>
              <a:t>Why are you here?</a:t>
            </a:r>
          </a:p>
          <a:p>
            <a:pPr>
              <a:spcBef>
                <a:spcPts val="0"/>
              </a:spcBef>
              <a:buNone/>
            </a:pPr>
            <a:r>
              <a:rPr lang="en-US" sz="4800"/>
              <a:t>Who’s in the audience?</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r>
              <a:rPr lang="en-US" sz="4800">
                <a:latin typeface="Cambria"/>
                <a:ea typeface="Cambria"/>
                <a:cs typeface="Cambria"/>
                <a:sym typeface="Cambria"/>
              </a:rPr>
              <a:t>Miscellaneous Resources</a:t>
            </a:r>
          </a:p>
        </p:txBody>
      </p:sp>
      <p:sp>
        <p:nvSpPr>
          <p:cNvPr id="201" name="Shape 201"/>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marL="457200" lvl="0" indent="-228600">
              <a:spcBef>
                <a:spcPts val="0"/>
              </a:spcBef>
              <a:buSzPct val="100000"/>
              <a:buFont typeface="Cambria"/>
            </a:pPr>
            <a:r>
              <a:rPr lang="en-US" sz="2400">
                <a:latin typeface="Cambria"/>
                <a:ea typeface="Cambria"/>
                <a:cs typeface="Cambria"/>
                <a:sym typeface="Cambria"/>
              </a:rPr>
              <a:t>EKT</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endParaRPr sz="4800">
              <a:latin typeface="Times New Roman"/>
              <a:ea typeface="Times New Roman"/>
              <a:cs typeface="Times New Roman"/>
              <a:sym typeface="Times New Roman"/>
            </a:endParaRPr>
          </a:p>
        </p:txBody>
      </p:sp>
      <p:sp>
        <p:nvSpPr>
          <p:cNvPr id="207" name="Shape 207"/>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a:spcBef>
                <a:spcPts val="0"/>
              </a:spcBef>
              <a:buNone/>
            </a:pPr>
            <a:r>
              <a:rPr lang="en-US" sz="4800">
                <a:latin typeface="Times New Roman"/>
                <a:ea typeface="Times New Roman"/>
                <a:cs typeface="Times New Roman"/>
                <a:sym typeface="Times New Roman"/>
              </a:rPr>
              <a:t>Questions?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r>
              <a:rPr lang="en-US" sz="3600">
                <a:latin typeface="Times New Roman"/>
                <a:ea typeface="Times New Roman"/>
                <a:cs typeface="Times New Roman"/>
                <a:sym typeface="Times New Roman"/>
              </a:rPr>
              <a:t>Learning Objectives for Today</a:t>
            </a:r>
          </a:p>
        </p:txBody>
      </p:sp>
      <p:sp>
        <p:nvSpPr>
          <p:cNvPr id="96" name="Shape 96"/>
          <p:cNvSpPr txBox="1">
            <a:spLocks noGrp="1"/>
          </p:cNvSpPr>
          <p:nvPr>
            <p:ph type="body" idx="1"/>
          </p:nvPr>
        </p:nvSpPr>
        <p:spPr>
          <a:xfrm>
            <a:off x="457200" y="1600200"/>
            <a:ext cx="7619999" cy="5064299"/>
          </a:xfrm>
          <a:prstGeom prst="rect">
            <a:avLst/>
          </a:prstGeom>
        </p:spPr>
        <p:txBody>
          <a:bodyPr lIns="91425" tIns="91425" rIns="91425" bIns="91425" anchor="t" anchorCtr="0">
            <a:noAutofit/>
          </a:bodyPr>
          <a:lstStyle/>
          <a:p>
            <a:pPr marL="457200" lvl="0" indent="-381000" rtl="0">
              <a:spcBef>
                <a:spcPts val="0"/>
              </a:spcBef>
              <a:buSzPct val="100000"/>
              <a:buFont typeface="Times New Roman"/>
              <a:buAutoNum type="arabicPeriod"/>
            </a:pPr>
            <a:r>
              <a:rPr lang="en-US" sz="2400">
                <a:latin typeface="Times New Roman"/>
                <a:ea typeface="Times New Roman"/>
                <a:cs typeface="Times New Roman"/>
                <a:sym typeface="Times New Roman"/>
              </a:rPr>
              <a:t>Provide an overview of the PPS model and share the challenges and successes of this past year </a:t>
            </a:r>
          </a:p>
          <a:p>
            <a:pPr marL="457200" lvl="0" indent="-381000" rtl="0">
              <a:spcBef>
                <a:spcPts val="0"/>
              </a:spcBef>
              <a:buSzPct val="100000"/>
              <a:buFont typeface="Times New Roman"/>
              <a:buAutoNum type="arabicPeriod"/>
            </a:pPr>
            <a:r>
              <a:rPr lang="en-US" sz="2400">
                <a:latin typeface="Times New Roman"/>
                <a:ea typeface="Times New Roman"/>
                <a:cs typeface="Times New Roman"/>
                <a:sym typeface="Times New Roman"/>
              </a:rPr>
              <a:t>Learn ideas for increasing and improving family engagement, i.e. Family Info sessions </a:t>
            </a:r>
          </a:p>
          <a:p>
            <a:pPr marL="457200" lvl="0" indent="-381000" rtl="0">
              <a:spcBef>
                <a:spcPts val="0"/>
              </a:spcBef>
              <a:buSzPct val="100000"/>
              <a:buFont typeface="Times New Roman"/>
              <a:buAutoNum type="arabicPeriod"/>
            </a:pPr>
            <a:r>
              <a:rPr lang="en-US" sz="2400">
                <a:latin typeface="Times New Roman"/>
                <a:ea typeface="Times New Roman"/>
                <a:cs typeface="Times New Roman"/>
                <a:sym typeface="Times New Roman"/>
              </a:rPr>
              <a:t>Learn the importance of stakeholders (district early childhood staff, contracted ECSE providers, K teachers, building administrators, Special Ed administrators, families, etc.) working collaboratively to ensure a successful transition </a:t>
            </a:r>
          </a:p>
          <a:p>
            <a:pPr marL="457200" lvl="0" indent="-381000" rtl="0">
              <a:spcBef>
                <a:spcPts val="0"/>
              </a:spcBef>
              <a:buSzPct val="100000"/>
              <a:buFont typeface="Times New Roman"/>
              <a:buAutoNum type="arabicPeriod"/>
            </a:pPr>
            <a:r>
              <a:rPr lang="en-US" sz="2400">
                <a:latin typeface="Times New Roman"/>
                <a:ea typeface="Times New Roman"/>
                <a:cs typeface="Times New Roman"/>
                <a:sym typeface="Times New Roman"/>
              </a:rPr>
              <a:t>Learn about resources needed to support K transition in this model</a:t>
            </a:r>
          </a:p>
          <a:p>
            <a:pPr marL="457200" lvl="0" indent="-381000" rtl="0">
              <a:spcBef>
                <a:spcPts val="0"/>
              </a:spcBef>
              <a:buSzPct val="100000"/>
              <a:buFont typeface="Times New Roman"/>
              <a:buAutoNum type="arabicPeriod"/>
            </a:pPr>
            <a:r>
              <a:rPr lang="en-US" sz="2400">
                <a:latin typeface="Times New Roman"/>
                <a:ea typeface="Times New Roman"/>
                <a:cs typeface="Times New Roman"/>
                <a:sym typeface="Times New Roman"/>
              </a:rPr>
              <a:t>Learn strategies for ensuring the transition process is culturally responsive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District </a:t>
            </a:r>
            <a:r>
              <a:rPr lang="en-US" sz="4600">
                <a:solidFill>
                  <a:schemeClr val="dk2"/>
                </a:solidFill>
                <a:latin typeface="Cambria"/>
                <a:ea typeface="Cambria"/>
                <a:cs typeface="Cambria"/>
                <a:sym typeface="Cambria"/>
              </a:rPr>
              <a:t>Overview</a:t>
            </a:r>
          </a:p>
        </p:txBody>
      </p:sp>
      <p:sp>
        <p:nvSpPr>
          <p:cNvPr id="102" name="Shape 102"/>
          <p:cNvSpPr txBox="1">
            <a:spLocks noGrp="1"/>
          </p:cNvSpPr>
          <p:nvPr>
            <p:ph type="body" idx="1"/>
          </p:nvPr>
        </p:nvSpPr>
        <p:spPr>
          <a:xfrm>
            <a:off x="457200" y="1600200"/>
            <a:ext cx="7619999" cy="48006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Portland Public Schools, founded in 1851, is an urban school district in Portland, Oregon. With more than 48,500 students in 78 schools, it is the largest school district in the Pacific Northwest.</a:t>
            </a:r>
          </a:p>
          <a:p>
            <a:pPr marL="342900" marR="0" lvl="0" indent="-228600" algn="l" rtl="0">
              <a:spcBef>
                <a:spcPts val="440"/>
              </a:spcBef>
              <a:buClr>
                <a:schemeClr val="accent1"/>
              </a:buClr>
              <a:buSzPct val="100000"/>
              <a:buFont typeface="Arial"/>
              <a:buChar char="•"/>
            </a:pPr>
            <a:r>
              <a:rPr lang="en-US" sz="2200" b="0" i="1" u="none" strike="noStrike" cap="none" baseline="0">
                <a:solidFill>
                  <a:schemeClr val="dk1"/>
                </a:solidFill>
                <a:latin typeface="Calibri"/>
                <a:ea typeface="Calibri"/>
                <a:cs typeface="Calibri"/>
                <a:sym typeface="Calibri"/>
              </a:rPr>
              <a:t>At Portland Public Schools, this is our goal: By the end of elementary, middle and high school, every student by name will meet or exceed academic standards and will be fully prepared to make productive life decisions.</a:t>
            </a: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PPS students also attend the Head Start Early Childhood Education program. </a:t>
            </a:r>
          </a:p>
          <a:p>
            <a:pPr marL="342900" marR="0" lvl="0" indent="-88900" algn="l" rtl="0">
              <a:spcBef>
                <a:spcPts val="440"/>
              </a:spcBef>
              <a:buClr>
                <a:schemeClr val="accent1"/>
              </a:buClr>
              <a:buFont typeface="Arial"/>
              <a:buNone/>
            </a:pPr>
            <a:endParaRPr sz="2200" b="0" i="0" u="none" strike="noStrike" cap="none" baseline="0">
              <a:solidFill>
                <a:schemeClr val="dk1"/>
              </a:solidFill>
              <a:latin typeface="Calibri"/>
              <a:ea typeface="Calibri"/>
              <a:cs typeface="Calibri"/>
              <a:sym typeface="Calibri"/>
            </a:endParaRPr>
          </a:p>
          <a:p>
            <a:pPr marL="342900" marR="0" lvl="0" indent="-228600" algn="l" rtl="0">
              <a:spcBef>
                <a:spcPts val="440"/>
              </a:spcBef>
              <a:buClr>
                <a:schemeClr val="accent1"/>
              </a:buClr>
              <a:buSzPct val="100000"/>
              <a:buFont typeface="Arial"/>
              <a:buChar char="•"/>
            </a:pPr>
            <a:r>
              <a:rPr lang="en-US" sz="2200" b="0" i="0" u="none" strike="noStrike" cap="none" baseline="0">
                <a:solidFill>
                  <a:schemeClr val="dk1"/>
                </a:solidFill>
                <a:latin typeface="Calibri"/>
                <a:ea typeface="Calibri"/>
                <a:cs typeface="Calibri"/>
                <a:sym typeface="Calibri"/>
              </a:rPr>
              <a:t>Animate each bullet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PPS Facts and Figures</a:t>
            </a:r>
          </a:p>
        </p:txBody>
      </p:sp>
      <p:graphicFrame>
        <p:nvGraphicFramePr>
          <p:cNvPr id="108" name="Shape 108"/>
          <p:cNvGraphicFramePr/>
          <p:nvPr/>
        </p:nvGraphicFramePr>
        <p:xfrm>
          <a:off x="457200" y="1905000"/>
          <a:ext cx="3000000" cy="3000000"/>
        </p:xfrm>
        <a:graphic>
          <a:graphicData uri="http://schemas.openxmlformats.org/drawingml/2006/table">
            <a:tbl>
              <a:tblPr>
                <a:noFill/>
                <a:tableStyleId>{B9BCFB37-30FC-4907-9DF3-434EDC7983D1}</a:tableStyleId>
              </a:tblPr>
              <a:tblGrid>
                <a:gridCol w="3810000"/>
                <a:gridCol w="3810000"/>
              </a:tblGrid>
              <a:tr h="127000">
                <a:tc gridSpan="2">
                  <a:txBody>
                    <a:bodyPr/>
                    <a:lstStyle/>
                    <a:p>
                      <a:pPr marL="0" marR="0" lvl="0" indent="0" algn="l" rtl="0">
                        <a:spcBef>
                          <a:spcPts val="0"/>
                        </a:spcBef>
                        <a:buSzPct val="25000"/>
                        <a:buNone/>
                      </a:pPr>
                      <a:r>
                        <a:rPr lang="en-US" sz="1800" b="1" u="none" strike="noStrike" cap="none" baseline="0"/>
                        <a:t>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FFFFFF"/>
                    </a:solidFill>
                  </a:tcPr>
                </a:tc>
                <a:tc hMerge="1">
                  <a:txBody>
                    <a:bodyPr/>
                    <a:lstStyle/>
                    <a:p>
                      <a:endParaRPr lang="en-US"/>
                    </a:p>
                  </a:txBody>
                  <a:tcPr/>
                </a:tc>
              </a:tr>
              <a:tr h="228600">
                <a:tc>
                  <a:txBody>
                    <a:bodyPr/>
                    <a:lstStyle/>
                    <a:p>
                      <a:pPr marL="0" marR="0" lvl="0" indent="0" algn="l" rtl="0">
                        <a:spcBef>
                          <a:spcPts val="0"/>
                        </a:spcBef>
                        <a:buSzPct val="25000"/>
                        <a:buNone/>
                      </a:pPr>
                      <a:r>
                        <a:rPr lang="en-US" sz="1800" u="none" strike="noStrike" cap="none" baseline="0"/>
                        <a:t>Elementary 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c>
                  <a:txBody>
                    <a:bodyPr/>
                    <a:lstStyle/>
                    <a:p>
                      <a:pPr marL="0" marR="0" lvl="0" indent="0" algn="l" rtl="0">
                        <a:spcBef>
                          <a:spcPts val="0"/>
                        </a:spcBef>
                        <a:buSzPct val="25000"/>
                        <a:buNone/>
                      </a:pPr>
                      <a:r>
                        <a:rPr lang="en-US" sz="1800" u="none" strike="noStrike" cap="none" baseline="0"/>
                        <a:t> 28</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r>
              <a:tr h="228600">
                <a:tc>
                  <a:txBody>
                    <a:bodyPr/>
                    <a:lstStyle/>
                    <a:p>
                      <a:pPr marL="0" marR="0" lvl="0" indent="0" algn="l" rtl="0">
                        <a:spcBef>
                          <a:spcPts val="0"/>
                        </a:spcBef>
                        <a:buSzPct val="25000"/>
                        <a:buNone/>
                      </a:pPr>
                      <a:r>
                        <a:rPr lang="en-US" sz="1800" u="none" strike="noStrike" cap="none" baseline="0"/>
                        <a:t>K-8 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FFFFFF"/>
                    </a:solidFill>
                  </a:tcPr>
                </a:tc>
                <a:tc>
                  <a:txBody>
                    <a:bodyPr/>
                    <a:lstStyle/>
                    <a:p>
                      <a:pPr marL="0" marR="0" lvl="0" indent="0" algn="l" rtl="0">
                        <a:spcBef>
                          <a:spcPts val="0"/>
                        </a:spcBef>
                        <a:buSzPct val="25000"/>
                        <a:buNone/>
                      </a:pPr>
                      <a:r>
                        <a:rPr lang="en-US" sz="1800" u="none" strike="noStrike" cap="none" baseline="0"/>
                        <a:t> 29</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FFFFFF"/>
                    </a:solidFill>
                  </a:tcPr>
                </a:tc>
              </a:tr>
              <a:tr h="228600">
                <a:tc>
                  <a:txBody>
                    <a:bodyPr/>
                    <a:lstStyle/>
                    <a:p>
                      <a:pPr marL="0" marR="0" lvl="0" indent="0" algn="l" rtl="0">
                        <a:spcBef>
                          <a:spcPts val="0"/>
                        </a:spcBef>
                        <a:buSzPct val="25000"/>
                        <a:buNone/>
                      </a:pPr>
                      <a:r>
                        <a:rPr lang="en-US" sz="1800" u="none" strike="noStrike" cap="none" baseline="0"/>
                        <a:t>Middle 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c>
                  <a:txBody>
                    <a:bodyPr/>
                    <a:lstStyle/>
                    <a:p>
                      <a:pPr marL="0" marR="0" lvl="0" indent="0" algn="l" rtl="0">
                        <a:spcBef>
                          <a:spcPts val="0"/>
                        </a:spcBef>
                        <a:buSzPct val="25000"/>
                        <a:buNone/>
                      </a:pPr>
                      <a:r>
                        <a:rPr lang="en-US" sz="1800" u="none" strike="noStrike" cap="none" baseline="0"/>
                        <a:t> 10</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r>
              <a:tr h="228600">
                <a:tc>
                  <a:txBody>
                    <a:bodyPr/>
                    <a:lstStyle/>
                    <a:p>
                      <a:pPr marL="0" marR="0" lvl="0" indent="0" algn="l" rtl="0">
                        <a:spcBef>
                          <a:spcPts val="0"/>
                        </a:spcBef>
                        <a:buSzPct val="25000"/>
                        <a:buNone/>
                      </a:pPr>
                      <a:r>
                        <a:rPr lang="en-US" sz="1800" u="none" strike="noStrike" cap="none" baseline="0"/>
                        <a:t>High 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FFFFFF"/>
                    </a:solidFill>
                  </a:tcPr>
                </a:tc>
                <a:tc>
                  <a:txBody>
                    <a:bodyPr/>
                    <a:lstStyle/>
                    <a:p>
                      <a:pPr marL="0" marR="0" lvl="0" indent="0" algn="l" rtl="0">
                        <a:spcBef>
                          <a:spcPts val="0"/>
                        </a:spcBef>
                        <a:buSzPct val="25000"/>
                        <a:buNone/>
                      </a:pPr>
                      <a:r>
                        <a:rPr lang="en-US" sz="1800" u="none" strike="noStrike" cap="none" baseline="0"/>
                        <a:t> 10</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FFFFFF"/>
                    </a:solidFill>
                  </a:tcPr>
                </a:tc>
              </a:tr>
              <a:tr h="228600">
                <a:tc>
                  <a:txBody>
                    <a:bodyPr/>
                    <a:lstStyle/>
                    <a:p>
                      <a:pPr marL="0" marR="0" lvl="0" indent="0" algn="l" rtl="0">
                        <a:spcBef>
                          <a:spcPts val="0"/>
                        </a:spcBef>
                        <a:buSzPct val="25000"/>
                        <a:buNone/>
                      </a:pPr>
                      <a:r>
                        <a:rPr lang="en-US" sz="1800" u="none" strike="noStrike" cap="none" baseline="0"/>
                        <a:t>K-12 schools</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c>
                  <a:txBody>
                    <a:bodyPr/>
                    <a:lstStyle/>
                    <a:p>
                      <a:pPr marL="0" marR="0" lvl="0" indent="0" algn="l" rtl="0">
                        <a:spcBef>
                          <a:spcPts val="0"/>
                        </a:spcBef>
                        <a:buSzPct val="25000"/>
                        <a:buNone/>
                      </a:pPr>
                      <a:r>
                        <a:rPr lang="en-US" sz="1800" u="none" strike="noStrike" cap="none" baseline="0"/>
                        <a:t> 1</a:t>
                      </a:r>
                    </a:p>
                  </a:txBody>
                  <a:tcPr marL="91450" marR="91450" marT="45725" marB="45725" anchor="ctr">
                    <a:lnL w="9525" cap="flat" cmpd="sng">
                      <a:solidFill>
                        <a:srgbClr val="000000">
                          <a:alpha val="0"/>
                        </a:srgbClr>
                      </a:solidFill>
                      <a:prstDash val="solid"/>
                      <a:round/>
                      <a:headEnd type="none" w="med" len="med"/>
                      <a:tailEnd type="none" w="med" len="med"/>
                    </a:lnL>
                    <a:lnR w="9525" cap="flat" cmpd="sng">
                      <a:solidFill>
                        <a:srgbClr val="000000">
                          <a:alpha val="0"/>
                        </a:srgbClr>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9525" cap="flat" cmpd="sng">
                      <a:solidFill>
                        <a:srgbClr val="000000">
                          <a:alpha val="0"/>
                        </a:srgbClr>
                      </a:solidFill>
                      <a:prstDash val="solid"/>
                      <a:round/>
                      <a:headEnd type="none" w="med" len="med"/>
                      <a:tailEnd type="none" w="med" len="med"/>
                    </a:lnB>
                    <a:solidFill>
                      <a:srgbClr val="CDD7DC"/>
                    </a:solidFill>
                  </a:tcPr>
                </a:tc>
              </a:tr>
            </a:tbl>
          </a:graphicData>
        </a:graphic>
      </p:graphicFrame>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74637"/>
            <a:ext cx="7619999"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Font typeface="Cambria"/>
              <a:buNone/>
            </a:pPr>
            <a:endParaRPr sz="4600" b="0" i="0" u="none" strike="noStrike" cap="none" baseline="0">
              <a:solidFill>
                <a:schemeClr val="dk2"/>
              </a:solidFill>
              <a:latin typeface="Cambria"/>
              <a:ea typeface="Cambria"/>
              <a:cs typeface="Cambria"/>
              <a:sym typeface="Cambria"/>
            </a:endParaRPr>
          </a:p>
        </p:txBody>
      </p:sp>
      <p:sp>
        <p:nvSpPr>
          <p:cNvPr id="114" name="Shape 114"/>
          <p:cNvSpPr txBox="1">
            <a:spLocks noGrp="1"/>
          </p:cNvSpPr>
          <p:nvPr>
            <p:ph type="body" idx="1"/>
          </p:nvPr>
        </p:nvSpPr>
        <p:spPr>
          <a:xfrm>
            <a:off x="457200" y="1600200"/>
            <a:ext cx="7619999" cy="4800600"/>
          </a:xfrm>
          <a:prstGeom prst="rect">
            <a:avLst/>
          </a:prstGeom>
          <a:noFill/>
          <a:ln>
            <a:noFill/>
          </a:ln>
        </p:spPr>
        <p:txBody>
          <a:bodyPr lIns="91425" tIns="45700" rIns="91425" bIns="45700" anchor="t" anchorCtr="0">
            <a:noAutofit/>
          </a:bodyPr>
          <a:lstStyle/>
          <a:p>
            <a:pPr marL="342900" marR="0" lvl="0" indent="-228600" algn="l" rtl="0">
              <a:spcBef>
                <a:spcPts val="0"/>
              </a:spcBef>
              <a:buClr>
                <a:schemeClr val="accent1"/>
              </a:buClr>
              <a:buSzPct val="100000"/>
              <a:buFont typeface="Arial"/>
              <a:buChar char="•"/>
            </a:pPr>
            <a:r>
              <a:rPr lang="en-US" sz="2200" b="0" i="0" u="sng" strike="noStrike" cap="none" baseline="0">
                <a:solidFill>
                  <a:schemeClr val="hlink"/>
                </a:solidFill>
                <a:latin typeface="Calibri"/>
                <a:ea typeface="Calibri"/>
                <a:cs typeface="Calibri"/>
                <a:sym typeface="Calibri"/>
                <a:hlinkClick r:id="rId3"/>
              </a:rPr>
              <a:t>http://www.pps.k12.or.us/about-us/index.htm</a:t>
            </a:r>
          </a:p>
          <a:p>
            <a:pPr marL="342900" marR="0" lvl="0" indent="-88900" algn="l" rtl="0">
              <a:spcBef>
                <a:spcPts val="440"/>
              </a:spcBef>
              <a:buClr>
                <a:schemeClr val="accent1"/>
              </a:buClr>
              <a:buFont typeface="Arial"/>
              <a:buNone/>
            </a:pPr>
            <a:endParaRPr sz="22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spcBef>
                <a:spcPts val="0"/>
              </a:spcBef>
              <a:buNone/>
            </a:pPr>
            <a:r>
              <a:rPr lang="en-US"/>
              <a:t>Page 2 of the Fairfax handout</a:t>
            </a:r>
          </a:p>
        </p:txBody>
      </p:sp>
      <p:sp>
        <p:nvSpPr>
          <p:cNvPr id="120" name="Shape 120"/>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marL="254000" indent="0">
              <a:spcBef>
                <a:spcPts val="0"/>
              </a:spcBef>
              <a:buNone/>
            </a:pPr>
            <a:r>
              <a:rPr lang="en-US"/>
              <a:t>As one HS mother shared with us, “I don’t think there is a very good transition of parents...it is a huge shock for parents who were in this warm, welcoming, all-encompassing coverage of a Head Start program...then you go to the public school system and it’s like culture shock.”</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457200" y="274637"/>
            <a:ext cx="7619999" cy="1143000"/>
          </a:xfrm>
          <a:prstGeom prst="rect">
            <a:avLst/>
          </a:prstGeom>
        </p:spPr>
        <p:txBody>
          <a:bodyPr lIns="91425" tIns="91425" rIns="91425" bIns="91425" anchor="ctr" anchorCtr="0">
            <a:noAutofit/>
          </a:bodyPr>
          <a:lstStyle/>
          <a:p>
            <a:pPr algn="ctr">
              <a:spcBef>
                <a:spcPts val="0"/>
              </a:spcBef>
              <a:buNone/>
            </a:pPr>
            <a:r>
              <a:rPr lang="en-US" sz="4600">
                <a:latin typeface="Cambria"/>
                <a:ea typeface="Cambria"/>
                <a:cs typeface="Cambria"/>
                <a:sym typeface="Cambria"/>
              </a:rPr>
              <a:t>PPS Early Childhood Transition Team</a:t>
            </a:r>
          </a:p>
        </p:txBody>
      </p:sp>
      <p:sp>
        <p:nvSpPr>
          <p:cNvPr id="126" name="Shape 126"/>
          <p:cNvSpPr txBox="1">
            <a:spLocks noGrp="1"/>
          </p:cNvSpPr>
          <p:nvPr>
            <p:ph type="body" idx="1"/>
          </p:nvPr>
        </p:nvSpPr>
        <p:spPr>
          <a:xfrm>
            <a:off x="457200" y="1600200"/>
            <a:ext cx="7619999" cy="4800600"/>
          </a:xfrm>
          <a:prstGeom prst="rect">
            <a:avLst/>
          </a:prstGeom>
        </p:spPr>
        <p:txBody>
          <a:bodyPr lIns="91425" tIns="91425" rIns="91425" bIns="91425" anchor="t" anchorCtr="0">
            <a:noAutofit/>
          </a:bodyPr>
          <a:lstStyle/>
          <a:p>
            <a:pPr>
              <a:spcBef>
                <a:spcPts val="0"/>
              </a:spcBef>
              <a:buNone/>
            </a:pPr>
            <a:endParaRPr/>
          </a:p>
        </p:txBody>
      </p:sp>
      <p:pic>
        <p:nvPicPr>
          <p:cNvPr id="127" name="Shape 127"/>
          <p:cNvPicPr preferRelativeResize="0"/>
          <p:nvPr/>
        </p:nvPicPr>
        <p:blipFill>
          <a:blip r:embed="rId3">
            <a:alphaModFix/>
          </a:blip>
          <a:stretch>
            <a:fillRect/>
          </a:stretch>
        </p:blipFill>
        <p:spPr>
          <a:xfrm>
            <a:off x="1075650" y="1600200"/>
            <a:ext cx="6096000" cy="4572000"/>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228600" y="274637"/>
            <a:ext cx="80010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2"/>
              </a:buClr>
              <a:buSzPct val="25000"/>
              <a:buFont typeface="Cambria"/>
              <a:buNone/>
            </a:pPr>
            <a:r>
              <a:rPr lang="en-US" sz="4600" b="0" i="0" u="none" strike="noStrike" cap="none" baseline="0">
                <a:solidFill>
                  <a:schemeClr val="dk2"/>
                </a:solidFill>
                <a:latin typeface="Cambria"/>
                <a:ea typeface="Cambria"/>
                <a:cs typeface="Cambria"/>
                <a:sym typeface="Cambria"/>
              </a:rPr>
              <a:t>Early Childhood Transition Team</a:t>
            </a:r>
          </a:p>
        </p:txBody>
      </p:sp>
      <p:sp>
        <p:nvSpPr>
          <p:cNvPr id="133" name="Shape 133"/>
          <p:cNvSpPr txBox="1">
            <a:spLocks noGrp="1"/>
          </p:cNvSpPr>
          <p:nvPr>
            <p:ph type="body" idx="1"/>
          </p:nvPr>
        </p:nvSpPr>
        <p:spPr>
          <a:xfrm>
            <a:off x="609600" y="1234600"/>
            <a:ext cx="7619999" cy="4800600"/>
          </a:xfrm>
          <a:prstGeom prst="rect">
            <a:avLst/>
          </a:prstGeom>
          <a:noFill/>
          <a:ln>
            <a:noFill/>
          </a:ln>
        </p:spPr>
        <p:txBody>
          <a:bodyPr lIns="91425" tIns="45700" rIns="91425" bIns="45700" anchor="t" anchorCtr="0">
            <a:noAutofit/>
          </a:bodyPr>
          <a:lstStyle/>
          <a:p>
            <a:pPr marL="0" indent="0" algn="ctr" rtl="0">
              <a:spcBef>
                <a:spcPts val="0"/>
              </a:spcBef>
              <a:buNone/>
            </a:pPr>
            <a:endParaRPr sz="2200">
              <a:solidFill>
                <a:schemeClr val="dk1"/>
              </a:solidFill>
              <a:latin typeface="Calibri"/>
              <a:ea typeface="Calibri"/>
              <a:cs typeface="Calibri"/>
              <a:sym typeface="Calibri"/>
            </a:endParaRPr>
          </a:p>
          <a:p>
            <a:pPr marL="457200" lvl="0" indent="-228600" rtl="0">
              <a:spcBef>
                <a:spcPts val="0"/>
              </a:spcBef>
              <a:buClr>
                <a:schemeClr val="dk1"/>
              </a:buClr>
              <a:buSzPct val="100000"/>
              <a:buFont typeface="Calibri"/>
            </a:pPr>
            <a:r>
              <a:rPr lang="en-US" sz="3000">
                <a:solidFill>
                  <a:schemeClr val="dk1"/>
                </a:solidFill>
                <a:latin typeface="Calibri"/>
                <a:ea typeface="Calibri"/>
                <a:cs typeface="Calibri"/>
                <a:sym typeface="Calibri"/>
              </a:rPr>
              <a:t>Provides children and families with an internal point of contact and support to ensure a successful transition from early childhood special education services to kindergarten.</a:t>
            </a:r>
          </a:p>
          <a:p>
            <a:pPr marL="457200" lvl="0" indent="-228600" rtl="0">
              <a:spcBef>
                <a:spcPts val="0"/>
              </a:spcBef>
              <a:buClr>
                <a:schemeClr val="dk1"/>
              </a:buClr>
              <a:buSzPct val="100000"/>
              <a:buFont typeface="Calibri"/>
            </a:pPr>
            <a:r>
              <a:rPr lang="en-US" sz="3000">
                <a:solidFill>
                  <a:schemeClr val="dk1"/>
                </a:solidFill>
                <a:latin typeface="Calibri"/>
                <a:ea typeface="Calibri"/>
                <a:cs typeface="Calibri"/>
                <a:sym typeface="Calibri"/>
              </a:rPr>
              <a:t>Provides additional support to K teachers and school teams.</a:t>
            </a:r>
          </a:p>
        </p:txBody>
      </p:sp>
    </p:spTree>
  </p:cSld>
  <p:clrMapOvr>
    <a:masterClrMapping/>
  </p:clrMapOvr>
  <p:transition spd="slow">
    <p:cut/>
  </p:transition>
</p:sld>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1010</Words>
  <Application>Microsoft Office PowerPoint</Application>
  <PresentationFormat>On-screen Show (4:3)</PresentationFormat>
  <Paragraphs>125</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Cambria</vt:lpstr>
      <vt:lpstr>Times New Roman</vt:lpstr>
      <vt:lpstr>Adjacency</vt:lpstr>
      <vt:lpstr>Supporting Transition from ECSE to Kindergarten</vt:lpstr>
      <vt:lpstr>Why are you here? Who’s in the audience?</vt:lpstr>
      <vt:lpstr>Learning Objectives for Today</vt:lpstr>
      <vt:lpstr>District Overview</vt:lpstr>
      <vt:lpstr>PPS Facts and Figures</vt:lpstr>
      <vt:lpstr>PowerPoint Presentation</vt:lpstr>
      <vt:lpstr>Page 2 of the Fairfax handout</vt:lpstr>
      <vt:lpstr>PPS Early Childhood Transition Team</vt:lpstr>
      <vt:lpstr>Early Childhood Transition Team</vt:lpstr>
      <vt:lpstr>Early Childhood Transition Team </vt:lpstr>
      <vt:lpstr>Background</vt:lpstr>
      <vt:lpstr>Successes</vt:lpstr>
      <vt:lpstr>Successes (cont’d)</vt:lpstr>
      <vt:lpstr>Challenges</vt:lpstr>
      <vt:lpstr>Family Engagement</vt:lpstr>
      <vt:lpstr>Culturally Responsive Practices</vt:lpstr>
      <vt:lpstr>Role of Transition Coordinators</vt:lpstr>
      <vt:lpstr>The Cycle</vt:lpstr>
      <vt:lpstr>Collaboration with K Teachers</vt:lpstr>
      <vt:lpstr>Miscellaneous Resources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Transition from ECSE to Kindergarten</dc:title>
  <dc:creator>Robert Cantwell</dc:creator>
  <cp:lastModifiedBy>Robert Cantwell</cp:lastModifiedBy>
  <cp:revision>1</cp:revision>
  <dcterms:modified xsi:type="dcterms:W3CDTF">2015-08-18T18:23:18Z</dcterms:modified>
</cp:coreProperties>
</file>