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8"/>
  </p:notesMasterIdLst>
  <p:handoutMasterIdLst>
    <p:handoutMasterId r:id="rId9"/>
  </p:handoutMasterIdLst>
  <p:sldIdLst>
    <p:sldId id="341" r:id="rId2"/>
    <p:sldId id="323" r:id="rId3"/>
    <p:sldId id="324" r:id="rId4"/>
    <p:sldId id="325" r:id="rId5"/>
    <p:sldId id="326" r:id="rId6"/>
    <p:sldId id="327" r:id="rId7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-72" charset="0"/>
        <a:ea typeface="ＭＳ Ｐゴシック" pitchFamily="-72" charset="-128"/>
        <a:cs typeface="ＭＳ Ｐゴシック" pitchFamily="-72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476" autoAdjust="0"/>
    <p:restoredTop sz="92280" autoAdjust="0"/>
  </p:normalViewPr>
  <p:slideViewPr>
    <p:cSldViewPr snapToGrid="0" snapToObjects="1">
      <p:cViewPr>
        <p:scale>
          <a:sx n="100" d="100"/>
          <a:sy n="100" d="100"/>
        </p:scale>
        <p:origin x="-248" y="-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handoutMaster" Target="handoutMasters/handoutMaster1.xml"/><Relationship Id="rId10" Type="http://schemas.openxmlformats.org/officeDocument/2006/relationships/printerSettings" Target="printerSettings/printerSettings1.bin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76DCF4D4-BC8D-41CC-9206-2019A6D8D89E}" type="datetimeFigureOut">
              <a:rPr lang="en-US"/>
              <a:pPr>
                <a:defRPr/>
              </a:pPr>
              <a:t>8/18/15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524A3E56-64E8-4506-953D-E0C950BC30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75260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2D77C32F-D087-42B1-A80E-A4341E424BE6}" type="datetimeFigureOut">
              <a:rPr lang="en-US"/>
              <a:pPr>
                <a:defRPr/>
              </a:pPr>
              <a:t>8/18/15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5D43E265-91AD-4BA1-84F4-DDB52056B5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41248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72" charset="-128"/>
        <a:cs typeface="ＭＳ Ｐゴシック" pitchFamily="-72" charset="-128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72" charset="-128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72" charset="-128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72" charset="-128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72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Play– the holy grail to 0-5 and the dirty word to K-12…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B82E4B-F2EE-114D-94EC-854836325BF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4153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Play– the holy grail to 0-5 and the dirty word to K-12…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B82E4B-F2EE-114D-94EC-854836325BF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4153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B82E4B-F2EE-114D-94EC-854836325BF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4153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And they are getting assessed on this…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B82E4B-F2EE-114D-94EC-854836325BF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4153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448650">
              <a:defRPr/>
            </a:pPr>
            <a:r>
              <a:rPr lang="en-US" baseline="0" dirty="0" smtClean="0"/>
              <a:t>PROMTING means change your answer…</a:t>
            </a:r>
          </a:p>
          <a:p>
            <a:pPr defTabSz="448650">
              <a:defRPr/>
            </a:pPr>
            <a:endParaRPr lang="en-US" baseline="0" dirty="0" smtClean="0"/>
          </a:p>
          <a:p>
            <a:pPr defTabSz="448650">
              <a:defRPr/>
            </a:pPr>
            <a:r>
              <a:rPr lang="en-US" baseline="0" dirty="0" smtClean="0"/>
              <a:t>Focusing on H.O.T. (Garcia said it, CCSS says it)</a:t>
            </a:r>
          </a:p>
          <a:p>
            <a:pPr defTabSz="448650">
              <a:defRPr/>
            </a:pPr>
            <a:endParaRPr lang="en-US" baseline="0" dirty="0" smtClean="0"/>
          </a:p>
          <a:p>
            <a:pPr defTabSz="448650">
              <a:defRPr/>
            </a:pPr>
            <a:r>
              <a:rPr lang="en-US" baseline="0" dirty="0" smtClean="0"/>
              <a:t>CLASS= classroom assessment scoring system</a:t>
            </a:r>
          </a:p>
          <a:p>
            <a:pPr defTabSz="448650">
              <a:defRPr/>
            </a:pPr>
            <a:r>
              <a:rPr lang="en-US" baseline="0" dirty="0" smtClean="0"/>
              <a:t>TPEP- Teacher Principal Evaluation System</a:t>
            </a:r>
          </a:p>
          <a:p>
            <a:pPr defTabSz="448650">
              <a:defRPr/>
            </a:pPr>
            <a:endParaRPr lang="en-US" baseline="0" dirty="0" smtClean="0"/>
          </a:p>
          <a:p>
            <a:pPr defTabSz="448650">
              <a:defRPr/>
            </a:pPr>
            <a:r>
              <a:rPr lang="en-US" baseline="0" dirty="0" smtClean="0"/>
              <a:t>TURN &amp; TALK??????????????????????????????????</a:t>
            </a:r>
          </a:p>
          <a:p>
            <a:pPr defTabSz="448650">
              <a:defRPr/>
            </a:pPr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B82E4B-F2EE-114D-94EC-854836325BF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4153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90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35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0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latin typeface="Calibri"/>
              </a:rPr>
              <a:pPr/>
              <a:t>8/18/15</a:t>
            </a:fld>
            <a:endParaRPr lang="en-US" dirty="0"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latin typeface="Calibri"/>
              </a:rPr>
              <a:pPr/>
              <a:t>‹#›</a:t>
            </a:fld>
            <a:endParaRPr lang="en-US" dirty="0">
              <a:latin typeface="Calibri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0573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latin typeface="Calibri"/>
              </a:rPr>
              <a:pPr/>
              <a:t>8/18/15</a:t>
            </a:fld>
            <a:endParaRPr lang="en-US" dirty="0"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latin typeface="Calibri"/>
              </a:rPr>
              <a:pPr/>
              <a:t>‹#›</a:t>
            </a:fld>
            <a:endParaRPr lang="en-US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17258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90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35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414825"/>
            <a:ext cx="1971675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2" y="414778"/>
            <a:ext cx="5800725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latin typeface="Calibri"/>
              </a:rPr>
              <a:pPr/>
              <a:t>8/18/15</a:t>
            </a:fld>
            <a:endParaRPr lang="en-US" dirty="0"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latin typeface="Calibri"/>
              </a:rPr>
              <a:pPr/>
              <a:t>‹#›</a:t>
            </a:fld>
            <a:endParaRPr lang="en-US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247747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284162" y="443800"/>
            <a:ext cx="8574087" cy="4370293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B239E-C44C-054A-92FD-A8D9DA886E0B}" type="datetime1">
              <a:rPr lang="en-US" smtClean="0">
                <a:solidFill>
                  <a:prstClr val="white">
                    <a:lumMod val="65000"/>
                  </a:prstClr>
                </a:solidFill>
                <a:latin typeface="Century Gothic"/>
              </a:rPr>
              <a:pPr/>
              <a:t>8/18/15</a:t>
            </a:fld>
            <a:endParaRPr lang="en-US">
              <a:solidFill>
                <a:prstClr val="white">
                  <a:lumMod val="65000"/>
                </a:prstClr>
              </a:solidFill>
              <a:latin typeface="Century Gothic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lumMod val="65000"/>
                </a:prstClr>
              </a:solidFill>
              <a:latin typeface="Century Gothic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>
                <a:solidFill>
                  <a:prstClr val="black">
                    <a:lumMod val="85000"/>
                    <a:lumOff val="15000"/>
                  </a:prstClr>
                </a:solidFill>
                <a:latin typeface="Century Gothic"/>
              </a:rPr>
              <a:pPr/>
              <a:t>‹#›</a:t>
            </a:fld>
            <a:endParaRPr lang="en-US">
              <a:solidFill>
                <a:prstClr val="black">
                  <a:lumMod val="85000"/>
                  <a:lumOff val="15000"/>
                </a:prstClr>
              </a:solidFill>
              <a:latin typeface="Century Gothic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84165" y="4801621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fontAlgn="auto">
              <a:spcAft>
                <a:spcPts val="0"/>
              </a:spcAft>
            </a:pPr>
            <a:endParaRPr sz="4200">
              <a:solidFill>
                <a:prstClr val="white"/>
              </a:solidFill>
              <a:latin typeface="Century Gothic"/>
              <a:ea typeface="+mn-ea"/>
              <a:cs typeface="+mn-cs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284165" y="6263435"/>
            <a:ext cx="8576373" cy="137411"/>
            <a:chOff x="284163" y="1759424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>
                <a:solidFill>
                  <a:prstClr val="white"/>
                </a:solidFill>
                <a:latin typeface="Century Gothic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>
                <a:solidFill>
                  <a:prstClr val="white"/>
                </a:solidFill>
                <a:latin typeface="Century Gothic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>
                <a:solidFill>
                  <a:prstClr val="white"/>
                </a:solidFill>
                <a:latin typeface="Century Gothic"/>
              </a:endParaRPr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8230889" y="4801621"/>
            <a:ext cx="5874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sz="3600">
                <a:solidFill>
                  <a:prstClr val="white"/>
                </a:solidFill>
                <a:latin typeface="Century Gothic"/>
                <a:ea typeface="+mn-ea"/>
                <a:cs typeface="+mn-cs"/>
                <a:sym typeface="Wingdings"/>
              </a:rPr>
              <a:t></a:t>
            </a:r>
            <a:endParaRPr sz="3600">
              <a:solidFill>
                <a:prstClr val="white"/>
              </a:solidFill>
              <a:latin typeface="Century Gothic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0306" y="4814093"/>
            <a:ext cx="7772400" cy="1048871"/>
          </a:xfrm>
          <a:noFill/>
        </p:spPr>
        <p:txBody>
          <a:bodyPr anchor="b" anchorCtr="0">
            <a:normAutofit/>
          </a:bodyPr>
          <a:lstStyle>
            <a:lvl1pPr algn="l">
              <a:defRPr sz="4200" b="0" i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0648" y="5862918"/>
            <a:ext cx="7732059" cy="403412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04014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14:prism isContent="1"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3600"/>
            </a:lvl1pPr>
            <a:lvl2pPr>
              <a:defRPr sz="2800"/>
            </a:lvl2pPr>
            <a:lvl3pPr>
              <a:defRPr sz="2000"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latin typeface="Calibri"/>
              </a:rPr>
              <a:pPr/>
              <a:t>8/18/15</a:t>
            </a:fld>
            <a:endParaRPr lang="en-US" dirty="0"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latin typeface="Calibri"/>
              </a:rPr>
              <a:pPr/>
              <a:t>‹#›</a:t>
            </a:fld>
            <a:endParaRPr lang="en-US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836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90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35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latin typeface="Calibri"/>
              </a:rPr>
              <a:pPr/>
              <a:t>8/18/15</a:t>
            </a:fld>
            <a:endParaRPr lang="en-US" dirty="0"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latin typeface="Calibri"/>
              </a:rPr>
              <a:pPr/>
              <a:t>‹#›</a:t>
            </a:fld>
            <a:endParaRPr lang="en-US" dirty="0">
              <a:latin typeface="Calibri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66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7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59" y="1845734"/>
            <a:ext cx="370332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latin typeface="Calibri"/>
              </a:rPr>
              <a:pPr/>
              <a:t>8/18/15</a:t>
            </a:fld>
            <a:endParaRPr lang="en-US" dirty="0"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latin typeface="Calibri"/>
              </a:rPr>
              <a:pPr/>
              <a:t>‹#›</a:t>
            </a:fld>
            <a:endParaRPr lang="en-US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83474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7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latin typeface="Calibri"/>
              </a:rPr>
              <a:pPr/>
              <a:t>8/18/15</a:t>
            </a:fld>
            <a:endParaRPr lang="en-US" dirty="0">
              <a:latin typeface="Calibri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latin typeface="Calibri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latin typeface="Calibri"/>
              </a:rPr>
              <a:pPr/>
              <a:t>‹#›</a:t>
            </a:fld>
            <a:endParaRPr lang="en-US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11624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latin typeface="Calibri"/>
              </a:rPr>
              <a:pPr/>
              <a:t>8/18/15</a:t>
            </a:fld>
            <a:endParaRPr lang="en-US" dirty="0">
              <a:latin typeface="Calibri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latin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latin typeface="Calibri"/>
              </a:rPr>
              <a:pPr/>
              <a:t>‹#›</a:t>
            </a:fld>
            <a:endParaRPr lang="en-US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37096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90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35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latin typeface="Calibri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90322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57" y="6459832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B61BEF0D-F0BB-DE4B-95CE-6DB70DBA9567}" type="datetimeFigureOut">
              <a:rPr lang="en-US" smtClean="0">
                <a:latin typeface="Calibri"/>
              </a:rPr>
              <a:pPr/>
              <a:t>8/18/15</a:t>
            </a:fld>
            <a:endParaRPr lang="en-US" dirty="0"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832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637052"/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57F1E4F-1CFF-5643-939E-217C01CDF565}" type="slidenum">
              <a:rPr lang="en-US" smtClean="0">
                <a:solidFill>
                  <a:srgbClr val="637052"/>
                </a:solidFill>
                <a:latin typeface="Calibri"/>
              </a:rPr>
              <a:pPr/>
              <a:t>‹#›</a:t>
            </a:fld>
            <a:endParaRPr lang="en-US" dirty="0">
              <a:solidFill>
                <a:srgbClr val="637052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90965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3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5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4948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3"/>
            <a:ext cx="7584948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>
                <a:latin typeface="Calibri"/>
              </a:rPr>
              <a:pPr/>
              <a:t>8/18/15</a:t>
            </a:fld>
            <a:endParaRPr lang="en-US" dirty="0">
              <a:latin typeface="Calibri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>
                <a:latin typeface="Calibri"/>
              </a:rPr>
              <a:pPr/>
              <a:t>‹#›</a:t>
            </a:fld>
            <a:endParaRPr lang="en-US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11998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9144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23" y="6334316"/>
            <a:ext cx="9144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7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5734"/>
            <a:ext cx="75438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84" y="6459832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40" y="6459832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67" y="6459832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 dirty="0">
              <a:latin typeface="Calibri"/>
              <a:ea typeface="+mn-ea"/>
              <a:cs typeface="+mn-cs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9438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Play, </a:t>
            </a:r>
            <a:r>
              <a:rPr lang="en-US" dirty="0" smtClean="0"/>
              <a:t>Reading, and Standards</a:t>
            </a:r>
            <a:endParaRPr lang="en-US" dirty="0"/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75408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WA Early Learning Guidelines, and Brain Science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2514757"/>
              </p:ext>
            </p:extLst>
          </p:nvPr>
        </p:nvGraphicFramePr>
        <p:xfrm>
          <a:off x="7" y="1846277"/>
          <a:ext cx="9143999" cy="50596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0740"/>
                <a:gridCol w="7583259"/>
              </a:tblGrid>
              <a:tr h="295500"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 marL="56579" marR="56579"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800" b="1" dirty="0" smtClean="0"/>
                        <a:t>Language, Literacy/Writing, &amp; Cognition</a:t>
                      </a:r>
                      <a:endParaRPr lang="en-US" sz="2800" dirty="0" smtClean="0"/>
                    </a:p>
                  </a:txBody>
                  <a:tcPr marL="56579" marR="56579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i="1" dirty="0" smtClean="0"/>
                        <a:t>Ages 0-1</a:t>
                      </a:r>
                      <a:endParaRPr lang="en-US" sz="2800" i="1" dirty="0"/>
                    </a:p>
                  </a:txBody>
                  <a:tcPr marL="56579" marR="56579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i="1" dirty="0" smtClean="0"/>
                        <a:t>Listen</a:t>
                      </a:r>
                      <a:r>
                        <a:rPr lang="en-US" sz="2800" i="1" baseline="0" dirty="0" smtClean="0"/>
                        <a:t> and attend to language</a:t>
                      </a:r>
                      <a:endParaRPr lang="en-US" sz="2800" i="1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i="1" dirty="0" smtClean="0"/>
                        <a:t>Coo</a:t>
                      </a:r>
                      <a:r>
                        <a:rPr lang="en-US" sz="2800" i="1" baseline="0" dirty="0" smtClean="0"/>
                        <a:t> in response to speech and interaction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i="1" baseline="0" dirty="0" smtClean="0"/>
                        <a:t>Begin to distinguish sounds of home language</a:t>
                      </a:r>
                    </a:p>
                  </a:txBody>
                  <a:tcPr marL="56579" marR="56579"/>
                </a:tc>
              </a:tr>
              <a:tr h="370840">
                <a:tc>
                  <a:txBody>
                    <a:bodyPr/>
                    <a:lstStyle/>
                    <a:p>
                      <a:endParaRPr lang="en-US" sz="2800" dirty="0" smtClean="0"/>
                    </a:p>
                    <a:p>
                      <a:r>
                        <a:rPr lang="en-US" sz="2800" dirty="0" smtClean="0"/>
                        <a:t>Ages</a:t>
                      </a:r>
                      <a:r>
                        <a:rPr lang="en-US" sz="2800" baseline="0" dirty="0" smtClean="0"/>
                        <a:t> 1-18mos</a:t>
                      </a:r>
                      <a:endParaRPr lang="en-US" sz="2800" dirty="0" smtClean="0"/>
                    </a:p>
                  </a:txBody>
                  <a:tcPr marL="56579" marR="56579"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Listen to stories and caregivers</a:t>
                      </a:r>
                      <a:r>
                        <a:rPr lang="en-US" sz="2800" baseline="0" dirty="0" smtClean="0"/>
                        <a:t> narrate surroundings, </a:t>
                      </a:r>
                    </a:p>
                    <a:p>
                      <a:r>
                        <a:rPr lang="en-US" sz="2800" baseline="0" dirty="0" smtClean="0"/>
                        <a:t>Begin to say words and identify objects by name</a:t>
                      </a:r>
                    </a:p>
                    <a:p>
                      <a:r>
                        <a:rPr lang="en-US" sz="2800" baseline="0" dirty="0" smtClean="0"/>
                        <a:t>Use one word to convey meaning (e.g. “up”)</a:t>
                      </a:r>
                      <a:endParaRPr lang="en-US" sz="2800" dirty="0" smtClean="0"/>
                    </a:p>
                  </a:txBody>
                  <a:tcPr marL="56579" marR="56579"/>
                </a:tc>
              </a:tr>
              <a:tr h="370840">
                <a:tc>
                  <a:txBody>
                    <a:bodyPr/>
                    <a:lstStyle/>
                    <a:p>
                      <a:endParaRPr lang="en-US" sz="2800" dirty="0" smtClean="0"/>
                    </a:p>
                    <a:p>
                      <a:r>
                        <a:rPr lang="en-US" sz="2800" dirty="0" smtClean="0"/>
                        <a:t>Ages 16</a:t>
                      </a:r>
                      <a:r>
                        <a:rPr lang="en-US" sz="2800" baseline="0" dirty="0" smtClean="0"/>
                        <a:t> mos</a:t>
                      </a:r>
                      <a:r>
                        <a:rPr lang="en-US" sz="2800" dirty="0" smtClean="0"/>
                        <a:t>-3</a:t>
                      </a:r>
                    </a:p>
                  </a:txBody>
                  <a:tcPr marL="56579" marR="56579"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Listen to stories and ask questions</a:t>
                      </a:r>
                    </a:p>
                    <a:p>
                      <a:r>
                        <a:rPr lang="en-US" sz="2800" dirty="0" smtClean="0"/>
                        <a:t>Recount an event with help</a:t>
                      </a:r>
                    </a:p>
                    <a:p>
                      <a:r>
                        <a:rPr lang="en-US" sz="2800" dirty="0" smtClean="0"/>
                        <a:t>Communicate about recent activities</a:t>
                      </a:r>
                    </a:p>
                  </a:txBody>
                  <a:tcPr marL="56579" marR="56579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385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xmlns:p14="http://schemas.microsoft.com/office/powerpoint/2010/main" spd="slow" advClick="0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 fontScale="90000"/>
          </a:bodyPr>
          <a:lstStyle/>
          <a:p>
            <a:pPr algn="ctr"/>
            <a:r>
              <a:rPr lang="en-US" sz="4400" b="1" dirty="0" smtClean="0"/>
              <a:t>Teaching Strategies Gold, </a:t>
            </a:r>
            <a:r>
              <a:rPr lang="en-US" sz="4400" b="1" dirty="0" err="1" smtClean="0"/>
              <a:t>WaKIDS</a:t>
            </a:r>
            <a:r>
              <a:rPr lang="en-US" sz="4400" b="1" dirty="0" smtClean="0"/>
              <a:t>, and WA Early Learning and Development Guidelines:</a:t>
            </a:r>
            <a:endParaRPr lang="en-US" sz="44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4083079"/>
              </p:ext>
            </p:extLst>
          </p:nvPr>
        </p:nvGraphicFramePr>
        <p:xfrm>
          <a:off x="0" y="1784016"/>
          <a:ext cx="9144000" cy="50739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0740"/>
                <a:gridCol w="7583260"/>
              </a:tblGrid>
              <a:tr h="528541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400" b="1" dirty="0" smtClean="0"/>
                        <a:t>Language, Literacy/Writing, &amp; Cognition</a:t>
                      </a:r>
                      <a:endParaRPr lang="en-US" sz="2400" dirty="0" smtClean="0"/>
                    </a:p>
                  </a:txBody>
                  <a:tcPr marL="68580" marR="68580"/>
                </a:tc>
              </a:tr>
              <a:tr h="951374">
                <a:tc>
                  <a:txBody>
                    <a:bodyPr/>
                    <a:lstStyle/>
                    <a:p>
                      <a:r>
                        <a:rPr lang="en-US" sz="2400" i="1" dirty="0" smtClean="0"/>
                        <a:t>14b</a:t>
                      </a:r>
                    </a:p>
                    <a:p>
                      <a:r>
                        <a:rPr lang="en-US" sz="2400" i="1" dirty="0" smtClean="0"/>
                        <a:t>Ages 3&amp;4</a:t>
                      </a:r>
                      <a:endParaRPr lang="en-US" sz="2400" i="1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i="1" dirty="0" smtClean="0"/>
                        <a:t>Engage in </a:t>
                      </a:r>
                      <a:r>
                        <a:rPr lang="en-US" sz="2400" i="1" dirty="0" err="1" smtClean="0"/>
                        <a:t>sociodramatic</a:t>
                      </a:r>
                      <a:r>
                        <a:rPr lang="en-US" sz="2400" i="1" dirty="0" smtClean="0"/>
                        <a:t> play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i="1" dirty="0" smtClean="0"/>
                        <a:t>Adopt a variety of roles and feelings during pretend play</a:t>
                      </a:r>
                    </a:p>
                  </a:txBody>
                  <a:tcPr marL="68580" marR="68580"/>
                </a:tc>
              </a:tr>
              <a:tr h="1374208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18c</a:t>
                      </a:r>
                    </a:p>
                    <a:p>
                      <a:r>
                        <a:rPr lang="en-US" sz="2400" dirty="0" smtClean="0"/>
                        <a:t>Ages 4&amp;5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Retell stories </a:t>
                      </a:r>
                    </a:p>
                    <a:p>
                      <a:r>
                        <a:rPr lang="en-US" sz="2400" dirty="0" smtClean="0"/>
                        <a:t>Tell some details in a sequence of events</a:t>
                      </a:r>
                    </a:p>
                    <a:p>
                      <a:r>
                        <a:rPr lang="en-US" sz="2400" dirty="0" smtClean="0"/>
                        <a:t>Tell</a:t>
                      </a:r>
                      <a:r>
                        <a:rPr lang="en-US" sz="2400" baseline="0" dirty="0" smtClean="0"/>
                        <a:t> short make believe stories with adult help</a:t>
                      </a:r>
                      <a:endParaRPr lang="en-US" sz="2400" dirty="0"/>
                    </a:p>
                  </a:txBody>
                  <a:tcPr marL="68580" marR="68580"/>
                </a:tc>
              </a:tr>
              <a:tr h="2219874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19b</a:t>
                      </a:r>
                    </a:p>
                    <a:p>
                      <a:r>
                        <a:rPr lang="en-US" sz="2400" dirty="0" smtClean="0"/>
                        <a:t>Ages 3&amp;4</a:t>
                      </a:r>
                    </a:p>
                    <a:p>
                      <a:r>
                        <a:rPr lang="en-US" sz="2400" dirty="0" smtClean="0"/>
                        <a:t>Ages</a:t>
                      </a:r>
                      <a:r>
                        <a:rPr lang="en-US" sz="2400" baseline="0" dirty="0" smtClean="0"/>
                        <a:t> 4&amp;5</a:t>
                      </a:r>
                      <a:endParaRPr lang="en-US" sz="24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Write to convey meaning </a:t>
                      </a:r>
                    </a:p>
                    <a:p>
                      <a:endParaRPr lang="en-US" sz="2400" dirty="0" smtClean="0"/>
                    </a:p>
                    <a:p>
                      <a:r>
                        <a:rPr lang="en-US" sz="2400" dirty="0" smtClean="0"/>
                        <a:t>Draw shapes and lines using crayons or pencils</a:t>
                      </a:r>
                    </a:p>
                    <a:p>
                      <a:endParaRPr lang="en-US" sz="2400" dirty="0" smtClean="0"/>
                    </a:p>
                    <a:p>
                      <a:r>
                        <a:rPr lang="en-US" sz="2400" dirty="0" smtClean="0"/>
                        <a:t>Write some letters</a:t>
                      </a:r>
                      <a:r>
                        <a:rPr lang="en-US" sz="2400" baseline="0" dirty="0" smtClean="0"/>
                        <a:t> and numbers</a:t>
                      </a:r>
                      <a:endParaRPr lang="en-US" sz="2400" dirty="0" smtClean="0"/>
                    </a:p>
                  </a:txBody>
                  <a:tcPr marL="68580" marR="6858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7106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xmlns:p14="http://schemas.microsoft.com/office/powerpoint/2010/main" spd="slow" advClick="0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en-US" sz="4400" b="1" dirty="0"/>
              <a:t>Common Core State Standards: </a:t>
            </a:r>
            <a:br>
              <a:rPr lang="en-US" sz="4400" b="1" dirty="0"/>
            </a:br>
            <a:r>
              <a:rPr lang="en-US" sz="4400" b="1" dirty="0" smtClean="0"/>
              <a:t>Speaking and Listening</a:t>
            </a:r>
            <a:endParaRPr lang="en-US" sz="44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3849744"/>
              </p:ext>
            </p:extLst>
          </p:nvPr>
        </p:nvGraphicFramePr>
        <p:xfrm>
          <a:off x="0" y="1846277"/>
          <a:ext cx="9144000" cy="50117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2059"/>
                <a:gridCol w="7571941"/>
              </a:tblGrid>
              <a:tr h="687094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Kinder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describe people, places and events</a:t>
                      </a:r>
                      <a:endParaRPr lang="en-US" sz="2800" dirty="0"/>
                    </a:p>
                  </a:txBody>
                  <a:tcPr marL="68580" marR="68580"/>
                </a:tc>
              </a:tr>
              <a:tr h="1252934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1</a:t>
                      </a:r>
                      <a:r>
                        <a:rPr lang="en-US" sz="2800" baseline="30000" dirty="0" smtClean="0"/>
                        <a:t>st</a:t>
                      </a:r>
                      <a:endParaRPr lang="en-US" sz="2800" dirty="0" smtClean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/>
                        <a:t>describe people, places and events</a:t>
                      </a:r>
                      <a:r>
                        <a:rPr lang="en-US" sz="2800" baseline="0" dirty="0" smtClean="0"/>
                        <a:t> with detail and express feelings</a:t>
                      </a:r>
                      <a:endParaRPr lang="en-US" sz="2800" dirty="0" smtClean="0"/>
                    </a:p>
                  </a:txBody>
                  <a:tcPr marL="68580" marR="68580"/>
                </a:tc>
              </a:tr>
              <a:tr h="1252934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2</a:t>
                      </a:r>
                      <a:r>
                        <a:rPr lang="en-US" sz="2800" baseline="30000" dirty="0" smtClean="0"/>
                        <a:t>nd</a:t>
                      </a:r>
                      <a:endParaRPr lang="en-US" sz="2800" dirty="0" smtClean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tell a story or recount experience with relevant facts and descriptive details</a:t>
                      </a:r>
                      <a:endParaRPr lang="en-US" sz="2800" dirty="0"/>
                    </a:p>
                  </a:txBody>
                  <a:tcPr marL="68580" marR="68580"/>
                </a:tc>
              </a:tr>
              <a:tr h="1818775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3</a:t>
                      </a:r>
                      <a:r>
                        <a:rPr lang="en-US" sz="2800" baseline="30000" dirty="0" smtClean="0"/>
                        <a:t>rd</a:t>
                      </a:r>
                      <a:endParaRPr lang="en-US" sz="2800" dirty="0" smtClean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Report on a topic or text,</a:t>
                      </a:r>
                      <a:r>
                        <a:rPr lang="en-US" sz="2800" baseline="0" dirty="0" smtClean="0"/>
                        <a:t> tell a story or recount an experience </a:t>
                      </a:r>
                      <a:r>
                        <a:rPr lang="en-US" sz="2800" dirty="0" smtClean="0"/>
                        <a:t>with relevant facts and descriptive details, in</a:t>
                      </a:r>
                      <a:r>
                        <a:rPr lang="en-US" sz="2800" baseline="0" dirty="0" smtClean="0"/>
                        <a:t> a coherent way with appropriate pace</a:t>
                      </a:r>
                      <a:endParaRPr lang="en-US" sz="2800" dirty="0"/>
                    </a:p>
                  </a:txBody>
                  <a:tcPr marL="68580" marR="6858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7196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xmlns:p14="http://schemas.microsoft.com/office/powerpoint/2010/main" spd="slow" advClick="0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en-US" sz="4400" b="1" dirty="0" smtClean="0"/>
              <a:t>Common Core State Standards: Writing</a:t>
            </a:r>
            <a:endParaRPr lang="en-US" sz="44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9685861"/>
              </p:ext>
            </p:extLst>
          </p:nvPr>
        </p:nvGraphicFramePr>
        <p:xfrm>
          <a:off x="0" y="1862681"/>
          <a:ext cx="9144000" cy="49953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0758"/>
                <a:gridCol w="7533242"/>
              </a:tblGrid>
              <a:tr h="1339559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Kinder</a:t>
                      </a:r>
                    </a:p>
                    <a:p>
                      <a:endParaRPr lang="en-US" sz="28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800" dirty="0" smtClean="0">
                          <a:solidFill>
                            <a:srgbClr val="000000"/>
                          </a:solidFill>
                          <a:ea typeface="Calibri"/>
                          <a:cs typeface="Calibri"/>
                        </a:rPr>
                        <a:t>Use</a:t>
                      </a:r>
                      <a:r>
                        <a:rPr lang="en-US" sz="2800" baseline="0" dirty="0" smtClean="0">
                          <a:solidFill>
                            <a:srgbClr val="000000"/>
                          </a:solidFill>
                          <a:ea typeface="Calibri"/>
                          <a:cs typeface="Calibri"/>
                        </a:rPr>
                        <a:t> a</a:t>
                      </a:r>
                      <a:r>
                        <a:rPr lang="en-US" sz="2800" dirty="0" smtClean="0">
                          <a:solidFill>
                            <a:srgbClr val="000000"/>
                          </a:solidFill>
                          <a:ea typeface="Calibri"/>
                          <a:cs typeface="Calibri"/>
                        </a:rPr>
                        <a:t> combination of drawing and dictating to narrate</a:t>
                      </a:r>
                    </a:p>
                  </a:txBody>
                  <a:tcPr marL="68580" marR="68580"/>
                </a:tc>
              </a:tr>
              <a:tr h="1218592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1</a:t>
                      </a:r>
                      <a:r>
                        <a:rPr lang="en-US" sz="2800" baseline="30000" dirty="0" smtClean="0"/>
                        <a:t>st</a:t>
                      </a:r>
                      <a:endParaRPr lang="en-US" sz="2800" dirty="0" smtClean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solidFill>
                            <a:srgbClr val="000000"/>
                          </a:solidFill>
                          <a:ea typeface="Calibri"/>
                          <a:cs typeface="Calibri"/>
                        </a:rPr>
                        <a:t>Write narratives with more</a:t>
                      </a:r>
                      <a:r>
                        <a:rPr lang="en-US" sz="2800" baseline="0" dirty="0" smtClean="0">
                          <a:solidFill>
                            <a:srgbClr val="000000"/>
                          </a:solidFill>
                          <a:ea typeface="Calibri"/>
                          <a:cs typeface="Calibri"/>
                        </a:rPr>
                        <a:t> than two</a:t>
                      </a:r>
                      <a:r>
                        <a:rPr lang="en-US" sz="2800" dirty="0" smtClean="0">
                          <a:solidFill>
                            <a:srgbClr val="000000"/>
                          </a:solidFill>
                          <a:ea typeface="Calibri"/>
                          <a:cs typeface="Calibri"/>
                        </a:rPr>
                        <a:t> sequenced events</a:t>
                      </a:r>
                      <a:r>
                        <a:rPr lang="en-US" sz="2800" dirty="0" smtClean="0"/>
                        <a:t> </a:t>
                      </a:r>
                    </a:p>
                  </a:txBody>
                  <a:tcPr marL="68580" marR="68580"/>
                </a:tc>
              </a:tr>
              <a:tr h="1218592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2</a:t>
                      </a:r>
                      <a:r>
                        <a:rPr lang="en-US" sz="2800" baseline="30000" dirty="0" smtClean="0"/>
                        <a:t>nd</a:t>
                      </a:r>
                      <a:endParaRPr lang="en-US" sz="2800" dirty="0" smtClean="0"/>
                    </a:p>
                    <a:p>
                      <a:endParaRPr lang="en-US" sz="28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Write narratives with well elaborated sequence of events, details and closure</a:t>
                      </a:r>
                      <a:endParaRPr lang="en-US" sz="2800" dirty="0"/>
                    </a:p>
                  </a:txBody>
                  <a:tcPr marL="68580" marR="68580"/>
                </a:tc>
              </a:tr>
              <a:tr h="1218592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3</a:t>
                      </a:r>
                      <a:r>
                        <a:rPr lang="en-US" sz="2800" baseline="30000" dirty="0" smtClean="0"/>
                        <a:t>rd</a:t>
                      </a:r>
                      <a:endParaRPr lang="en-US" sz="2800" dirty="0" smtClean="0"/>
                    </a:p>
                    <a:p>
                      <a:endParaRPr lang="en-US" sz="2800" dirty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2</a:t>
                      </a:r>
                      <a:r>
                        <a:rPr lang="en-US" sz="2800" baseline="30000" dirty="0" smtClean="0"/>
                        <a:t>nd</a:t>
                      </a:r>
                      <a:r>
                        <a:rPr lang="en-US" sz="2800" dirty="0" smtClean="0"/>
                        <a:t> grade plus… Establish the story with characters</a:t>
                      </a:r>
                      <a:r>
                        <a:rPr lang="en-US" sz="2800" baseline="0" dirty="0" smtClean="0"/>
                        <a:t> and setting</a:t>
                      </a:r>
                      <a:r>
                        <a:rPr lang="en-US" sz="2800" dirty="0" smtClean="0"/>
                        <a:t>, and provides dialogue</a:t>
                      </a:r>
                      <a:endParaRPr lang="en-US" sz="2800" dirty="0"/>
                    </a:p>
                  </a:txBody>
                  <a:tcPr marL="68580" marR="6858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0959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xmlns:p14="http://schemas.microsoft.com/office/powerpoint/2010/main" spd="slow" advClick="0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en-US" sz="3600" b="1" dirty="0" smtClean="0"/>
              <a:t>WA-ELDG, CLASS and TPEP Observation</a:t>
            </a:r>
            <a:endParaRPr lang="en-US" sz="36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25781567"/>
              </p:ext>
            </p:extLst>
          </p:nvPr>
        </p:nvGraphicFramePr>
        <p:xfrm>
          <a:off x="0" y="1737364"/>
          <a:ext cx="9144000" cy="52029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57805"/>
                <a:gridCol w="3057805"/>
                <a:gridCol w="3028390"/>
              </a:tblGrid>
              <a:tr h="165549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WA Early Learning and Development Guidelines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CLASS: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dirty="0" smtClean="0"/>
                        <a:t>Instructional Support Domain (Language Modeling)</a:t>
                      </a:r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TPEP: Questioning and Probing;</a:t>
                      </a:r>
                      <a:br>
                        <a:rPr lang="en-US" sz="2400" dirty="0" smtClean="0"/>
                      </a:br>
                      <a:r>
                        <a:rPr lang="en-US" sz="2400" dirty="0" smtClean="0"/>
                        <a:t>Danielson (distinguished)</a:t>
                      </a:r>
                      <a:endParaRPr lang="en-US" sz="2400" dirty="0"/>
                    </a:p>
                  </a:txBody>
                  <a:tcPr marL="68580" marR="68580"/>
                </a:tc>
              </a:tr>
              <a:tr h="3547482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Help children take turns listening and talking in conversations, Use a wide vocabulary, and ask children</a:t>
                      </a:r>
                      <a:r>
                        <a:rPr lang="en-US" sz="2400" baseline="0" dirty="0" smtClean="0"/>
                        <a:t> questions that require more than a one word responses</a:t>
                      </a:r>
                      <a:endParaRPr lang="en-US" sz="2400" dirty="0" smtClean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Repetition</a:t>
                      </a:r>
                      <a:r>
                        <a:rPr lang="en-US" sz="2400" b="1" baseline="0" dirty="0" smtClean="0"/>
                        <a:t> and extension </a:t>
                      </a:r>
                      <a:r>
                        <a:rPr lang="en-US" sz="2400" baseline="0" dirty="0" smtClean="0"/>
                        <a:t>honors and models language use</a:t>
                      </a:r>
                    </a:p>
                    <a:p>
                      <a:r>
                        <a:rPr lang="en-US" sz="2400" baseline="0" dirty="0" smtClean="0"/>
                        <a:t>Teachers ask </a:t>
                      </a:r>
                      <a:r>
                        <a:rPr lang="en-US" sz="2400" b="1" baseline="0" dirty="0" smtClean="0"/>
                        <a:t>Open-ended questions </a:t>
                      </a:r>
                      <a:r>
                        <a:rPr lang="en-US" sz="2400" baseline="0" dirty="0" smtClean="0"/>
                        <a:t>that require more language use</a:t>
                      </a:r>
                      <a:endParaRPr lang="en-US" sz="2400" dirty="0" smtClean="0"/>
                    </a:p>
                  </a:txBody>
                  <a:tcPr marL="68580" marR="6858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effectLst/>
                          <a:latin typeface="Times New Roman"/>
                          <a:ea typeface="ＭＳ 明朝"/>
                          <a:cs typeface="Times New Roman"/>
                        </a:rPr>
                        <a:t>Teacher uses a variety or series of questions or prompts to challenge students cognitively, advance high-level thinking and discourse, and promote metacognition</a:t>
                      </a:r>
                      <a:endParaRPr lang="en-US" sz="2400" dirty="0" smtClean="0"/>
                    </a:p>
                  </a:txBody>
                  <a:tcPr marL="68580" marR="6858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3189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xmlns:p14="http://schemas.microsoft.com/office/powerpoint/2010/main" spd="slow" advClick="0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3574</TotalTime>
  <Words>527</Words>
  <Application>Microsoft Macintosh PowerPoint</Application>
  <PresentationFormat>On-screen Show (4:3)</PresentationFormat>
  <Paragraphs>78</Paragraphs>
  <Slides>6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Retrospect</vt:lpstr>
      <vt:lpstr>Play, Reading, and Standards</vt:lpstr>
      <vt:lpstr>WA Early Learning Guidelines, and Brain Science </vt:lpstr>
      <vt:lpstr>Teaching Strategies Gold, WaKIDS, and WA Early Learning and Development Guidelines:</vt:lpstr>
      <vt:lpstr>Common Core State Standards:  Speaking and Listening</vt:lpstr>
      <vt:lpstr>Common Core State Standards: Writing</vt:lpstr>
      <vt:lpstr>WA-ELDG, CLASS and TPEP Observation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Molly Branson</dc:creator>
  <cp:lastModifiedBy>Molly Branson</cp:lastModifiedBy>
  <cp:revision>88</cp:revision>
  <dcterms:created xsi:type="dcterms:W3CDTF">2013-08-31T19:28:21Z</dcterms:created>
  <dcterms:modified xsi:type="dcterms:W3CDTF">2015-08-18T15:36:01Z</dcterms:modified>
</cp:coreProperties>
</file>