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261" r:id="rId3"/>
    <p:sldId id="256" r:id="rId4"/>
    <p:sldId id="259" r:id="rId5"/>
    <p:sldId id="267" r:id="rId6"/>
    <p:sldId id="258" r:id="rId7"/>
    <p:sldId id="263" r:id="rId8"/>
    <p:sldId id="260" r:id="rId9"/>
    <p:sldId id="268" r:id="rId10"/>
    <p:sldId id="272" r:id="rId11"/>
    <p:sldId id="270" r:id="rId12"/>
    <p:sldId id="271" r:id="rId13"/>
    <p:sldId id="273" r:id="rId14"/>
    <p:sldId id="274" r:id="rId15"/>
    <p:sldId id="264" r:id="rId16"/>
    <p:sldId id="265" r:id="rId17"/>
    <p:sldId id="269"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4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57916-588B-984A-9992-0159B61754BE}" type="datetimeFigureOut">
              <a:rPr lang="en-US" smtClean="0"/>
              <a:t>11/17/15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EB7B4-F735-1845-AE90-8F3869078749}" type="slidenum">
              <a:rPr lang="en-US" smtClean="0"/>
              <a:t>‹#›</a:t>
            </a:fld>
            <a:endParaRPr lang="en-US"/>
          </a:p>
        </p:txBody>
      </p:sp>
    </p:spTree>
    <p:extLst>
      <p:ext uri="{BB962C8B-B14F-4D97-AF65-F5344CB8AC3E}">
        <p14:creationId xmlns:p14="http://schemas.microsoft.com/office/powerpoint/2010/main" val="30979996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EB7B4-F735-1845-AE90-8F3869078749}" type="slidenum">
              <a:rPr lang="en-US" smtClean="0"/>
              <a:t>7</a:t>
            </a:fld>
            <a:endParaRPr lang="en-US"/>
          </a:p>
        </p:txBody>
      </p:sp>
    </p:spTree>
    <p:extLst>
      <p:ext uri="{BB962C8B-B14F-4D97-AF65-F5344CB8AC3E}">
        <p14:creationId xmlns:p14="http://schemas.microsoft.com/office/powerpoint/2010/main" val="165761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11/17/15</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11/17/15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11/17/15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11/17/15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11/17/15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11/17/15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11/17/15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11/17/15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11/17/15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11/17/15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connect.oregonlive.com/staff/bhammond/post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nnect.oregonlive.com/staff/bhammond/post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666"/>
            <a:ext cx="8229600" cy="620888"/>
          </a:xfrm>
        </p:spPr>
        <p:txBody>
          <a:bodyPr/>
          <a:lstStyle/>
          <a:p>
            <a:r>
              <a:rPr lang="en-US" sz="4400" dirty="0" smtClean="0">
                <a:solidFill>
                  <a:schemeClr val="tx1"/>
                </a:solidFill>
              </a:rPr>
              <a:t/>
            </a:r>
            <a:br>
              <a:rPr lang="en-US" sz="4400" dirty="0" smtClean="0">
                <a:solidFill>
                  <a:schemeClr val="tx1"/>
                </a:solidFill>
              </a:rPr>
            </a:br>
            <a:r>
              <a:rPr lang="en-US" sz="4400" b="1" dirty="0" smtClean="0">
                <a:solidFill>
                  <a:schemeClr val="tx1"/>
                </a:solidFill>
              </a:rPr>
              <a:t>Oregon Engagement Summit</a:t>
            </a:r>
            <a:br>
              <a:rPr lang="en-US" sz="4400" b="1" dirty="0" smtClean="0">
                <a:solidFill>
                  <a:schemeClr val="tx1"/>
                </a:solidFill>
              </a:rPr>
            </a:br>
            <a:r>
              <a:rPr lang="en-US" sz="4000" b="1" dirty="0" smtClean="0">
                <a:solidFill>
                  <a:schemeClr val="tx1"/>
                </a:solidFill>
              </a:rPr>
              <a:t>November 18, 2015</a:t>
            </a:r>
            <a:endParaRPr lang="en-US" sz="4000" b="1" dirty="0">
              <a:solidFill>
                <a:schemeClr val="tx1"/>
              </a:solidFill>
            </a:endParaRPr>
          </a:p>
        </p:txBody>
      </p:sp>
      <p:pic>
        <p:nvPicPr>
          <p:cNvPr id="3" name="Picture 2" descr="Oregon Word Cloud C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207" y="1851379"/>
            <a:ext cx="5921587" cy="4001911"/>
          </a:xfrm>
          <a:prstGeom prst="rect">
            <a:avLst/>
          </a:prstGeom>
        </p:spPr>
      </p:pic>
      <p:sp>
        <p:nvSpPr>
          <p:cNvPr id="6" name="TextBox 5"/>
          <p:cNvSpPr txBox="1"/>
          <p:nvPr/>
        </p:nvSpPr>
        <p:spPr>
          <a:xfrm>
            <a:off x="691444" y="5738672"/>
            <a:ext cx="7995355" cy="584776"/>
          </a:xfrm>
          <a:prstGeom prst="rect">
            <a:avLst/>
          </a:prstGeom>
          <a:noFill/>
        </p:spPr>
        <p:txBody>
          <a:bodyPr wrap="square" rtlCol="0">
            <a:spAutoFit/>
          </a:bodyPr>
          <a:lstStyle/>
          <a:p>
            <a:r>
              <a:rPr lang="en-US" sz="3200" b="1" dirty="0" smtClean="0"/>
              <a:t>Oregon ASCD in partnership with COSA</a:t>
            </a:r>
            <a:endParaRPr lang="en-US" sz="3200" b="1" dirty="0"/>
          </a:p>
        </p:txBody>
      </p:sp>
    </p:spTree>
    <p:extLst>
      <p:ext uri="{BB962C8B-B14F-4D97-AF65-F5344CB8AC3E}">
        <p14:creationId xmlns:p14="http://schemas.microsoft.com/office/powerpoint/2010/main" val="30276945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hool-education-learning-1750587-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2" y="248442"/>
            <a:ext cx="8801320" cy="6380957"/>
          </a:xfrm>
          <a:prstGeom prst="rect">
            <a:avLst/>
          </a:prstGeom>
        </p:spPr>
      </p:pic>
    </p:spTree>
    <p:extLst>
      <p:ext uri="{BB962C8B-B14F-4D97-AF65-F5344CB8AC3E}">
        <p14:creationId xmlns:p14="http://schemas.microsoft.com/office/powerpoint/2010/main" val="11004425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ddleScho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2150"/>
            <a:ext cx="9144000" cy="3628037"/>
          </a:xfrm>
          <a:prstGeom prst="rect">
            <a:avLst/>
          </a:prstGeom>
        </p:spPr>
      </p:pic>
    </p:spTree>
    <p:extLst>
      <p:ext uri="{BB962C8B-B14F-4D97-AF65-F5344CB8AC3E}">
        <p14:creationId xmlns:p14="http://schemas.microsoft.com/office/powerpoint/2010/main" val="3120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Tips-Blending-Two-Families-One-H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32" y="767956"/>
            <a:ext cx="8028807" cy="5319085"/>
          </a:xfrm>
          <a:prstGeom prst="rect">
            <a:avLst/>
          </a:prstGeom>
        </p:spPr>
      </p:pic>
    </p:spTree>
    <p:extLst>
      <p:ext uri="{BB962C8B-B14F-4D97-AF65-F5344CB8AC3E}">
        <p14:creationId xmlns:p14="http://schemas.microsoft.com/office/powerpoint/2010/main" val="193648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steadC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80" y="644984"/>
            <a:ext cx="8483600" cy="5280812"/>
          </a:xfrm>
          <a:prstGeom prst="rect">
            <a:avLst/>
          </a:prstGeom>
        </p:spPr>
      </p:pic>
    </p:spTree>
    <p:extLst>
      <p:ext uri="{BB962C8B-B14F-4D97-AF65-F5344CB8AC3E}">
        <p14:creationId xmlns:p14="http://schemas.microsoft.com/office/powerpoint/2010/main" val="55010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rs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55" y="282180"/>
            <a:ext cx="8134506" cy="6339887"/>
          </a:xfrm>
          <a:prstGeom prst="rect">
            <a:avLst/>
          </a:prstGeom>
        </p:spPr>
      </p:pic>
    </p:spTree>
    <p:extLst>
      <p:ext uri="{BB962C8B-B14F-4D97-AF65-F5344CB8AC3E}">
        <p14:creationId xmlns:p14="http://schemas.microsoft.com/office/powerpoint/2010/main" val="63660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6556"/>
          </a:xfrm>
        </p:spPr>
        <p:txBody>
          <a:bodyPr/>
          <a:lstStyle/>
          <a:p>
            <a:r>
              <a:rPr lang="en-US" dirty="0" smtClean="0"/>
              <a:t>Convene Oregon’s Talent</a:t>
            </a:r>
            <a:endParaRPr lang="en-US" dirty="0"/>
          </a:p>
        </p:txBody>
      </p:sp>
      <p:pic>
        <p:nvPicPr>
          <p:cNvPr id="4" name="Picture 3" descr="Teachers-0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11" y="1292635"/>
            <a:ext cx="5821968" cy="3883517"/>
          </a:xfrm>
          <a:prstGeom prst="rect">
            <a:avLst/>
          </a:prstGeom>
        </p:spPr>
      </p:pic>
    </p:spTree>
    <p:extLst>
      <p:ext uri="{BB962C8B-B14F-4D97-AF65-F5344CB8AC3E}">
        <p14:creationId xmlns:p14="http://schemas.microsoft.com/office/powerpoint/2010/main" val="15028741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6556"/>
          </a:xfrm>
        </p:spPr>
        <p:txBody>
          <a:bodyPr/>
          <a:lstStyle/>
          <a:p>
            <a:r>
              <a:rPr lang="en-US" dirty="0" smtClean="0"/>
              <a:t>Convene Oregon’s Talent</a:t>
            </a:r>
            <a:endParaRPr lang="en-US" dirty="0"/>
          </a:p>
        </p:txBody>
      </p:sp>
      <p:pic>
        <p:nvPicPr>
          <p:cNvPr id="4" name="Picture 3" descr="Teachers-0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12" y="1292635"/>
            <a:ext cx="3900832" cy="2602032"/>
          </a:xfrm>
          <a:prstGeom prst="rect">
            <a:avLst/>
          </a:prstGeom>
        </p:spPr>
      </p:pic>
      <p:pic>
        <p:nvPicPr>
          <p:cNvPr id="5" name="Picture 4" descr="parent-teacher-mee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199" y="2218351"/>
            <a:ext cx="6430945" cy="4103264"/>
          </a:xfrm>
          <a:prstGeom prst="rect">
            <a:avLst/>
          </a:prstGeom>
        </p:spPr>
      </p:pic>
    </p:spTree>
    <p:extLst>
      <p:ext uri="{BB962C8B-B14F-4D97-AF65-F5344CB8AC3E}">
        <p14:creationId xmlns:p14="http://schemas.microsoft.com/office/powerpoint/2010/main" val="30132294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86556"/>
          </a:xfrm>
        </p:spPr>
        <p:txBody>
          <a:bodyPr/>
          <a:lstStyle/>
          <a:p>
            <a:r>
              <a:rPr lang="en-US" dirty="0" smtClean="0"/>
              <a:t>Convene Oregon’s Talent</a:t>
            </a:r>
            <a:endParaRPr lang="en-US" dirty="0"/>
          </a:p>
        </p:txBody>
      </p:sp>
      <p:pic>
        <p:nvPicPr>
          <p:cNvPr id="4" name="Picture 3" descr="Teachers-0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12" y="1292635"/>
            <a:ext cx="3900832" cy="2602032"/>
          </a:xfrm>
          <a:prstGeom prst="rect">
            <a:avLst/>
          </a:prstGeom>
        </p:spPr>
      </p:pic>
      <p:pic>
        <p:nvPicPr>
          <p:cNvPr id="5" name="Picture 4" descr="parent-teacher-mee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771" y="2177024"/>
            <a:ext cx="3900832" cy="2602032"/>
          </a:xfrm>
          <a:prstGeom prst="rect">
            <a:avLst/>
          </a:prstGeom>
        </p:spPr>
      </p:pic>
      <p:pic>
        <p:nvPicPr>
          <p:cNvPr id="3" name="Picture 2" descr="p22 meeting Rox-Harvey Fink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103" y="3188690"/>
            <a:ext cx="4939862" cy="3295112"/>
          </a:xfrm>
          <a:prstGeom prst="rect">
            <a:avLst/>
          </a:prstGeom>
        </p:spPr>
      </p:pic>
    </p:spTree>
    <p:extLst>
      <p:ext uri="{BB962C8B-B14F-4D97-AF65-F5344CB8AC3E}">
        <p14:creationId xmlns:p14="http://schemas.microsoft.com/office/powerpoint/2010/main" val="19501259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ChangeArrowheads="1"/>
          </p:cNvSpPr>
          <p:nvPr/>
        </p:nvSpPr>
        <p:spPr bwMode="auto">
          <a:xfrm>
            <a:off x="-76200" y="0"/>
            <a:ext cx="9372600" cy="7010400"/>
          </a:xfrm>
          <a:prstGeom prst="rect">
            <a:avLst/>
          </a:prstGeom>
          <a:solidFill>
            <a:schemeClr val="bg1"/>
          </a:solidFill>
          <a:ln w="9525" algn="ctr">
            <a:solidFill>
              <a:schemeClr val="tx1"/>
            </a:solidFill>
            <a:round/>
            <a:headEnd/>
            <a:tailEnd/>
          </a:ln>
        </p:spPr>
        <p:txBody>
          <a:bodyPr/>
          <a:lstStyle/>
          <a:p>
            <a:pPr defTabSz="914400" eaLnBrk="0" hangingPunct="0"/>
            <a:endParaRPr lang="en-US" dirty="0">
              <a:solidFill>
                <a:prstClr val="black"/>
              </a:solidFill>
            </a:endParaRPr>
          </a:p>
        </p:txBody>
      </p:sp>
      <p:pic>
        <p:nvPicPr>
          <p:cNvPr id="5" name="Picture 17" descr="wc pic 2.jpg"/>
          <p:cNvPicPr>
            <a:picLocks noChangeAspect="1"/>
          </p:cNvPicPr>
          <p:nvPr/>
        </p:nvPicPr>
        <p:blipFill>
          <a:blip r:embed="rId2">
            <a:extLst>
              <a:ext uri="{28A0092B-C50C-407E-A947-70E740481C1C}">
                <a14:useLocalDpi xmlns:a14="http://schemas.microsoft.com/office/drawing/2010/main" val="0"/>
              </a:ext>
            </a:extLst>
          </a:blip>
          <a:srcRect l="8000" t="8000" r="8000" b="14667"/>
          <a:stretch>
            <a:fillRect/>
          </a:stretch>
        </p:blipFill>
        <p:spPr bwMode="auto">
          <a:xfrm>
            <a:off x="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66801"/>
          <a:stretch>
            <a:fillRect/>
          </a:stretch>
        </p:blipFill>
        <p:spPr bwMode="auto">
          <a:xfrm>
            <a:off x="3048000" y="2362200"/>
            <a:ext cx="304641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267366157"/>
              </p:ext>
            </p:extLst>
          </p:nvPr>
        </p:nvGraphicFramePr>
        <p:xfrm>
          <a:off x="0" y="2362200"/>
          <a:ext cx="9144000" cy="2209800"/>
        </p:xfrm>
        <a:graphic>
          <a:graphicData uri="http://schemas.openxmlformats.org/drawingml/2006/table">
            <a:tbl>
              <a:tblPr firstRow="1" bandRow="1">
                <a:tableStyleId>{5C22544A-7EE6-4342-B048-85BDC9FD1C3A}</a:tableStyleId>
              </a:tblPr>
              <a:tblGrid>
                <a:gridCol w="3048000"/>
                <a:gridCol w="3048000"/>
                <a:gridCol w="3048000"/>
              </a:tblGrid>
              <a:tr h="2209800">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en-US"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75000"/>
                      </a:schemeClr>
                    </a:solidFill>
                  </a:tcPr>
                </a:tc>
              </a:tr>
            </a:tbl>
          </a:graphicData>
        </a:graphic>
      </p:graphicFrame>
      <p:pic>
        <p:nvPicPr>
          <p:cNvPr id="8" name="Picture 20" descr="wc pic 3.jpg"/>
          <p:cNvPicPr>
            <a:picLocks noChangeAspect="1"/>
          </p:cNvPicPr>
          <p:nvPr/>
        </p:nvPicPr>
        <p:blipFill>
          <a:blip r:embed="rId4">
            <a:extLst>
              <a:ext uri="{28A0092B-C50C-407E-A947-70E740481C1C}">
                <a14:useLocalDpi xmlns:a14="http://schemas.microsoft.com/office/drawing/2010/main" val="0"/>
              </a:ext>
            </a:extLst>
          </a:blip>
          <a:srcRect l="6000" t="8000" r="21001" b="14667"/>
          <a:stretch>
            <a:fillRect/>
          </a:stretch>
        </p:blipFill>
        <p:spPr bwMode="auto">
          <a:xfrm>
            <a:off x="6154738" y="4605338"/>
            <a:ext cx="2989262"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2677084172"/>
              </p:ext>
            </p:extLst>
          </p:nvPr>
        </p:nvGraphicFramePr>
        <p:xfrm>
          <a:off x="0" y="4533900"/>
          <a:ext cx="9144000" cy="2324100"/>
        </p:xfrm>
        <a:graphic>
          <a:graphicData uri="http://schemas.openxmlformats.org/drawingml/2006/table">
            <a:tbl>
              <a:tblPr firstRow="1" bandRow="1">
                <a:tableStyleId>{5C22544A-7EE6-4342-B048-85BDC9FD1C3A}</a:tableStyleId>
              </a:tblPr>
              <a:tblGrid>
                <a:gridCol w="3048000"/>
                <a:gridCol w="3048000"/>
                <a:gridCol w="3048000"/>
              </a:tblGrid>
              <a:tr h="2324100">
                <a:tc>
                  <a:txBody>
                    <a:bodyPr/>
                    <a:lstStyle/>
                    <a:p>
                      <a:pPr algn="ctr">
                        <a:spcBef>
                          <a:spcPts val="0"/>
                        </a:spcBef>
                        <a:spcAft>
                          <a:spcPts val="0"/>
                        </a:spcAft>
                      </a:pPr>
                      <a:endParaRPr lang="en-US" sz="1000" dirty="0" smtClean="0">
                        <a:solidFill>
                          <a:schemeClr val="bg1"/>
                        </a:solidFill>
                      </a:endParaRPr>
                    </a:p>
                    <a:p>
                      <a:pPr algn="ctr">
                        <a:spcBef>
                          <a:spcPts val="0"/>
                        </a:spcBef>
                        <a:spcAft>
                          <a:spcPts val="0"/>
                        </a:spcAft>
                      </a:pPr>
                      <a:endParaRPr lang="en-US" sz="1000" dirty="0" smtClean="0">
                        <a:solidFill>
                          <a:schemeClr val="bg1"/>
                        </a:solidFill>
                      </a:endParaRPr>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000"/>
                    </a:solidFill>
                  </a:tcPr>
                </a:tc>
                <a:tc>
                  <a:txBody>
                    <a:bodyPr/>
                    <a:lstStyle/>
                    <a:p>
                      <a:pPr algn="ctr"/>
                      <a:endParaRPr lang="en-US" sz="1000" dirty="0" smtClean="0">
                        <a:solidFill>
                          <a:schemeClr val="bg1"/>
                        </a:solidFill>
                      </a:endParaRPr>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sz="1800" dirty="0"/>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sp>
        <p:nvSpPr>
          <p:cNvPr id="10" name="TextBox 9"/>
          <p:cNvSpPr txBox="1"/>
          <p:nvPr/>
        </p:nvSpPr>
        <p:spPr>
          <a:xfrm>
            <a:off x="6310313" y="3013075"/>
            <a:ext cx="2667000" cy="677863"/>
          </a:xfrm>
          <a:prstGeom prst="rect">
            <a:avLst/>
          </a:prstGeom>
          <a:noFill/>
        </p:spPr>
        <p:txBody>
          <a:bodyPr>
            <a:spAutoFit/>
          </a:bodyPr>
          <a:lstStyle/>
          <a:p>
            <a:pPr algn="ctr" defTabSz="914400">
              <a:defRPr/>
            </a:pPr>
            <a:r>
              <a:rPr lang="en-US" sz="3800" dirty="0">
                <a:solidFill>
                  <a:prstClr val="white"/>
                </a:solidFill>
              </a:rPr>
              <a:t>ENGAGED</a:t>
            </a:r>
            <a:endParaRPr lang="en-US" sz="3800" dirty="0">
              <a:solidFill>
                <a:prstClr val="black"/>
              </a:solidFill>
            </a:endParaRPr>
          </a:p>
        </p:txBody>
      </p:sp>
      <p:sp>
        <p:nvSpPr>
          <p:cNvPr id="11" name="TextBox 10"/>
          <p:cNvSpPr txBox="1"/>
          <p:nvPr/>
        </p:nvSpPr>
        <p:spPr>
          <a:xfrm>
            <a:off x="190500" y="5389602"/>
            <a:ext cx="2667000" cy="553998"/>
          </a:xfrm>
          <a:prstGeom prst="rect">
            <a:avLst/>
          </a:prstGeom>
          <a:noFill/>
        </p:spPr>
        <p:txBody>
          <a:bodyPr>
            <a:spAutoFit/>
          </a:bodyPr>
          <a:lstStyle/>
          <a:p>
            <a:pPr algn="ctr" defTabSz="914400">
              <a:defRPr/>
            </a:pPr>
            <a:r>
              <a:rPr lang="en-US" sz="3000" dirty="0">
                <a:solidFill>
                  <a:prstClr val="white"/>
                </a:solidFill>
              </a:rPr>
              <a:t>SUPPORTED</a:t>
            </a:r>
          </a:p>
        </p:txBody>
      </p:sp>
      <p:sp>
        <p:nvSpPr>
          <p:cNvPr id="12" name="Rectangle 13"/>
          <p:cNvSpPr>
            <a:spLocks noChangeArrowheads="1"/>
          </p:cNvSpPr>
          <p:nvPr/>
        </p:nvSpPr>
        <p:spPr bwMode="auto">
          <a:xfrm>
            <a:off x="457200" y="1524000"/>
            <a:ext cx="8077200" cy="381000"/>
          </a:xfrm>
          <a:prstGeom prst="rect">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82058" tIns="41029" rIns="82058" bIns="41029" anchor="ctr"/>
          <a:lstStyle/>
          <a:p>
            <a:pPr algn="ctr" defTabSz="820738" eaLnBrk="0" hangingPunct="0"/>
            <a:endParaRPr lang="en-US" b="1" dirty="0">
              <a:solidFill>
                <a:srgbClr val="C0504D"/>
              </a:solidFill>
            </a:endParaRPr>
          </a:p>
        </p:txBody>
      </p:sp>
      <p:pic>
        <p:nvPicPr>
          <p:cNvPr id="13" name="Picture 4" descr="wc pic 1.jpg"/>
          <p:cNvPicPr>
            <a:picLocks noChangeAspect="1"/>
          </p:cNvPicPr>
          <p:nvPr/>
        </p:nvPicPr>
        <p:blipFill>
          <a:blip r:embed="rId5">
            <a:extLst>
              <a:ext uri="{28A0092B-C50C-407E-A947-70E740481C1C}">
                <a14:useLocalDpi xmlns:a14="http://schemas.microsoft.com/office/drawing/2010/main" val="0"/>
              </a:ext>
            </a:extLst>
          </a:blip>
          <a:srcRect l="6000" t="8000" r="23000" b="14667"/>
          <a:stretch>
            <a:fillRect/>
          </a:stretch>
        </p:blipFill>
        <p:spPr bwMode="auto">
          <a:xfrm>
            <a:off x="3124200" y="76200"/>
            <a:ext cx="27432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4274203605"/>
              </p:ext>
            </p:extLst>
          </p:nvPr>
        </p:nvGraphicFramePr>
        <p:xfrm>
          <a:off x="6096000" y="0"/>
          <a:ext cx="3048000" cy="2362200"/>
        </p:xfrm>
        <a:graphic>
          <a:graphicData uri="http://schemas.openxmlformats.org/drawingml/2006/table">
            <a:tbl>
              <a:tblPr firstRow="1" bandRow="1">
                <a:tableStyleId>{5C22544A-7EE6-4342-B048-85BDC9FD1C3A}</a:tableStyleId>
              </a:tblPr>
              <a:tblGrid>
                <a:gridCol w="3048000"/>
              </a:tblGrid>
              <a:tr h="2362200">
                <a:tc>
                  <a:txBody>
                    <a:bodyPr/>
                    <a:lstStyle/>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75000"/>
                      </a:schemeClr>
                    </a:solidFill>
                  </a:tcPr>
                </a:tc>
              </a:tr>
            </a:tbl>
          </a:graphicData>
        </a:graphic>
      </p:graphicFrame>
      <p:sp>
        <p:nvSpPr>
          <p:cNvPr id="15" name="TextBox 14"/>
          <p:cNvSpPr txBox="1"/>
          <p:nvPr/>
        </p:nvSpPr>
        <p:spPr>
          <a:xfrm>
            <a:off x="6154738" y="846138"/>
            <a:ext cx="2895600" cy="677862"/>
          </a:xfrm>
          <a:prstGeom prst="rect">
            <a:avLst/>
          </a:prstGeom>
          <a:noFill/>
        </p:spPr>
        <p:txBody>
          <a:bodyPr>
            <a:spAutoFit/>
          </a:bodyPr>
          <a:lstStyle/>
          <a:p>
            <a:pPr algn="ctr" defTabSz="914400">
              <a:defRPr/>
            </a:pPr>
            <a:r>
              <a:rPr lang="en-US" sz="3800" dirty="0">
                <a:solidFill>
                  <a:prstClr val="white"/>
                </a:solidFill>
              </a:rPr>
              <a:t>SAFE</a:t>
            </a:r>
            <a:endParaRPr lang="en-US" sz="3800" dirty="0">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1755998346"/>
              </p:ext>
            </p:extLst>
          </p:nvPr>
        </p:nvGraphicFramePr>
        <p:xfrm>
          <a:off x="3048000" y="4533900"/>
          <a:ext cx="3048000" cy="2324100"/>
        </p:xfrm>
        <a:graphic>
          <a:graphicData uri="http://schemas.openxmlformats.org/drawingml/2006/table">
            <a:tbl>
              <a:tblPr firstRow="1" bandRow="1">
                <a:tableStyleId>{5C22544A-7EE6-4342-B048-85BDC9FD1C3A}</a:tableStyleId>
              </a:tblPr>
              <a:tblGrid>
                <a:gridCol w="3048000"/>
              </a:tblGrid>
              <a:tr h="2324100">
                <a:tc>
                  <a:txBody>
                    <a:bodyPr/>
                    <a:lstStyle/>
                    <a:p>
                      <a:pPr algn="ctr"/>
                      <a:endParaRPr lang="en-US" sz="1000" dirty="0" smtClean="0">
                        <a:solidFill>
                          <a:schemeClr val="bg1"/>
                        </a:solidFill>
                      </a:endParaRPr>
                    </a:p>
                    <a:p>
                      <a:pPr algn="ctr"/>
                      <a:endParaRPr lang="en-US" sz="1000" dirty="0" smtClean="0">
                        <a:solidFill>
                          <a:schemeClr val="bg1"/>
                        </a:solidFill>
                      </a:endParaRPr>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60000"/>
                        <a:lumOff val="40000"/>
                      </a:schemeClr>
                    </a:solidFill>
                  </a:tcPr>
                </a:tc>
              </a:tr>
            </a:tbl>
          </a:graphicData>
        </a:graphic>
      </p:graphicFrame>
      <p:sp>
        <p:nvSpPr>
          <p:cNvPr id="17" name="TextBox 16"/>
          <p:cNvSpPr txBox="1"/>
          <p:nvPr/>
        </p:nvSpPr>
        <p:spPr>
          <a:xfrm>
            <a:off x="3162300" y="5384839"/>
            <a:ext cx="2895600" cy="554038"/>
          </a:xfrm>
          <a:prstGeom prst="rect">
            <a:avLst/>
          </a:prstGeom>
          <a:noFill/>
        </p:spPr>
        <p:txBody>
          <a:bodyPr>
            <a:spAutoFit/>
          </a:bodyPr>
          <a:lstStyle/>
          <a:p>
            <a:pPr algn="ctr" defTabSz="914400">
              <a:defRPr/>
            </a:pPr>
            <a:r>
              <a:rPr lang="en-US" sz="3000" dirty="0">
                <a:solidFill>
                  <a:prstClr val="white"/>
                </a:solidFill>
              </a:rPr>
              <a:t>CHALLENGED</a:t>
            </a:r>
          </a:p>
        </p:txBody>
      </p:sp>
      <p:graphicFrame>
        <p:nvGraphicFramePr>
          <p:cNvPr id="18" name="Table 17"/>
          <p:cNvGraphicFramePr>
            <a:graphicFrameLocks noGrp="1"/>
          </p:cNvGraphicFramePr>
          <p:nvPr>
            <p:extLst>
              <p:ext uri="{D42A27DB-BD31-4B8C-83A1-F6EECF244321}">
                <p14:modId xmlns:p14="http://schemas.microsoft.com/office/powerpoint/2010/main" val="2729816135"/>
              </p:ext>
            </p:extLst>
          </p:nvPr>
        </p:nvGraphicFramePr>
        <p:xfrm>
          <a:off x="0" y="0"/>
          <a:ext cx="6096000" cy="2362200"/>
        </p:xfrm>
        <a:graphic>
          <a:graphicData uri="http://schemas.openxmlformats.org/drawingml/2006/table">
            <a:tbl>
              <a:tblPr firstRow="1" bandRow="1">
                <a:tableStyleId>{5C22544A-7EE6-4342-B048-85BDC9FD1C3A}</a:tableStyleId>
              </a:tblPr>
              <a:tblGrid>
                <a:gridCol w="3048000"/>
                <a:gridCol w="3048000"/>
              </a:tblGrid>
              <a:tr h="2362200">
                <a:tc>
                  <a:txBody>
                    <a:bodyPr/>
                    <a:lstStyle/>
                    <a:p>
                      <a:pPr algn="ctr"/>
                      <a:endParaRPr lang="en-US" sz="1000" b="0" dirty="0" smtClean="0"/>
                    </a:p>
                    <a:p>
                      <a:pPr algn="ctr"/>
                      <a:endParaRPr lang="en-US" sz="1000" b="0" dirty="0" smtClean="0">
                        <a:solidFill>
                          <a:srgbClr val="92D050"/>
                        </a:solidFill>
                      </a:endParaRPr>
                    </a:p>
                    <a:p>
                      <a:pPr algn="ctr"/>
                      <a:endParaRPr lang="en-US" sz="1000" b="0" dirty="0" smtClean="0">
                        <a:solidFill>
                          <a:srgbClr val="92D050"/>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sp>
        <p:nvSpPr>
          <p:cNvPr id="19" name="TextBox 18"/>
          <p:cNvSpPr txBox="1"/>
          <p:nvPr/>
        </p:nvSpPr>
        <p:spPr>
          <a:xfrm>
            <a:off x="152400" y="858838"/>
            <a:ext cx="2743200" cy="676275"/>
          </a:xfrm>
          <a:prstGeom prst="rect">
            <a:avLst/>
          </a:prstGeom>
          <a:noFill/>
        </p:spPr>
        <p:txBody>
          <a:bodyPr>
            <a:spAutoFit/>
          </a:bodyPr>
          <a:lstStyle/>
          <a:p>
            <a:pPr algn="ctr" defTabSz="914400">
              <a:defRPr/>
            </a:pPr>
            <a:r>
              <a:rPr lang="en-US" sz="3800" dirty="0">
                <a:solidFill>
                  <a:prstClr val="white"/>
                </a:solidFill>
              </a:rPr>
              <a:t>HEALTHY</a:t>
            </a:r>
            <a:endParaRPr lang="en-US" sz="3800" dirty="0">
              <a:solidFill>
                <a:prstClr val="black"/>
              </a:solidFill>
            </a:endParaRPr>
          </a:p>
        </p:txBody>
      </p:sp>
    </p:spTree>
    <p:extLst>
      <p:ext uri="{BB962C8B-B14F-4D97-AF65-F5344CB8AC3E}">
        <p14:creationId xmlns:p14="http://schemas.microsoft.com/office/powerpoint/2010/main" val="3999739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ASCD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861" y="1445457"/>
            <a:ext cx="5496277" cy="4320736"/>
          </a:xfrm>
          <a:prstGeom prst="rect">
            <a:avLst/>
          </a:prstGeom>
        </p:spPr>
      </p:pic>
      <p:sp>
        <p:nvSpPr>
          <p:cNvPr id="3" name="TextBox 2"/>
          <p:cNvSpPr txBox="1"/>
          <p:nvPr/>
        </p:nvSpPr>
        <p:spPr>
          <a:xfrm>
            <a:off x="2278945" y="384720"/>
            <a:ext cx="5496277" cy="923330"/>
          </a:xfrm>
          <a:prstGeom prst="rect">
            <a:avLst/>
          </a:prstGeom>
          <a:noFill/>
        </p:spPr>
        <p:txBody>
          <a:bodyPr wrap="square" rtlCol="0">
            <a:spAutoFit/>
          </a:bodyPr>
          <a:lstStyle/>
          <a:p>
            <a:r>
              <a:rPr lang="en-US" sz="5400" b="1" dirty="0" smtClean="0"/>
              <a:t>Oregon ASCD</a:t>
            </a:r>
            <a:endParaRPr lang="en-US" sz="5400" b="1" dirty="0"/>
          </a:p>
        </p:txBody>
      </p:sp>
      <p:sp>
        <p:nvSpPr>
          <p:cNvPr id="4" name="TextBox 3"/>
          <p:cNvSpPr txBox="1"/>
          <p:nvPr/>
        </p:nvSpPr>
        <p:spPr>
          <a:xfrm>
            <a:off x="697356" y="5981377"/>
            <a:ext cx="7749288" cy="461665"/>
          </a:xfrm>
          <a:prstGeom prst="rect">
            <a:avLst/>
          </a:prstGeom>
          <a:noFill/>
        </p:spPr>
        <p:txBody>
          <a:bodyPr wrap="square" rtlCol="0">
            <a:spAutoFit/>
          </a:bodyPr>
          <a:lstStyle/>
          <a:p>
            <a:r>
              <a:rPr lang="en-US" sz="2400" b="1" dirty="0" smtClean="0"/>
              <a:t>Empowering those committed to enhancing education</a:t>
            </a:r>
            <a:endParaRPr lang="en-US" sz="2400" b="1" dirty="0"/>
          </a:p>
        </p:txBody>
      </p:sp>
    </p:spTree>
    <p:extLst>
      <p:ext uri="{BB962C8B-B14F-4D97-AF65-F5344CB8AC3E}">
        <p14:creationId xmlns:p14="http://schemas.microsoft.com/office/powerpoint/2010/main" val="42586396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87546"/>
          </a:xfrm>
        </p:spPr>
        <p:txBody>
          <a:bodyPr/>
          <a:lstStyle/>
          <a:p>
            <a:r>
              <a:rPr lang="en-US" b="1" dirty="0" smtClean="0">
                <a:solidFill>
                  <a:schemeClr val="tx1"/>
                </a:solidFill>
              </a:rPr>
              <a:t>Oregon ASCD Board</a:t>
            </a:r>
            <a:endParaRPr lang="en-US" b="1" dirty="0">
              <a:solidFill>
                <a:schemeClr val="tx1"/>
              </a:solidFill>
            </a:endParaRPr>
          </a:p>
        </p:txBody>
      </p:sp>
      <p:sp>
        <p:nvSpPr>
          <p:cNvPr id="5" name="Content Placeholder 4"/>
          <p:cNvSpPr>
            <a:spLocks noGrp="1"/>
          </p:cNvSpPr>
          <p:nvPr>
            <p:ph sz="half" idx="2"/>
          </p:nvPr>
        </p:nvSpPr>
        <p:spPr>
          <a:xfrm>
            <a:off x="4648200" y="1078710"/>
            <a:ext cx="4038600" cy="5047453"/>
          </a:xfrm>
        </p:spPr>
        <p:txBody>
          <a:bodyPr>
            <a:normAutofit/>
          </a:bodyPr>
          <a:lstStyle/>
          <a:p>
            <a:r>
              <a:rPr lang="en-US" sz="2200" b="1" dirty="0">
                <a:solidFill>
                  <a:schemeClr val="tx1"/>
                </a:solidFill>
                <a:latin typeface="Times"/>
                <a:cs typeface="Times"/>
              </a:rPr>
              <a:t>John George</a:t>
            </a:r>
            <a:r>
              <a:rPr lang="en-US" sz="2200" b="1" dirty="0" smtClean="0">
                <a:solidFill>
                  <a:schemeClr val="tx1"/>
                </a:solidFill>
                <a:latin typeface="Times"/>
                <a:cs typeface="Times"/>
              </a:rPr>
              <a:t>,     </a:t>
            </a:r>
            <a:r>
              <a:rPr lang="en-US" sz="2200" b="1" dirty="0">
                <a:solidFill>
                  <a:schemeClr val="tx1"/>
                </a:solidFill>
                <a:latin typeface="Times"/>
                <a:cs typeface="Times"/>
              </a:rPr>
              <a:t> </a:t>
            </a:r>
            <a:r>
              <a:rPr lang="en-US" sz="2200" b="1" dirty="0" smtClean="0">
                <a:solidFill>
                  <a:schemeClr val="tx1"/>
                </a:solidFill>
                <a:latin typeface="Times"/>
                <a:cs typeface="Times"/>
              </a:rPr>
              <a:t>     Gresham-Barlow</a:t>
            </a:r>
          </a:p>
          <a:p>
            <a:r>
              <a:rPr lang="en-US" sz="2200" b="1" dirty="0" smtClean="0">
                <a:solidFill>
                  <a:schemeClr val="tx1"/>
                </a:solidFill>
                <a:latin typeface="Times"/>
                <a:cs typeface="Times"/>
              </a:rPr>
              <a:t>Lynn </a:t>
            </a:r>
            <a:r>
              <a:rPr lang="en-US" sz="2200" b="1" dirty="0">
                <a:solidFill>
                  <a:schemeClr val="tx1"/>
                </a:solidFill>
                <a:latin typeface="Times"/>
                <a:cs typeface="Times"/>
              </a:rPr>
              <a:t>Scott, Central </a:t>
            </a:r>
            <a:r>
              <a:rPr lang="en-US" sz="2200" b="1" dirty="0" smtClean="0">
                <a:solidFill>
                  <a:schemeClr val="tx1"/>
                </a:solidFill>
                <a:latin typeface="Times"/>
                <a:cs typeface="Times"/>
              </a:rPr>
              <a:t>Point</a:t>
            </a:r>
          </a:p>
          <a:p>
            <a:r>
              <a:rPr lang="en-US" sz="2200" b="1" dirty="0" smtClean="0">
                <a:solidFill>
                  <a:schemeClr val="tx1"/>
                </a:solidFill>
                <a:latin typeface="Times"/>
                <a:cs typeface="Times"/>
              </a:rPr>
              <a:t>Michael Ralls,                 North Clackamas</a:t>
            </a:r>
          </a:p>
          <a:p>
            <a:r>
              <a:rPr lang="en-US" sz="2200" b="1" dirty="0" smtClean="0">
                <a:solidFill>
                  <a:schemeClr val="tx1"/>
                </a:solidFill>
                <a:latin typeface="Times"/>
                <a:cs typeface="Times"/>
              </a:rPr>
              <a:t>Rachael George,          Oregon Trail</a:t>
            </a:r>
          </a:p>
          <a:p>
            <a:r>
              <a:rPr lang="en-US" sz="2200" b="1" dirty="0" smtClean="0">
                <a:solidFill>
                  <a:schemeClr val="tx1"/>
                </a:solidFill>
                <a:latin typeface="Times"/>
                <a:cs typeface="Times"/>
              </a:rPr>
              <a:t>Samantha Steele,         Central Point</a:t>
            </a:r>
          </a:p>
          <a:p>
            <a:r>
              <a:rPr lang="en-US" sz="2200" b="1" dirty="0" smtClean="0">
                <a:solidFill>
                  <a:schemeClr val="tx1"/>
                </a:solidFill>
                <a:latin typeface="Times"/>
                <a:cs typeface="Times"/>
              </a:rPr>
              <a:t>Scot </a:t>
            </a:r>
            <a:r>
              <a:rPr lang="en-US" sz="2200" b="1" dirty="0" err="1" smtClean="0">
                <a:solidFill>
                  <a:schemeClr val="tx1"/>
                </a:solidFill>
                <a:latin typeface="Times"/>
                <a:cs typeface="Times"/>
              </a:rPr>
              <a:t>Stockwell</a:t>
            </a:r>
            <a:r>
              <a:rPr lang="en-US" sz="2200" b="1" dirty="0" smtClean="0">
                <a:solidFill>
                  <a:schemeClr val="tx1"/>
                </a:solidFill>
                <a:latin typeface="Times"/>
                <a:cs typeface="Times"/>
              </a:rPr>
              <a:t>, St. Helens</a:t>
            </a:r>
          </a:p>
          <a:p>
            <a:r>
              <a:rPr lang="en-US" sz="2200" b="1" dirty="0" smtClean="0">
                <a:solidFill>
                  <a:schemeClr val="tx1"/>
                </a:solidFill>
                <a:latin typeface="Times"/>
                <a:cs typeface="Times"/>
              </a:rPr>
              <a:t>Aeylin Summers,            North Clackamas</a:t>
            </a:r>
            <a:endParaRPr lang="en-US" sz="2200" b="1" dirty="0">
              <a:solidFill>
                <a:schemeClr val="tx1"/>
              </a:solidFill>
              <a:latin typeface="Times"/>
              <a:cs typeface="Times"/>
            </a:endParaRPr>
          </a:p>
        </p:txBody>
      </p:sp>
      <p:sp>
        <p:nvSpPr>
          <p:cNvPr id="6" name="Content Placeholder 5"/>
          <p:cNvSpPr>
            <a:spLocks noGrp="1"/>
          </p:cNvSpPr>
          <p:nvPr>
            <p:ph sz="quarter" idx="13"/>
          </p:nvPr>
        </p:nvSpPr>
        <p:spPr>
          <a:xfrm>
            <a:off x="365760" y="1078710"/>
            <a:ext cx="4041648" cy="5047770"/>
          </a:xfrm>
        </p:spPr>
        <p:txBody>
          <a:bodyPr>
            <a:noAutofit/>
          </a:bodyPr>
          <a:lstStyle/>
          <a:p>
            <a:r>
              <a:rPr lang="en-US" sz="2200" b="1" dirty="0" smtClean="0">
                <a:solidFill>
                  <a:schemeClr val="tx1"/>
                </a:solidFill>
                <a:latin typeface="Times"/>
                <a:cs typeface="Times"/>
              </a:rPr>
              <a:t>Colin Cameron,        Executive Director</a:t>
            </a:r>
          </a:p>
          <a:p>
            <a:r>
              <a:rPr lang="en-US" sz="2200" b="1" dirty="0" smtClean="0">
                <a:solidFill>
                  <a:schemeClr val="tx1"/>
                </a:solidFill>
                <a:latin typeface="Times"/>
                <a:cs typeface="Times"/>
              </a:rPr>
              <a:t>Cate Hill, Bend-La Pine</a:t>
            </a:r>
          </a:p>
          <a:p>
            <a:r>
              <a:rPr lang="en-US" sz="2200" b="1" dirty="0" smtClean="0">
                <a:solidFill>
                  <a:schemeClr val="tx1"/>
                </a:solidFill>
                <a:latin typeface="Times"/>
                <a:cs typeface="Times"/>
              </a:rPr>
              <a:t>Chris Gutierrez, OALA</a:t>
            </a:r>
          </a:p>
          <a:p>
            <a:r>
              <a:rPr lang="en-US" sz="2200" b="1" dirty="0" smtClean="0">
                <a:solidFill>
                  <a:schemeClr val="tx1"/>
                </a:solidFill>
                <a:latin typeface="Times"/>
                <a:cs typeface="Times"/>
              </a:rPr>
              <a:t>Erin Whitlock, OEA Center for Great Schools</a:t>
            </a:r>
          </a:p>
          <a:p>
            <a:r>
              <a:rPr lang="en-US" sz="2200" b="1" dirty="0" smtClean="0">
                <a:solidFill>
                  <a:schemeClr val="tx1"/>
                </a:solidFill>
                <a:latin typeface="Times"/>
                <a:cs typeface="Times"/>
              </a:rPr>
              <a:t>Greg </a:t>
            </a:r>
            <a:r>
              <a:rPr lang="en-US" sz="2200" b="1" dirty="0" err="1" smtClean="0">
                <a:solidFill>
                  <a:schemeClr val="tx1"/>
                </a:solidFill>
                <a:latin typeface="Times"/>
                <a:cs typeface="Times"/>
              </a:rPr>
              <a:t>Borgerding</a:t>
            </a:r>
            <a:r>
              <a:rPr lang="en-US" sz="2200" b="1" dirty="0" smtClean="0">
                <a:solidFill>
                  <a:schemeClr val="tx1"/>
                </a:solidFill>
                <a:latin typeface="Times"/>
                <a:cs typeface="Times"/>
              </a:rPr>
              <a:t>, Eugene</a:t>
            </a:r>
          </a:p>
          <a:p>
            <a:r>
              <a:rPr lang="en-US" sz="2200" b="1" dirty="0" smtClean="0">
                <a:solidFill>
                  <a:schemeClr val="tx1"/>
                </a:solidFill>
                <a:latin typeface="Times"/>
                <a:cs typeface="Times"/>
              </a:rPr>
              <a:t>Gwen </a:t>
            </a:r>
            <a:r>
              <a:rPr lang="en-US" sz="2200" b="1" dirty="0" err="1" smtClean="0">
                <a:solidFill>
                  <a:schemeClr val="tx1"/>
                </a:solidFill>
                <a:latin typeface="Times"/>
                <a:cs typeface="Times"/>
              </a:rPr>
              <a:t>Soderberg</a:t>
            </a:r>
            <a:r>
              <a:rPr lang="en-US" sz="2200" b="1" dirty="0" smtClean="0">
                <a:solidFill>
                  <a:schemeClr val="tx1"/>
                </a:solidFill>
                <a:latin typeface="Times"/>
                <a:cs typeface="Times"/>
              </a:rPr>
              <a:t>-Chase, Grants Pass</a:t>
            </a:r>
          </a:p>
          <a:p>
            <a:r>
              <a:rPr lang="en-US" sz="2200" b="1" dirty="0" err="1" smtClean="0">
                <a:solidFill>
                  <a:schemeClr val="tx1"/>
                </a:solidFill>
                <a:latin typeface="Times"/>
                <a:cs typeface="Times"/>
              </a:rPr>
              <a:t>Inge</a:t>
            </a:r>
            <a:r>
              <a:rPr lang="en-US" sz="2200" b="1" dirty="0" smtClean="0">
                <a:solidFill>
                  <a:schemeClr val="tx1"/>
                </a:solidFill>
                <a:latin typeface="Times"/>
                <a:cs typeface="Times"/>
              </a:rPr>
              <a:t> </a:t>
            </a:r>
            <a:r>
              <a:rPr lang="en-US" sz="2200" b="1" dirty="0" err="1" smtClean="0">
                <a:solidFill>
                  <a:schemeClr val="tx1"/>
                </a:solidFill>
                <a:latin typeface="Times"/>
                <a:cs typeface="Times"/>
              </a:rPr>
              <a:t>Aldersebaes</a:t>
            </a:r>
            <a:r>
              <a:rPr lang="en-US" sz="2200" b="1" dirty="0" smtClean="0">
                <a:solidFill>
                  <a:schemeClr val="tx1"/>
                </a:solidFill>
                <a:latin typeface="Times"/>
                <a:cs typeface="Times"/>
              </a:rPr>
              <a:t>, OEA Choice Trust</a:t>
            </a:r>
          </a:p>
          <a:p>
            <a:r>
              <a:rPr lang="en-US" sz="2200" b="1" dirty="0" smtClean="0">
                <a:solidFill>
                  <a:schemeClr val="tx1"/>
                </a:solidFill>
                <a:latin typeface="Times"/>
                <a:cs typeface="Times"/>
              </a:rPr>
              <a:t>Jacquie </a:t>
            </a:r>
            <a:r>
              <a:rPr lang="en-US" sz="2200" b="1" dirty="0" err="1" smtClean="0">
                <a:solidFill>
                  <a:schemeClr val="tx1"/>
                </a:solidFill>
                <a:latin typeface="Times"/>
                <a:cs typeface="Times"/>
              </a:rPr>
              <a:t>Jaquette</a:t>
            </a:r>
            <a:r>
              <a:rPr lang="en-US" sz="2200" b="1" dirty="0" smtClean="0">
                <a:solidFill>
                  <a:schemeClr val="tx1"/>
                </a:solidFill>
                <a:latin typeface="Times"/>
                <a:cs typeface="Times"/>
              </a:rPr>
              <a:t>,         Central Point</a:t>
            </a:r>
          </a:p>
        </p:txBody>
      </p:sp>
      <p:sp>
        <p:nvSpPr>
          <p:cNvPr id="3" name="TextBox 2"/>
          <p:cNvSpPr txBox="1"/>
          <p:nvPr/>
        </p:nvSpPr>
        <p:spPr>
          <a:xfrm>
            <a:off x="8493661" y="6581495"/>
            <a:ext cx="184666"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28422211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cc-model-l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778" y="931333"/>
            <a:ext cx="5879000" cy="5926667"/>
          </a:xfrm>
          <a:prstGeom prst="rect">
            <a:avLst/>
          </a:prstGeom>
        </p:spPr>
      </p:pic>
      <p:sp>
        <p:nvSpPr>
          <p:cNvPr id="3" name="TextBox 2"/>
          <p:cNvSpPr txBox="1"/>
          <p:nvPr/>
        </p:nvSpPr>
        <p:spPr>
          <a:xfrm>
            <a:off x="282221" y="338667"/>
            <a:ext cx="4749994" cy="1938992"/>
          </a:xfrm>
          <a:prstGeom prst="rect">
            <a:avLst/>
          </a:prstGeom>
          <a:noFill/>
        </p:spPr>
        <p:txBody>
          <a:bodyPr wrap="square" rtlCol="0">
            <a:spAutoFit/>
          </a:bodyPr>
          <a:lstStyle/>
          <a:p>
            <a:r>
              <a:rPr lang="en-US" sz="4000" b="1" dirty="0" smtClean="0"/>
              <a:t>Whole School, </a:t>
            </a:r>
          </a:p>
          <a:p>
            <a:r>
              <a:rPr lang="en-US" sz="4000" b="1" dirty="0" smtClean="0"/>
              <a:t>Whole Community, Whole Child</a:t>
            </a:r>
            <a:endParaRPr lang="en-US" sz="4000" b="1" dirty="0"/>
          </a:p>
        </p:txBody>
      </p:sp>
    </p:spTree>
    <p:extLst>
      <p:ext uri="{BB962C8B-B14F-4D97-AF65-F5344CB8AC3E}">
        <p14:creationId xmlns:p14="http://schemas.microsoft.com/office/powerpoint/2010/main" val="2229402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cc-model-l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778" y="931333"/>
            <a:ext cx="5879000" cy="5926667"/>
          </a:xfrm>
          <a:prstGeom prst="rect">
            <a:avLst/>
          </a:prstGeom>
        </p:spPr>
      </p:pic>
      <p:sp>
        <p:nvSpPr>
          <p:cNvPr id="3" name="TextBox 2"/>
          <p:cNvSpPr txBox="1"/>
          <p:nvPr/>
        </p:nvSpPr>
        <p:spPr>
          <a:xfrm>
            <a:off x="282221" y="338667"/>
            <a:ext cx="4749994" cy="1938992"/>
          </a:xfrm>
          <a:prstGeom prst="rect">
            <a:avLst/>
          </a:prstGeom>
          <a:noFill/>
        </p:spPr>
        <p:txBody>
          <a:bodyPr wrap="square" rtlCol="0">
            <a:spAutoFit/>
          </a:bodyPr>
          <a:lstStyle/>
          <a:p>
            <a:r>
              <a:rPr lang="en-US" sz="4000" b="1" dirty="0" smtClean="0"/>
              <a:t>Whole School, </a:t>
            </a:r>
          </a:p>
          <a:p>
            <a:r>
              <a:rPr lang="en-US" sz="4000" b="1" dirty="0" smtClean="0"/>
              <a:t>Whole Community, Whole Child</a:t>
            </a:r>
            <a:endParaRPr lang="en-US" sz="4000" b="1" dirty="0"/>
          </a:p>
        </p:txBody>
      </p:sp>
      <p:sp>
        <p:nvSpPr>
          <p:cNvPr id="4" name="TextBox 3"/>
          <p:cNvSpPr txBox="1"/>
          <p:nvPr/>
        </p:nvSpPr>
        <p:spPr>
          <a:xfrm>
            <a:off x="282221" y="4415237"/>
            <a:ext cx="4791054" cy="1754327"/>
          </a:xfrm>
          <a:prstGeom prst="rect">
            <a:avLst/>
          </a:prstGeom>
          <a:noFill/>
        </p:spPr>
        <p:txBody>
          <a:bodyPr wrap="square" rtlCol="0">
            <a:spAutoFit/>
          </a:bodyPr>
          <a:lstStyle/>
          <a:p>
            <a:r>
              <a:rPr lang="en-US" sz="3600" b="1" dirty="0" smtClean="0"/>
              <a:t>Every student </a:t>
            </a:r>
          </a:p>
          <a:p>
            <a:r>
              <a:rPr lang="en-US" sz="3600" b="1" dirty="0" smtClean="0"/>
              <a:t>has the right </a:t>
            </a:r>
          </a:p>
          <a:p>
            <a:r>
              <a:rPr lang="en-US" sz="3600" b="1" dirty="0" smtClean="0"/>
              <a:t>to be</a:t>
            </a:r>
            <a:endParaRPr lang="en-US" sz="3600" b="1" dirty="0"/>
          </a:p>
        </p:txBody>
      </p:sp>
    </p:spTree>
    <p:extLst>
      <p:ext uri="{BB962C8B-B14F-4D97-AF65-F5344CB8AC3E}">
        <p14:creationId xmlns:p14="http://schemas.microsoft.com/office/powerpoint/2010/main" val="10582472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ChangeArrowheads="1"/>
          </p:cNvSpPr>
          <p:nvPr/>
        </p:nvSpPr>
        <p:spPr bwMode="auto">
          <a:xfrm>
            <a:off x="-76200" y="0"/>
            <a:ext cx="9372600" cy="7010400"/>
          </a:xfrm>
          <a:prstGeom prst="rect">
            <a:avLst/>
          </a:prstGeom>
          <a:solidFill>
            <a:schemeClr val="bg1"/>
          </a:solidFill>
          <a:ln w="9525" algn="ctr">
            <a:solidFill>
              <a:schemeClr val="tx1"/>
            </a:solidFill>
            <a:round/>
            <a:headEnd/>
            <a:tailEnd/>
          </a:ln>
        </p:spPr>
        <p:txBody>
          <a:bodyPr/>
          <a:lstStyle/>
          <a:p>
            <a:pPr defTabSz="914400" eaLnBrk="0" hangingPunct="0"/>
            <a:endParaRPr lang="en-US" dirty="0">
              <a:solidFill>
                <a:prstClr val="black"/>
              </a:solidFill>
            </a:endParaRPr>
          </a:p>
        </p:txBody>
      </p:sp>
      <p:pic>
        <p:nvPicPr>
          <p:cNvPr id="5" name="Picture 17" descr="wc pic 2.jpg"/>
          <p:cNvPicPr>
            <a:picLocks noChangeAspect="1"/>
          </p:cNvPicPr>
          <p:nvPr/>
        </p:nvPicPr>
        <p:blipFill>
          <a:blip r:embed="rId2">
            <a:extLst>
              <a:ext uri="{28A0092B-C50C-407E-A947-70E740481C1C}">
                <a14:useLocalDpi xmlns:a14="http://schemas.microsoft.com/office/drawing/2010/main" val="0"/>
              </a:ext>
            </a:extLst>
          </a:blip>
          <a:srcRect l="8000" t="8000" r="8000" b="14667"/>
          <a:stretch>
            <a:fillRect/>
          </a:stretch>
        </p:blipFill>
        <p:spPr bwMode="auto">
          <a:xfrm>
            <a:off x="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66801"/>
          <a:stretch>
            <a:fillRect/>
          </a:stretch>
        </p:blipFill>
        <p:spPr bwMode="auto">
          <a:xfrm>
            <a:off x="3048000" y="2362200"/>
            <a:ext cx="304641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770769232"/>
              </p:ext>
            </p:extLst>
          </p:nvPr>
        </p:nvGraphicFramePr>
        <p:xfrm>
          <a:off x="0" y="2362200"/>
          <a:ext cx="9144000" cy="2209800"/>
        </p:xfrm>
        <a:graphic>
          <a:graphicData uri="http://schemas.openxmlformats.org/drawingml/2006/table">
            <a:tbl>
              <a:tblPr firstRow="1" bandRow="1">
                <a:tableStyleId>{5C22544A-7EE6-4342-B048-85BDC9FD1C3A}</a:tableStyleId>
              </a:tblPr>
              <a:tblGrid>
                <a:gridCol w="3048000"/>
                <a:gridCol w="3048000"/>
                <a:gridCol w="3048000"/>
              </a:tblGrid>
              <a:tr h="2209800">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endParaRPr lang="en-US"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p>
                      <a:pPr algn="ctr"/>
                      <a:endParaRPr lang="en-US" baseline="0" dirty="0" smtClean="0">
                        <a:solidFill>
                          <a:schemeClr val="bg1"/>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75000"/>
                      </a:schemeClr>
                    </a:solidFill>
                  </a:tcPr>
                </a:tc>
              </a:tr>
            </a:tbl>
          </a:graphicData>
        </a:graphic>
      </p:graphicFrame>
      <p:pic>
        <p:nvPicPr>
          <p:cNvPr id="8" name="Picture 20" descr="wc pic 3.jpg"/>
          <p:cNvPicPr>
            <a:picLocks noChangeAspect="1"/>
          </p:cNvPicPr>
          <p:nvPr/>
        </p:nvPicPr>
        <p:blipFill>
          <a:blip r:embed="rId4">
            <a:extLst>
              <a:ext uri="{28A0092B-C50C-407E-A947-70E740481C1C}">
                <a14:useLocalDpi xmlns:a14="http://schemas.microsoft.com/office/drawing/2010/main" val="0"/>
              </a:ext>
            </a:extLst>
          </a:blip>
          <a:srcRect l="6000" t="8000" r="21001" b="14667"/>
          <a:stretch>
            <a:fillRect/>
          </a:stretch>
        </p:blipFill>
        <p:spPr bwMode="auto">
          <a:xfrm>
            <a:off x="6154738" y="4605338"/>
            <a:ext cx="2989262"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3692651467"/>
              </p:ext>
            </p:extLst>
          </p:nvPr>
        </p:nvGraphicFramePr>
        <p:xfrm>
          <a:off x="0" y="4533900"/>
          <a:ext cx="9144000" cy="2324100"/>
        </p:xfrm>
        <a:graphic>
          <a:graphicData uri="http://schemas.openxmlformats.org/drawingml/2006/table">
            <a:tbl>
              <a:tblPr firstRow="1" bandRow="1">
                <a:tableStyleId>{5C22544A-7EE6-4342-B048-85BDC9FD1C3A}</a:tableStyleId>
              </a:tblPr>
              <a:tblGrid>
                <a:gridCol w="3048000"/>
                <a:gridCol w="3048000"/>
                <a:gridCol w="3048000"/>
              </a:tblGrid>
              <a:tr h="2324100">
                <a:tc>
                  <a:txBody>
                    <a:bodyPr/>
                    <a:lstStyle/>
                    <a:p>
                      <a:pPr algn="ctr">
                        <a:spcBef>
                          <a:spcPts val="0"/>
                        </a:spcBef>
                        <a:spcAft>
                          <a:spcPts val="0"/>
                        </a:spcAft>
                      </a:pPr>
                      <a:endParaRPr lang="en-US" sz="1000" dirty="0" smtClean="0">
                        <a:solidFill>
                          <a:schemeClr val="bg1"/>
                        </a:solidFill>
                      </a:endParaRPr>
                    </a:p>
                    <a:p>
                      <a:pPr algn="ctr">
                        <a:spcBef>
                          <a:spcPts val="0"/>
                        </a:spcBef>
                        <a:spcAft>
                          <a:spcPts val="0"/>
                        </a:spcAft>
                      </a:pPr>
                      <a:endParaRPr lang="en-US" sz="1000" dirty="0" smtClean="0">
                        <a:solidFill>
                          <a:schemeClr val="bg1"/>
                        </a:solidFill>
                      </a:endParaRPr>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000"/>
                    </a:solidFill>
                  </a:tcPr>
                </a:tc>
                <a:tc>
                  <a:txBody>
                    <a:bodyPr/>
                    <a:lstStyle/>
                    <a:p>
                      <a:pPr algn="ctr"/>
                      <a:endParaRPr lang="en-US" sz="1000" dirty="0" smtClean="0">
                        <a:solidFill>
                          <a:schemeClr val="bg1"/>
                        </a:solidFill>
                      </a:endParaRPr>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sz="1800" dirty="0"/>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sp>
        <p:nvSpPr>
          <p:cNvPr id="10" name="TextBox 9"/>
          <p:cNvSpPr txBox="1"/>
          <p:nvPr/>
        </p:nvSpPr>
        <p:spPr>
          <a:xfrm>
            <a:off x="6310313" y="3013075"/>
            <a:ext cx="2667000" cy="677863"/>
          </a:xfrm>
          <a:prstGeom prst="rect">
            <a:avLst/>
          </a:prstGeom>
          <a:noFill/>
        </p:spPr>
        <p:txBody>
          <a:bodyPr>
            <a:spAutoFit/>
          </a:bodyPr>
          <a:lstStyle/>
          <a:p>
            <a:pPr algn="ctr" defTabSz="914400">
              <a:defRPr/>
            </a:pPr>
            <a:r>
              <a:rPr lang="en-US" sz="3800" dirty="0">
                <a:solidFill>
                  <a:prstClr val="white"/>
                </a:solidFill>
              </a:rPr>
              <a:t>ENGAGED</a:t>
            </a:r>
            <a:endParaRPr lang="en-US" sz="3800" dirty="0">
              <a:solidFill>
                <a:prstClr val="black"/>
              </a:solidFill>
            </a:endParaRPr>
          </a:p>
        </p:txBody>
      </p:sp>
      <p:sp>
        <p:nvSpPr>
          <p:cNvPr id="11" name="TextBox 10"/>
          <p:cNvSpPr txBox="1"/>
          <p:nvPr/>
        </p:nvSpPr>
        <p:spPr>
          <a:xfrm>
            <a:off x="190500" y="5389602"/>
            <a:ext cx="2667000" cy="553998"/>
          </a:xfrm>
          <a:prstGeom prst="rect">
            <a:avLst/>
          </a:prstGeom>
          <a:noFill/>
        </p:spPr>
        <p:txBody>
          <a:bodyPr>
            <a:spAutoFit/>
          </a:bodyPr>
          <a:lstStyle/>
          <a:p>
            <a:pPr algn="ctr" defTabSz="914400">
              <a:defRPr/>
            </a:pPr>
            <a:r>
              <a:rPr lang="en-US" sz="3000" dirty="0">
                <a:solidFill>
                  <a:prstClr val="white"/>
                </a:solidFill>
              </a:rPr>
              <a:t>SUPPORTED</a:t>
            </a:r>
          </a:p>
        </p:txBody>
      </p:sp>
      <p:sp>
        <p:nvSpPr>
          <p:cNvPr id="12" name="Rectangle 13"/>
          <p:cNvSpPr>
            <a:spLocks noChangeArrowheads="1"/>
          </p:cNvSpPr>
          <p:nvPr/>
        </p:nvSpPr>
        <p:spPr bwMode="auto">
          <a:xfrm>
            <a:off x="457200" y="1524000"/>
            <a:ext cx="8077200" cy="381000"/>
          </a:xfrm>
          <a:prstGeom prst="rect">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82058" tIns="41029" rIns="82058" bIns="41029" anchor="ctr"/>
          <a:lstStyle/>
          <a:p>
            <a:pPr algn="ctr" defTabSz="820738" eaLnBrk="0" hangingPunct="0"/>
            <a:endParaRPr lang="en-US" b="1" dirty="0">
              <a:solidFill>
                <a:srgbClr val="C0504D"/>
              </a:solidFill>
            </a:endParaRPr>
          </a:p>
        </p:txBody>
      </p:sp>
      <p:pic>
        <p:nvPicPr>
          <p:cNvPr id="13" name="Picture 4" descr="wc pic 1.jpg"/>
          <p:cNvPicPr>
            <a:picLocks noChangeAspect="1"/>
          </p:cNvPicPr>
          <p:nvPr/>
        </p:nvPicPr>
        <p:blipFill>
          <a:blip r:embed="rId5">
            <a:extLst>
              <a:ext uri="{28A0092B-C50C-407E-A947-70E740481C1C}">
                <a14:useLocalDpi xmlns:a14="http://schemas.microsoft.com/office/drawing/2010/main" val="0"/>
              </a:ext>
            </a:extLst>
          </a:blip>
          <a:srcRect l="6000" t="8000" r="23000" b="14667"/>
          <a:stretch>
            <a:fillRect/>
          </a:stretch>
        </p:blipFill>
        <p:spPr bwMode="auto">
          <a:xfrm>
            <a:off x="3124200" y="76200"/>
            <a:ext cx="27432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3007006057"/>
              </p:ext>
            </p:extLst>
          </p:nvPr>
        </p:nvGraphicFramePr>
        <p:xfrm>
          <a:off x="6096000" y="0"/>
          <a:ext cx="3048000" cy="2362200"/>
        </p:xfrm>
        <a:graphic>
          <a:graphicData uri="http://schemas.openxmlformats.org/drawingml/2006/table">
            <a:tbl>
              <a:tblPr firstRow="1" bandRow="1">
                <a:tableStyleId>{5C22544A-7EE6-4342-B048-85BDC9FD1C3A}</a:tableStyleId>
              </a:tblPr>
              <a:tblGrid>
                <a:gridCol w="3048000"/>
              </a:tblGrid>
              <a:tr h="2362200">
                <a:tc>
                  <a:txBody>
                    <a:bodyPr/>
                    <a:lstStyle/>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smtClean="0"/>
                    </a:p>
                    <a:p>
                      <a:pPr algn="ct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75000"/>
                      </a:schemeClr>
                    </a:solidFill>
                  </a:tcPr>
                </a:tc>
              </a:tr>
            </a:tbl>
          </a:graphicData>
        </a:graphic>
      </p:graphicFrame>
      <p:sp>
        <p:nvSpPr>
          <p:cNvPr id="15" name="TextBox 14"/>
          <p:cNvSpPr txBox="1"/>
          <p:nvPr/>
        </p:nvSpPr>
        <p:spPr>
          <a:xfrm>
            <a:off x="6154738" y="846138"/>
            <a:ext cx="2895600" cy="677862"/>
          </a:xfrm>
          <a:prstGeom prst="rect">
            <a:avLst/>
          </a:prstGeom>
          <a:noFill/>
        </p:spPr>
        <p:txBody>
          <a:bodyPr>
            <a:spAutoFit/>
          </a:bodyPr>
          <a:lstStyle/>
          <a:p>
            <a:pPr algn="ctr" defTabSz="914400">
              <a:defRPr/>
            </a:pPr>
            <a:r>
              <a:rPr lang="en-US" sz="3800" dirty="0">
                <a:solidFill>
                  <a:prstClr val="white"/>
                </a:solidFill>
              </a:rPr>
              <a:t>SAFE</a:t>
            </a:r>
            <a:endParaRPr lang="en-US" sz="3800" dirty="0">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182834951"/>
              </p:ext>
            </p:extLst>
          </p:nvPr>
        </p:nvGraphicFramePr>
        <p:xfrm>
          <a:off x="3048000" y="4533900"/>
          <a:ext cx="3048000" cy="2324100"/>
        </p:xfrm>
        <a:graphic>
          <a:graphicData uri="http://schemas.openxmlformats.org/drawingml/2006/table">
            <a:tbl>
              <a:tblPr firstRow="1" bandRow="1">
                <a:tableStyleId>{5C22544A-7EE6-4342-B048-85BDC9FD1C3A}</a:tableStyleId>
              </a:tblPr>
              <a:tblGrid>
                <a:gridCol w="3048000"/>
              </a:tblGrid>
              <a:tr h="2324100">
                <a:tc>
                  <a:txBody>
                    <a:bodyPr/>
                    <a:lstStyle/>
                    <a:p>
                      <a:pPr algn="ctr"/>
                      <a:endParaRPr lang="en-US" sz="1000" dirty="0" smtClean="0">
                        <a:solidFill>
                          <a:schemeClr val="bg1"/>
                        </a:solidFill>
                      </a:endParaRPr>
                    </a:p>
                    <a:p>
                      <a:pPr algn="ctr"/>
                      <a:endParaRPr lang="en-US" sz="1000" dirty="0" smtClean="0">
                        <a:solidFill>
                          <a:schemeClr val="bg1"/>
                        </a:solidFill>
                      </a:endParaRPr>
                    </a:p>
                  </a:txBody>
                  <a:tcPr marT="45707" marB="45707">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60000"/>
                        <a:lumOff val="40000"/>
                      </a:schemeClr>
                    </a:solidFill>
                  </a:tcPr>
                </a:tc>
              </a:tr>
            </a:tbl>
          </a:graphicData>
        </a:graphic>
      </p:graphicFrame>
      <p:sp>
        <p:nvSpPr>
          <p:cNvPr id="17" name="TextBox 16"/>
          <p:cNvSpPr txBox="1"/>
          <p:nvPr/>
        </p:nvSpPr>
        <p:spPr>
          <a:xfrm>
            <a:off x="3162300" y="5384839"/>
            <a:ext cx="2895600" cy="554038"/>
          </a:xfrm>
          <a:prstGeom prst="rect">
            <a:avLst/>
          </a:prstGeom>
          <a:noFill/>
        </p:spPr>
        <p:txBody>
          <a:bodyPr>
            <a:spAutoFit/>
          </a:bodyPr>
          <a:lstStyle/>
          <a:p>
            <a:pPr algn="ctr" defTabSz="914400">
              <a:defRPr/>
            </a:pPr>
            <a:r>
              <a:rPr lang="en-US" sz="3000" dirty="0">
                <a:solidFill>
                  <a:prstClr val="white"/>
                </a:solidFill>
              </a:rPr>
              <a:t>CHALLENGED</a:t>
            </a:r>
          </a:p>
        </p:txBody>
      </p:sp>
      <p:graphicFrame>
        <p:nvGraphicFramePr>
          <p:cNvPr id="18" name="Table 17"/>
          <p:cNvGraphicFramePr>
            <a:graphicFrameLocks noGrp="1"/>
          </p:cNvGraphicFramePr>
          <p:nvPr>
            <p:extLst>
              <p:ext uri="{D42A27DB-BD31-4B8C-83A1-F6EECF244321}">
                <p14:modId xmlns:p14="http://schemas.microsoft.com/office/powerpoint/2010/main" val="832510296"/>
              </p:ext>
            </p:extLst>
          </p:nvPr>
        </p:nvGraphicFramePr>
        <p:xfrm>
          <a:off x="0" y="0"/>
          <a:ext cx="6096000" cy="2362200"/>
        </p:xfrm>
        <a:graphic>
          <a:graphicData uri="http://schemas.openxmlformats.org/drawingml/2006/table">
            <a:tbl>
              <a:tblPr firstRow="1" bandRow="1">
                <a:tableStyleId>{5C22544A-7EE6-4342-B048-85BDC9FD1C3A}</a:tableStyleId>
              </a:tblPr>
              <a:tblGrid>
                <a:gridCol w="3048000"/>
                <a:gridCol w="3048000"/>
              </a:tblGrid>
              <a:tr h="2362200">
                <a:tc>
                  <a:txBody>
                    <a:bodyPr/>
                    <a:lstStyle/>
                    <a:p>
                      <a:pPr algn="ctr"/>
                      <a:endParaRPr lang="en-US" sz="1000" b="0" dirty="0" smtClean="0"/>
                    </a:p>
                    <a:p>
                      <a:pPr algn="ctr"/>
                      <a:endParaRPr lang="en-US" sz="1000" b="0" dirty="0" smtClean="0">
                        <a:solidFill>
                          <a:srgbClr val="92D050"/>
                        </a:solidFill>
                      </a:endParaRPr>
                    </a:p>
                    <a:p>
                      <a:pPr algn="ctr"/>
                      <a:endParaRPr lang="en-US" sz="1000" b="0" dirty="0" smtClean="0">
                        <a:solidFill>
                          <a:srgbClr val="92D050"/>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sp>
        <p:nvSpPr>
          <p:cNvPr id="19" name="TextBox 18"/>
          <p:cNvSpPr txBox="1"/>
          <p:nvPr/>
        </p:nvSpPr>
        <p:spPr>
          <a:xfrm>
            <a:off x="152400" y="858838"/>
            <a:ext cx="2743200" cy="676275"/>
          </a:xfrm>
          <a:prstGeom prst="rect">
            <a:avLst/>
          </a:prstGeom>
          <a:noFill/>
        </p:spPr>
        <p:txBody>
          <a:bodyPr>
            <a:spAutoFit/>
          </a:bodyPr>
          <a:lstStyle/>
          <a:p>
            <a:pPr algn="ctr" defTabSz="914400">
              <a:defRPr/>
            </a:pPr>
            <a:r>
              <a:rPr lang="en-US" sz="3800" dirty="0">
                <a:solidFill>
                  <a:prstClr val="white"/>
                </a:solidFill>
              </a:rPr>
              <a:t>HEALTHY</a:t>
            </a:r>
            <a:endParaRPr lang="en-US" sz="3800" dirty="0">
              <a:solidFill>
                <a:prstClr val="black"/>
              </a:solidFill>
            </a:endParaRPr>
          </a:p>
        </p:txBody>
      </p:sp>
    </p:spTree>
    <p:extLst>
      <p:ext uri="{BB962C8B-B14F-4D97-AF65-F5344CB8AC3E}">
        <p14:creationId xmlns:p14="http://schemas.microsoft.com/office/powerpoint/2010/main" val="27249738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67556"/>
          </a:xfrm>
        </p:spPr>
        <p:txBody>
          <a:bodyPr/>
          <a:lstStyle/>
          <a:p>
            <a:r>
              <a:rPr lang="en-US" sz="4000" b="1" dirty="0">
                <a:latin typeface="Times"/>
                <a:cs typeface="Times"/>
              </a:rPr>
              <a:t>Oregon </a:t>
            </a:r>
            <a:r>
              <a:rPr lang="en-US" sz="4000" b="1" dirty="0" smtClean="0">
                <a:latin typeface="Times"/>
                <a:cs typeface="Times"/>
              </a:rPr>
              <a:t>Posts Nation's Worst Graduation Rate </a:t>
            </a:r>
            <a:r>
              <a:rPr lang="en-US" sz="4000" b="1" dirty="0">
                <a:latin typeface="Times"/>
                <a:cs typeface="Times"/>
              </a:rPr>
              <a:t>for </a:t>
            </a:r>
            <a:r>
              <a:rPr lang="en-US" sz="4000" b="1" dirty="0" smtClean="0">
                <a:latin typeface="Times"/>
                <a:cs typeface="Times"/>
              </a:rPr>
              <a:t>Class </a:t>
            </a:r>
            <a:r>
              <a:rPr lang="en-US" sz="4000" b="1" dirty="0">
                <a:latin typeface="Times"/>
                <a:cs typeface="Times"/>
              </a:rPr>
              <a:t>of 2013</a:t>
            </a:r>
          </a:p>
        </p:txBody>
      </p:sp>
      <p:sp>
        <p:nvSpPr>
          <p:cNvPr id="3" name="Rectangle 2"/>
          <p:cNvSpPr/>
          <p:nvPr/>
        </p:nvSpPr>
        <p:spPr>
          <a:xfrm>
            <a:off x="818443" y="1500117"/>
            <a:ext cx="7648223" cy="646331"/>
          </a:xfrm>
          <a:prstGeom prst="rect">
            <a:avLst/>
          </a:prstGeom>
        </p:spPr>
        <p:txBody>
          <a:bodyPr wrap="square">
            <a:spAutoFit/>
          </a:bodyPr>
          <a:lstStyle/>
          <a:p>
            <a:r>
              <a:rPr lang="en-US" b="1" dirty="0" smtClean="0">
                <a:solidFill>
                  <a:schemeClr val="tx1">
                    <a:lumMod val="50000"/>
                    <a:lumOff val="50000"/>
                  </a:schemeClr>
                </a:solidFill>
                <a:latin typeface="Times"/>
                <a:cs typeface="Times"/>
              </a:rPr>
              <a:t>By</a:t>
            </a:r>
            <a:r>
              <a:rPr lang="en-US" dirty="0" smtClean="0">
                <a:latin typeface="Times"/>
                <a:cs typeface="Times"/>
              </a:rPr>
              <a:t> </a:t>
            </a:r>
            <a:r>
              <a:rPr lang="en-US" dirty="0">
                <a:latin typeface="Times"/>
                <a:cs typeface="Times"/>
                <a:hlinkClick r:id="rId3"/>
              </a:rPr>
              <a:t>Betsy Hammond | The Oregonian/OregonLive </a:t>
            </a:r>
            <a:endParaRPr lang="en-US" dirty="0" smtClean="0">
              <a:latin typeface="Times"/>
              <a:cs typeface="Times"/>
            </a:endParaRPr>
          </a:p>
          <a:p>
            <a:r>
              <a:rPr lang="en-US" b="1" dirty="0" smtClean="0">
                <a:solidFill>
                  <a:schemeClr val="tx1">
                    <a:lumMod val="50000"/>
                    <a:lumOff val="50000"/>
                  </a:schemeClr>
                </a:solidFill>
              </a:rPr>
              <a:t>January </a:t>
            </a:r>
            <a:r>
              <a:rPr lang="en-US" b="1" dirty="0">
                <a:solidFill>
                  <a:schemeClr val="tx1">
                    <a:lumMod val="50000"/>
                    <a:lumOff val="50000"/>
                  </a:schemeClr>
                </a:solidFill>
              </a:rPr>
              <a:t>26, </a:t>
            </a:r>
            <a:r>
              <a:rPr lang="en-US" b="1" dirty="0" smtClean="0">
                <a:solidFill>
                  <a:schemeClr val="tx1">
                    <a:lumMod val="50000"/>
                    <a:lumOff val="50000"/>
                  </a:schemeClr>
                </a:solidFill>
              </a:rPr>
              <a:t>2015, </a:t>
            </a:r>
            <a:r>
              <a:rPr lang="en-US" b="1" dirty="0">
                <a:solidFill>
                  <a:schemeClr val="tx1">
                    <a:lumMod val="50000"/>
                    <a:lumOff val="50000"/>
                  </a:schemeClr>
                </a:solidFill>
              </a:rPr>
              <a:t>updated January 27, 2015 </a:t>
            </a:r>
          </a:p>
        </p:txBody>
      </p:sp>
      <p:sp>
        <p:nvSpPr>
          <p:cNvPr id="4" name="Rectangle 3"/>
          <p:cNvSpPr/>
          <p:nvPr/>
        </p:nvSpPr>
        <p:spPr>
          <a:xfrm>
            <a:off x="457200" y="2328125"/>
            <a:ext cx="8334021" cy="4154983"/>
          </a:xfrm>
          <a:prstGeom prst="rect">
            <a:avLst/>
          </a:prstGeom>
        </p:spPr>
        <p:txBody>
          <a:bodyPr wrap="square">
            <a:spAutoFit/>
          </a:bodyPr>
          <a:lstStyle/>
          <a:p>
            <a:r>
              <a:rPr lang="en-US" sz="2200" b="1" dirty="0">
                <a:solidFill>
                  <a:schemeClr val="tx1">
                    <a:lumMod val="50000"/>
                    <a:lumOff val="50000"/>
                  </a:schemeClr>
                </a:solidFill>
              </a:rPr>
              <a:t>Oregon's 69 percent on-time graduation rate for the class of 2013 is the worst of any state in the nation, according to new data posted by the U.S. Department of Education.</a:t>
            </a:r>
          </a:p>
          <a:p>
            <a:endParaRPr lang="en-US" sz="2200" b="1" dirty="0">
              <a:solidFill>
                <a:schemeClr val="tx1">
                  <a:lumMod val="50000"/>
                  <a:lumOff val="50000"/>
                </a:schemeClr>
              </a:solidFill>
            </a:endParaRPr>
          </a:p>
          <a:p>
            <a:r>
              <a:rPr lang="en-US" sz="2200" b="1" dirty="0">
                <a:solidFill>
                  <a:schemeClr val="tx1">
                    <a:lumMod val="50000"/>
                    <a:lumOff val="50000"/>
                  </a:schemeClr>
                </a:solidFill>
              </a:rPr>
              <a:t>Oregon ranks No. 49 in the nation with just one state, Idaho, unable to report its high school graduation rate, the federal report says.</a:t>
            </a:r>
          </a:p>
          <a:p>
            <a:endParaRPr lang="en-US" sz="2200" b="1" dirty="0">
              <a:solidFill>
                <a:schemeClr val="tx1">
                  <a:lumMod val="50000"/>
                  <a:lumOff val="50000"/>
                </a:schemeClr>
              </a:solidFill>
            </a:endParaRPr>
          </a:p>
          <a:p>
            <a:r>
              <a:rPr lang="en-US" sz="2200" b="1" dirty="0">
                <a:solidFill>
                  <a:schemeClr val="tx1">
                    <a:lumMod val="50000"/>
                    <a:lumOff val="50000"/>
                  </a:schemeClr>
                </a:solidFill>
              </a:rPr>
              <a:t>For the class of 2012, Oregon ranked No. 46 in the nation, with Nevada ranking worse and three states unable to accurately calculate their graduation rates in the manner now required by the federal government.</a:t>
            </a:r>
          </a:p>
        </p:txBody>
      </p:sp>
    </p:spTree>
    <p:extLst>
      <p:ext uri="{BB962C8B-B14F-4D97-AF65-F5344CB8AC3E}">
        <p14:creationId xmlns:p14="http://schemas.microsoft.com/office/powerpoint/2010/main" val="9112339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latin typeface="Times"/>
                <a:cs typeface="Times"/>
              </a:rPr>
              <a:t>Oregon </a:t>
            </a:r>
            <a:r>
              <a:rPr lang="en-US" sz="4400" b="1" dirty="0" smtClean="0">
                <a:latin typeface="Times"/>
                <a:cs typeface="Times"/>
              </a:rPr>
              <a:t>Fails </a:t>
            </a:r>
            <a:r>
              <a:rPr lang="en-US" sz="4400" b="1" dirty="0">
                <a:latin typeface="Times"/>
                <a:cs typeface="Times"/>
              </a:rPr>
              <a:t>to </a:t>
            </a:r>
            <a:r>
              <a:rPr lang="en-US" sz="4400" b="1" dirty="0" smtClean="0">
                <a:latin typeface="Times"/>
                <a:cs typeface="Times"/>
              </a:rPr>
              <a:t>Improve </a:t>
            </a:r>
            <a:br>
              <a:rPr lang="en-US" sz="4400" b="1" dirty="0" smtClean="0">
                <a:latin typeface="Times"/>
                <a:cs typeface="Times"/>
              </a:rPr>
            </a:br>
            <a:r>
              <a:rPr lang="en-US" sz="4400" b="1" dirty="0" smtClean="0">
                <a:latin typeface="Times"/>
                <a:cs typeface="Times"/>
              </a:rPr>
              <a:t>Dismal Graduation </a:t>
            </a:r>
            <a:r>
              <a:rPr lang="en-US" sz="4400" b="1" dirty="0">
                <a:latin typeface="Times"/>
                <a:cs typeface="Times"/>
              </a:rPr>
              <a:t>R</a:t>
            </a:r>
            <a:r>
              <a:rPr lang="en-US" sz="4400" b="1" dirty="0" smtClean="0">
                <a:latin typeface="Times"/>
                <a:cs typeface="Times"/>
              </a:rPr>
              <a:t>ate</a:t>
            </a:r>
            <a:endParaRPr lang="en-US" sz="4400" dirty="0">
              <a:latin typeface="Times"/>
              <a:cs typeface="Times"/>
            </a:endParaRPr>
          </a:p>
        </p:txBody>
      </p:sp>
      <p:sp>
        <p:nvSpPr>
          <p:cNvPr id="5" name="Content Placeholder 4"/>
          <p:cNvSpPr>
            <a:spLocks noGrp="1"/>
          </p:cNvSpPr>
          <p:nvPr>
            <p:ph idx="1"/>
          </p:nvPr>
        </p:nvSpPr>
        <p:spPr>
          <a:xfrm>
            <a:off x="718616" y="1982528"/>
            <a:ext cx="7968184" cy="4202986"/>
          </a:xfrm>
        </p:spPr>
        <p:txBody>
          <a:bodyPr>
            <a:normAutofit/>
          </a:bodyPr>
          <a:lstStyle/>
          <a:p>
            <a:pPr marL="0" indent="0">
              <a:buNone/>
            </a:pPr>
            <a:r>
              <a:rPr lang="en-US" sz="1700" dirty="0" smtClean="0">
                <a:latin typeface="Times"/>
                <a:cs typeface="Times"/>
              </a:rPr>
              <a:t>By </a:t>
            </a:r>
            <a:r>
              <a:rPr lang="en-US" sz="1700" dirty="0">
                <a:latin typeface="Times"/>
                <a:cs typeface="Times"/>
                <a:hlinkClick r:id="rId2"/>
              </a:rPr>
              <a:t>Betsy Hammond | The Oregonian/OregonLive </a:t>
            </a:r>
            <a:r>
              <a:rPr lang="en-US" sz="1700" dirty="0">
                <a:latin typeface="Times"/>
                <a:cs typeface="Times"/>
              </a:rPr>
              <a:t/>
            </a:r>
            <a:br>
              <a:rPr lang="en-US" sz="1700" dirty="0">
                <a:latin typeface="Times"/>
                <a:cs typeface="Times"/>
              </a:rPr>
            </a:br>
            <a:r>
              <a:rPr lang="en-US" sz="1800" dirty="0">
                <a:latin typeface="Times"/>
                <a:cs typeface="Times"/>
              </a:rPr>
              <a:t>on January 29, 2015 at 12:01 AM, updated January 29, 2015 at 11:50 AM</a:t>
            </a:r>
            <a:endParaRPr lang="en-US" sz="1700" dirty="0" smtClean="0">
              <a:latin typeface="Times"/>
              <a:cs typeface="Times"/>
            </a:endParaRPr>
          </a:p>
          <a:p>
            <a:pPr marL="0" indent="0">
              <a:buNone/>
            </a:pPr>
            <a:r>
              <a:rPr lang="en-US" dirty="0" smtClean="0">
                <a:latin typeface="Times"/>
                <a:cs typeface="Times"/>
              </a:rPr>
              <a:t>Oregon's </a:t>
            </a:r>
            <a:r>
              <a:rPr lang="en-US" dirty="0">
                <a:latin typeface="Times"/>
                <a:cs typeface="Times"/>
              </a:rPr>
              <a:t>on-time graduation rate reached a historic high of 72 percent for the high school class of 2014, the state reported Thursday.</a:t>
            </a:r>
          </a:p>
          <a:p>
            <a:pPr marL="0" indent="0">
              <a:buNone/>
            </a:pPr>
            <a:r>
              <a:rPr lang="en-US" dirty="0">
                <a:latin typeface="Times"/>
                <a:cs typeface="Times"/>
              </a:rPr>
              <a:t>But all of the improvement from the previous year stems from change in the state's definition of a high school graduate, not an uptick in Oregon students earning diplomas</a:t>
            </a:r>
            <a:r>
              <a:rPr lang="en-US" dirty="0" smtClean="0">
                <a:latin typeface="Times"/>
                <a:cs typeface="Times"/>
              </a:rPr>
              <a:t>.</a:t>
            </a:r>
          </a:p>
          <a:p>
            <a:pPr marL="0" indent="0">
              <a:buNone/>
            </a:pPr>
            <a:r>
              <a:rPr lang="en-US" dirty="0">
                <a:latin typeface="Times"/>
                <a:cs typeface="Times"/>
              </a:rPr>
              <a:t>Had the definition stayed the same, the statewide rate would have fallen almost 1 percentage point, to 68 percent.</a:t>
            </a:r>
          </a:p>
          <a:p>
            <a:endParaRPr lang="en-US" dirty="0">
              <a:latin typeface="Times"/>
              <a:cs typeface="Times"/>
            </a:endParaRPr>
          </a:p>
        </p:txBody>
      </p:sp>
    </p:spTree>
    <p:extLst>
      <p:ext uri="{BB962C8B-B14F-4D97-AF65-F5344CB8AC3E}">
        <p14:creationId xmlns:p14="http://schemas.microsoft.com/office/powerpoint/2010/main" val="19636476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duation-Large-Box-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87" y="295329"/>
            <a:ext cx="8364634" cy="5852180"/>
          </a:xfrm>
          <a:prstGeom prst="rect">
            <a:avLst/>
          </a:prstGeom>
        </p:spPr>
      </p:pic>
    </p:spTree>
    <p:extLst>
      <p:ext uri="{BB962C8B-B14F-4D97-AF65-F5344CB8AC3E}">
        <p14:creationId xmlns:p14="http://schemas.microsoft.com/office/powerpoint/2010/main" val="126931606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162</TotalTime>
  <Words>287</Words>
  <Application>Microsoft Macintosh PowerPoint</Application>
  <PresentationFormat>On-screen Show (4:3)</PresentationFormat>
  <Paragraphs>78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Executive</vt:lpstr>
      <vt:lpstr> Oregon Engagement Summit November 18, 2015</vt:lpstr>
      <vt:lpstr>PowerPoint Presentation</vt:lpstr>
      <vt:lpstr>Oregon ASCD Board</vt:lpstr>
      <vt:lpstr>PowerPoint Presentation</vt:lpstr>
      <vt:lpstr>PowerPoint Presentation</vt:lpstr>
      <vt:lpstr>PowerPoint Presentation</vt:lpstr>
      <vt:lpstr>Oregon Posts Nation's Worst Graduation Rate for Class of 2013</vt:lpstr>
      <vt:lpstr>Oregon Fails to Improve  Dismal Graduation Rate</vt:lpstr>
      <vt:lpstr>PowerPoint Presentation</vt:lpstr>
      <vt:lpstr>PowerPoint Presentation</vt:lpstr>
      <vt:lpstr>PowerPoint Presentation</vt:lpstr>
      <vt:lpstr>PowerPoint Presentation</vt:lpstr>
      <vt:lpstr>PowerPoint Presentation</vt:lpstr>
      <vt:lpstr>PowerPoint Presentation</vt:lpstr>
      <vt:lpstr>Convene Oregon’s Talent</vt:lpstr>
      <vt:lpstr>Convene Oregon’s Talent</vt:lpstr>
      <vt:lpstr>Convene Oregon’s Talent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Aeylin Summers</dc:creator>
  <cp:lastModifiedBy>Aeylin Summers</cp:lastModifiedBy>
  <cp:revision>35</cp:revision>
  <dcterms:created xsi:type="dcterms:W3CDTF">2015-11-16T19:10:09Z</dcterms:created>
  <dcterms:modified xsi:type="dcterms:W3CDTF">2015-11-17T23:29:18Z</dcterms:modified>
</cp:coreProperties>
</file>