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9" r:id="rId3"/>
    <p:sldId id="293" r:id="rId4"/>
    <p:sldId id="295" r:id="rId5"/>
    <p:sldId id="272" r:id="rId6"/>
    <p:sldId id="265" r:id="rId7"/>
    <p:sldId id="270" r:id="rId8"/>
    <p:sldId id="297" r:id="rId9"/>
    <p:sldId id="532" r:id="rId10"/>
    <p:sldId id="269" r:id="rId11"/>
    <p:sldId id="534" r:id="rId12"/>
    <p:sldId id="275" r:id="rId13"/>
    <p:sldId id="345" r:id="rId14"/>
    <p:sldId id="357" r:id="rId15"/>
    <p:sldId id="360" r:id="rId16"/>
    <p:sldId id="363" r:id="rId17"/>
    <p:sldId id="366" r:id="rId18"/>
    <p:sldId id="368" r:id="rId19"/>
    <p:sldId id="369" r:id="rId20"/>
    <p:sldId id="374" r:id="rId21"/>
    <p:sldId id="384" r:id="rId22"/>
    <p:sldId id="388" r:id="rId23"/>
    <p:sldId id="392" r:id="rId24"/>
    <p:sldId id="400" r:id="rId25"/>
    <p:sldId id="403" r:id="rId26"/>
    <p:sldId id="412" r:id="rId27"/>
    <p:sldId id="416" r:id="rId28"/>
    <p:sldId id="419" r:id="rId29"/>
    <p:sldId id="421" r:id="rId30"/>
    <p:sldId id="519" r:id="rId31"/>
    <p:sldId id="515" r:id="rId32"/>
    <p:sldId id="523" r:id="rId33"/>
    <p:sldId id="512" r:id="rId34"/>
    <p:sldId id="436" r:id="rId35"/>
    <p:sldId id="443" r:id="rId36"/>
    <p:sldId id="448" r:id="rId37"/>
    <p:sldId id="449" r:id="rId38"/>
    <p:sldId id="450" r:id="rId39"/>
    <p:sldId id="453" r:id="rId40"/>
    <p:sldId id="464" r:id="rId41"/>
    <p:sldId id="465" r:id="rId42"/>
    <p:sldId id="467" r:id="rId43"/>
    <p:sldId id="469" r:id="rId44"/>
    <p:sldId id="473" r:id="rId45"/>
    <p:sldId id="475" r:id="rId46"/>
    <p:sldId id="476" r:id="rId47"/>
    <p:sldId id="477" r:id="rId48"/>
    <p:sldId id="478" r:id="rId49"/>
    <p:sldId id="485" r:id="rId50"/>
    <p:sldId id="487" r:id="rId51"/>
    <p:sldId id="488" r:id="rId52"/>
    <p:sldId id="489" r:id="rId53"/>
    <p:sldId id="491" r:id="rId54"/>
    <p:sldId id="530" r:id="rId55"/>
    <p:sldId id="493" r:id="rId56"/>
    <p:sldId id="495" r:id="rId57"/>
    <p:sldId id="496" r:id="rId58"/>
    <p:sldId id="498" r:id="rId5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lock 1" id="{214E0AA0-17C1-8A45-8CAD-C986B715FBDC}">
          <p14:sldIdLst>
            <p14:sldId id="256"/>
            <p14:sldId id="259"/>
            <p14:sldId id="293"/>
            <p14:sldId id="295"/>
            <p14:sldId id="272"/>
            <p14:sldId id="265"/>
            <p14:sldId id="270"/>
            <p14:sldId id="297"/>
            <p14:sldId id="532"/>
            <p14:sldId id="269"/>
            <p14:sldId id="534"/>
            <p14:sldId id="275"/>
            <p14:sldId id="345"/>
          </p14:sldIdLst>
        </p14:section>
        <p14:section name="Block 2" id="{1DBDA3D4-5F96-AE40-A975-3C61FDE36C6C}">
          <p14:sldIdLst>
            <p14:sldId id="357"/>
            <p14:sldId id="360"/>
            <p14:sldId id="363"/>
            <p14:sldId id="366"/>
            <p14:sldId id="368"/>
            <p14:sldId id="369"/>
            <p14:sldId id="374"/>
            <p14:sldId id="384"/>
            <p14:sldId id="388"/>
            <p14:sldId id="392"/>
            <p14:sldId id="400"/>
            <p14:sldId id="403"/>
            <p14:sldId id="412"/>
            <p14:sldId id="416"/>
            <p14:sldId id="419"/>
            <p14:sldId id="421"/>
          </p14:sldIdLst>
        </p14:section>
        <p14:section name="Block 3" id="{0A9FF4CC-CB6C-6548-9C91-D77C98576BE6}">
          <p14:sldIdLst>
            <p14:sldId id="519"/>
            <p14:sldId id="515"/>
            <p14:sldId id="523"/>
            <p14:sldId id="512"/>
            <p14:sldId id="436"/>
            <p14:sldId id="443"/>
            <p14:sldId id="448"/>
            <p14:sldId id="449"/>
            <p14:sldId id="450"/>
            <p14:sldId id="453"/>
            <p14:sldId id="464"/>
            <p14:sldId id="465"/>
            <p14:sldId id="467"/>
            <p14:sldId id="469"/>
            <p14:sldId id="473"/>
            <p14:sldId id="475"/>
            <p14:sldId id="476"/>
            <p14:sldId id="477"/>
            <p14:sldId id="478"/>
            <p14:sldId id="485"/>
            <p14:sldId id="487"/>
            <p14:sldId id="488"/>
            <p14:sldId id="489"/>
            <p14:sldId id="491"/>
            <p14:sldId id="530"/>
            <p14:sldId id="493"/>
            <p14:sldId id="495"/>
            <p14:sldId id="496"/>
            <p14:sldId id="4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66"/>
    <a:srgbClr val="00FF0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729" autoAdjust="0"/>
  </p:normalViewPr>
  <p:slideViewPr>
    <p:cSldViewPr snapToGrid="0" snapToObjects="1">
      <p:cViewPr>
        <p:scale>
          <a:sx n="100" d="100"/>
          <a:sy n="100" d="100"/>
        </p:scale>
        <p:origin x="-29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760A01-5693-48E3-92DB-B962B1DD097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597D290-8CF9-4502-936F-DC9AA47B3D2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400" dirty="0" smtClean="0">
              <a:latin typeface="Optima"/>
              <a:cs typeface="Optima"/>
            </a:rPr>
            <a:t>15%</a:t>
          </a:r>
          <a:endParaRPr lang="en-US" sz="2400" dirty="0">
            <a:latin typeface="Optima"/>
            <a:cs typeface="Optima"/>
          </a:endParaRPr>
        </a:p>
      </dgm:t>
    </dgm:pt>
    <dgm:pt modelId="{59B95DA2-0979-4FE6-821D-663FDB4B4DF1}" type="parTrans" cxnId="{C9E5E5F5-3FAE-474B-BC1A-5744A035940B}">
      <dgm:prSet/>
      <dgm:spPr/>
      <dgm:t>
        <a:bodyPr/>
        <a:lstStyle/>
        <a:p>
          <a:endParaRPr lang="en-US"/>
        </a:p>
      </dgm:t>
    </dgm:pt>
    <dgm:pt modelId="{BC6B21B6-4DE4-414F-AD37-529F7A383F51}" type="sibTrans" cxnId="{C9E5E5F5-3FAE-474B-BC1A-5744A035940B}">
      <dgm:prSet/>
      <dgm:spPr/>
      <dgm:t>
        <a:bodyPr/>
        <a:lstStyle/>
        <a:p>
          <a:endParaRPr lang="en-US"/>
        </a:p>
      </dgm:t>
    </dgm:pt>
    <dgm:pt modelId="{4A3EE84C-AEB3-4CFE-AA69-BDE0CB17402E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600" dirty="0" smtClean="0">
              <a:latin typeface="Optima"/>
              <a:cs typeface="Optima"/>
            </a:rPr>
            <a:t>25%</a:t>
          </a:r>
          <a:endParaRPr lang="en-US" sz="3600" dirty="0">
            <a:latin typeface="Optima"/>
            <a:cs typeface="Optima"/>
          </a:endParaRPr>
        </a:p>
      </dgm:t>
    </dgm:pt>
    <dgm:pt modelId="{46A57919-77F6-4086-B8F1-4E36E9664499}" type="parTrans" cxnId="{9ED682AC-F49E-4A5F-A767-5101E4F7D0F0}">
      <dgm:prSet/>
      <dgm:spPr/>
      <dgm:t>
        <a:bodyPr/>
        <a:lstStyle/>
        <a:p>
          <a:endParaRPr lang="en-US"/>
        </a:p>
      </dgm:t>
    </dgm:pt>
    <dgm:pt modelId="{CC902FE1-D752-4A77-B423-8B10920C3255}" type="sibTrans" cxnId="{9ED682AC-F49E-4A5F-A767-5101E4F7D0F0}">
      <dgm:prSet/>
      <dgm:spPr/>
      <dgm:t>
        <a:bodyPr/>
        <a:lstStyle/>
        <a:p>
          <a:endParaRPr lang="en-US"/>
        </a:p>
      </dgm:t>
    </dgm:pt>
    <dgm:pt modelId="{366BB3E5-A060-45A1-9EA9-F452D180A756}">
      <dgm:prSet phldrT="[Text]" custT="1"/>
      <dgm:spPr>
        <a:solidFill>
          <a:srgbClr val="00CC00"/>
        </a:solidFill>
      </dgm:spPr>
      <dgm:t>
        <a:bodyPr/>
        <a:lstStyle/>
        <a:p>
          <a:r>
            <a:rPr lang="en-US" sz="4400" dirty="0" smtClean="0">
              <a:latin typeface="Optima"/>
              <a:cs typeface="Optima"/>
            </a:rPr>
            <a:t>60%</a:t>
          </a:r>
          <a:endParaRPr lang="en-US" sz="4400" dirty="0">
            <a:latin typeface="Optima"/>
            <a:cs typeface="Optima"/>
          </a:endParaRPr>
        </a:p>
      </dgm:t>
    </dgm:pt>
    <dgm:pt modelId="{73B6CA3C-AB39-42BD-825C-04BAC749E9A9}" type="parTrans" cxnId="{DA07AE71-F94F-4CE1-9D2F-8264F31D1F63}">
      <dgm:prSet/>
      <dgm:spPr/>
      <dgm:t>
        <a:bodyPr/>
        <a:lstStyle/>
        <a:p>
          <a:endParaRPr lang="en-US"/>
        </a:p>
      </dgm:t>
    </dgm:pt>
    <dgm:pt modelId="{0FED60EC-9D8C-41A7-9F8D-91CFB9D6B16A}" type="sibTrans" cxnId="{DA07AE71-F94F-4CE1-9D2F-8264F31D1F63}">
      <dgm:prSet/>
      <dgm:spPr/>
      <dgm:t>
        <a:bodyPr/>
        <a:lstStyle/>
        <a:p>
          <a:endParaRPr lang="en-US"/>
        </a:p>
      </dgm:t>
    </dgm:pt>
    <dgm:pt modelId="{1599CB66-4623-4B73-88FA-D61BF5B04344}" type="pres">
      <dgm:prSet presAssocID="{44760A01-5693-48E3-92DB-B962B1DD0977}" presName="Name0" presStyleCnt="0">
        <dgm:presLayoutVars>
          <dgm:dir/>
          <dgm:animLvl val="lvl"/>
          <dgm:resizeHandles val="exact"/>
        </dgm:presLayoutVars>
      </dgm:prSet>
      <dgm:spPr/>
    </dgm:pt>
    <dgm:pt modelId="{5A3EBF0C-5FD4-4D32-85FC-20F5B1F63A53}" type="pres">
      <dgm:prSet presAssocID="{F597D290-8CF9-4502-936F-DC9AA47B3D28}" presName="Name8" presStyleCnt="0"/>
      <dgm:spPr/>
    </dgm:pt>
    <dgm:pt modelId="{79705602-AB83-44BF-A9F7-43309B147952}" type="pres">
      <dgm:prSet presAssocID="{F597D290-8CF9-4502-936F-DC9AA47B3D28}" presName="level" presStyleLbl="node1" presStyleIdx="0" presStyleCnt="3" custScaleY="340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2BC0D-6CC2-482B-891F-F98ACEDDD98B}" type="pres">
      <dgm:prSet presAssocID="{F597D290-8CF9-4502-936F-DC9AA47B3D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21A8E-06FD-4A74-85BA-B6B5EBD379E2}" type="pres">
      <dgm:prSet presAssocID="{4A3EE84C-AEB3-4CFE-AA69-BDE0CB17402E}" presName="Name8" presStyleCnt="0"/>
      <dgm:spPr/>
    </dgm:pt>
    <dgm:pt modelId="{702903AF-93A3-42F4-B266-A2C656FDA739}" type="pres">
      <dgm:prSet presAssocID="{4A3EE84C-AEB3-4CFE-AA69-BDE0CB17402E}" presName="level" presStyleLbl="node1" presStyleIdx="1" presStyleCnt="3" custScaleY="277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3574-82EB-4B5A-8813-9A7CC97297F2}" type="pres">
      <dgm:prSet presAssocID="{4A3EE84C-AEB3-4CFE-AA69-BDE0CB1740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49AB5-4C35-40E0-BBB0-5F4C6AC9CD18}" type="pres">
      <dgm:prSet presAssocID="{366BB3E5-A060-45A1-9EA9-F452D180A756}" presName="Name8" presStyleCnt="0"/>
      <dgm:spPr/>
    </dgm:pt>
    <dgm:pt modelId="{0139024E-12EA-4B7D-A858-733019DA8494}" type="pres">
      <dgm:prSet presAssocID="{366BB3E5-A060-45A1-9EA9-F452D180A756}" presName="level" presStyleLbl="node1" presStyleIdx="2" presStyleCnt="3" custScaleY="475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46B93-9062-47DB-9C5B-6E2630DA698B}" type="pres">
      <dgm:prSet presAssocID="{366BB3E5-A060-45A1-9EA9-F452D180A75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F9DBF5-B06A-C24C-A675-77CBEF47B4E1}" type="presOf" srcId="{F597D290-8CF9-4502-936F-DC9AA47B3D28}" destId="{79705602-AB83-44BF-A9F7-43309B147952}" srcOrd="0" destOrd="0" presId="urn:microsoft.com/office/officeart/2005/8/layout/pyramid1"/>
    <dgm:cxn modelId="{BF4156AA-E827-1B4C-B5A1-21CEDFBB8FC9}" type="presOf" srcId="{F597D290-8CF9-4502-936F-DC9AA47B3D28}" destId="{AD02BC0D-6CC2-482B-891F-F98ACEDDD98B}" srcOrd="1" destOrd="0" presId="urn:microsoft.com/office/officeart/2005/8/layout/pyramid1"/>
    <dgm:cxn modelId="{9ED682AC-F49E-4A5F-A767-5101E4F7D0F0}" srcId="{44760A01-5693-48E3-92DB-B962B1DD0977}" destId="{4A3EE84C-AEB3-4CFE-AA69-BDE0CB17402E}" srcOrd="1" destOrd="0" parTransId="{46A57919-77F6-4086-B8F1-4E36E9664499}" sibTransId="{CC902FE1-D752-4A77-B423-8B10920C3255}"/>
    <dgm:cxn modelId="{34BCFB3B-B7FE-554A-9543-871E1FB2E49F}" type="presOf" srcId="{366BB3E5-A060-45A1-9EA9-F452D180A756}" destId="{7E946B93-9062-47DB-9C5B-6E2630DA698B}" srcOrd="1" destOrd="0" presId="urn:microsoft.com/office/officeart/2005/8/layout/pyramid1"/>
    <dgm:cxn modelId="{DA07AE71-F94F-4CE1-9D2F-8264F31D1F63}" srcId="{44760A01-5693-48E3-92DB-B962B1DD0977}" destId="{366BB3E5-A060-45A1-9EA9-F452D180A756}" srcOrd="2" destOrd="0" parTransId="{73B6CA3C-AB39-42BD-825C-04BAC749E9A9}" sibTransId="{0FED60EC-9D8C-41A7-9F8D-91CFB9D6B16A}"/>
    <dgm:cxn modelId="{CCEE905F-94A5-274D-A370-8EEF9DE4AFD5}" type="presOf" srcId="{4A3EE84C-AEB3-4CFE-AA69-BDE0CB17402E}" destId="{702903AF-93A3-42F4-B266-A2C656FDA739}" srcOrd="0" destOrd="0" presId="urn:microsoft.com/office/officeart/2005/8/layout/pyramid1"/>
    <dgm:cxn modelId="{8F822B8B-8F24-0C46-98E4-6B086CC7CCB6}" type="presOf" srcId="{44760A01-5693-48E3-92DB-B962B1DD0977}" destId="{1599CB66-4623-4B73-88FA-D61BF5B04344}" srcOrd="0" destOrd="0" presId="urn:microsoft.com/office/officeart/2005/8/layout/pyramid1"/>
    <dgm:cxn modelId="{8175E6F4-6496-D94D-B0B1-1B0CEB0FAE01}" type="presOf" srcId="{4A3EE84C-AEB3-4CFE-AA69-BDE0CB17402E}" destId="{F7B03574-82EB-4B5A-8813-9A7CC97297F2}" srcOrd="1" destOrd="0" presId="urn:microsoft.com/office/officeart/2005/8/layout/pyramid1"/>
    <dgm:cxn modelId="{C9E5E5F5-3FAE-474B-BC1A-5744A035940B}" srcId="{44760A01-5693-48E3-92DB-B962B1DD0977}" destId="{F597D290-8CF9-4502-936F-DC9AA47B3D28}" srcOrd="0" destOrd="0" parTransId="{59B95DA2-0979-4FE6-821D-663FDB4B4DF1}" sibTransId="{BC6B21B6-4DE4-414F-AD37-529F7A383F51}"/>
    <dgm:cxn modelId="{CE482130-1E36-A149-BECA-82ED81241D8F}" type="presOf" srcId="{366BB3E5-A060-45A1-9EA9-F452D180A756}" destId="{0139024E-12EA-4B7D-A858-733019DA8494}" srcOrd="0" destOrd="0" presId="urn:microsoft.com/office/officeart/2005/8/layout/pyramid1"/>
    <dgm:cxn modelId="{EBD0EBD6-0F86-A548-BA97-671686F3AC90}" type="presParOf" srcId="{1599CB66-4623-4B73-88FA-D61BF5B04344}" destId="{5A3EBF0C-5FD4-4D32-85FC-20F5B1F63A53}" srcOrd="0" destOrd="0" presId="urn:microsoft.com/office/officeart/2005/8/layout/pyramid1"/>
    <dgm:cxn modelId="{9B6B3C52-333D-0248-AEBD-B3327CDEB4CF}" type="presParOf" srcId="{5A3EBF0C-5FD4-4D32-85FC-20F5B1F63A53}" destId="{79705602-AB83-44BF-A9F7-43309B147952}" srcOrd="0" destOrd="0" presId="urn:microsoft.com/office/officeart/2005/8/layout/pyramid1"/>
    <dgm:cxn modelId="{B09ECDAA-D89D-B74A-AD11-7E9C92327121}" type="presParOf" srcId="{5A3EBF0C-5FD4-4D32-85FC-20F5B1F63A53}" destId="{AD02BC0D-6CC2-482B-891F-F98ACEDDD98B}" srcOrd="1" destOrd="0" presId="urn:microsoft.com/office/officeart/2005/8/layout/pyramid1"/>
    <dgm:cxn modelId="{7EFDC581-5830-3844-B776-5D7BF06A22BE}" type="presParOf" srcId="{1599CB66-4623-4B73-88FA-D61BF5B04344}" destId="{06621A8E-06FD-4A74-85BA-B6B5EBD379E2}" srcOrd="1" destOrd="0" presId="urn:microsoft.com/office/officeart/2005/8/layout/pyramid1"/>
    <dgm:cxn modelId="{3005453F-95D9-8D48-9F40-0CB11D27ED35}" type="presParOf" srcId="{06621A8E-06FD-4A74-85BA-B6B5EBD379E2}" destId="{702903AF-93A3-42F4-B266-A2C656FDA739}" srcOrd="0" destOrd="0" presId="urn:microsoft.com/office/officeart/2005/8/layout/pyramid1"/>
    <dgm:cxn modelId="{63661290-E595-1E4D-867D-E8EB09181DCE}" type="presParOf" srcId="{06621A8E-06FD-4A74-85BA-B6B5EBD379E2}" destId="{F7B03574-82EB-4B5A-8813-9A7CC97297F2}" srcOrd="1" destOrd="0" presId="urn:microsoft.com/office/officeart/2005/8/layout/pyramid1"/>
    <dgm:cxn modelId="{39EA5F4B-CD41-F246-8FA9-EFE9544C25CC}" type="presParOf" srcId="{1599CB66-4623-4B73-88FA-D61BF5B04344}" destId="{C6349AB5-4C35-40E0-BBB0-5F4C6AC9CD18}" srcOrd="2" destOrd="0" presId="urn:microsoft.com/office/officeart/2005/8/layout/pyramid1"/>
    <dgm:cxn modelId="{7BE57A1F-DBFE-4F4D-8623-738C7122941D}" type="presParOf" srcId="{C6349AB5-4C35-40E0-BBB0-5F4C6AC9CD18}" destId="{0139024E-12EA-4B7D-A858-733019DA8494}" srcOrd="0" destOrd="0" presId="urn:microsoft.com/office/officeart/2005/8/layout/pyramid1"/>
    <dgm:cxn modelId="{3498C676-0FF9-054C-8F1D-703DB068755D}" type="presParOf" srcId="{C6349AB5-4C35-40E0-BBB0-5F4C6AC9CD18}" destId="{7E946B93-9062-47DB-9C5B-6E2630DA698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760A01-5693-48E3-92DB-B962B1DD097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597D290-8CF9-4502-936F-DC9AA47B3D28}">
      <dgm:prSet phldrT="[Text]" custT="1"/>
      <dgm:spPr>
        <a:solidFill>
          <a:srgbClr val="FF0000"/>
        </a:solidFill>
      </dgm:spPr>
      <dgm:t>
        <a:bodyPr anchor="b"/>
        <a:lstStyle/>
        <a:p>
          <a:r>
            <a:rPr lang="en-US" sz="2400" dirty="0" smtClean="0">
              <a:latin typeface="Optima"/>
              <a:cs typeface="Optima"/>
            </a:rPr>
            <a:t> </a:t>
          </a:r>
          <a:r>
            <a:rPr lang="en-US" sz="2800" dirty="0" smtClean="0">
              <a:latin typeface="Optima"/>
              <a:cs typeface="Optima"/>
            </a:rPr>
            <a:t>5%</a:t>
          </a:r>
          <a:endParaRPr lang="en-US" sz="2800" dirty="0">
            <a:latin typeface="Optima"/>
            <a:cs typeface="Optima"/>
          </a:endParaRPr>
        </a:p>
      </dgm:t>
    </dgm:pt>
    <dgm:pt modelId="{59B95DA2-0979-4FE6-821D-663FDB4B4DF1}" type="parTrans" cxnId="{C9E5E5F5-3FAE-474B-BC1A-5744A035940B}">
      <dgm:prSet/>
      <dgm:spPr/>
      <dgm:t>
        <a:bodyPr/>
        <a:lstStyle/>
        <a:p>
          <a:endParaRPr lang="en-US"/>
        </a:p>
      </dgm:t>
    </dgm:pt>
    <dgm:pt modelId="{BC6B21B6-4DE4-414F-AD37-529F7A383F51}" type="sibTrans" cxnId="{C9E5E5F5-3FAE-474B-BC1A-5744A035940B}">
      <dgm:prSet/>
      <dgm:spPr/>
      <dgm:t>
        <a:bodyPr/>
        <a:lstStyle/>
        <a:p>
          <a:endParaRPr lang="en-US"/>
        </a:p>
      </dgm:t>
    </dgm:pt>
    <dgm:pt modelId="{4A3EE84C-AEB3-4CFE-AA69-BDE0CB17402E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000" dirty="0" smtClean="0">
              <a:latin typeface="Optima"/>
              <a:cs typeface="Optima"/>
            </a:rPr>
            <a:t>15%</a:t>
          </a:r>
          <a:endParaRPr lang="en-US" sz="3000" dirty="0">
            <a:latin typeface="Optima"/>
            <a:cs typeface="Optima"/>
          </a:endParaRPr>
        </a:p>
      </dgm:t>
    </dgm:pt>
    <dgm:pt modelId="{46A57919-77F6-4086-B8F1-4E36E9664499}" type="parTrans" cxnId="{9ED682AC-F49E-4A5F-A767-5101E4F7D0F0}">
      <dgm:prSet/>
      <dgm:spPr/>
      <dgm:t>
        <a:bodyPr/>
        <a:lstStyle/>
        <a:p>
          <a:endParaRPr lang="en-US"/>
        </a:p>
      </dgm:t>
    </dgm:pt>
    <dgm:pt modelId="{CC902FE1-D752-4A77-B423-8B10920C3255}" type="sibTrans" cxnId="{9ED682AC-F49E-4A5F-A767-5101E4F7D0F0}">
      <dgm:prSet/>
      <dgm:spPr/>
      <dgm:t>
        <a:bodyPr/>
        <a:lstStyle/>
        <a:p>
          <a:endParaRPr lang="en-US"/>
        </a:p>
      </dgm:t>
    </dgm:pt>
    <dgm:pt modelId="{366BB3E5-A060-45A1-9EA9-F452D180A756}">
      <dgm:prSet phldrT="[Text]" custT="1"/>
      <dgm:spPr>
        <a:solidFill>
          <a:srgbClr val="00CC00"/>
        </a:solidFill>
      </dgm:spPr>
      <dgm:t>
        <a:bodyPr/>
        <a:lstStyle/>
        <a:p>
          <a:r>
            <a:rPr lang="en-US" sz="4400" i="1" dirty="0" smtClean="0">
              <a:latin typeface="Optima"/>
              <a:cs typeface="Optima"/>
            </a:rPr>
            <a:t>At least </a:t>
          </a:r>
          <a:r>
            <a:rPr lang="en-US" sz="4400" dirty="0" smtClean="0">
              <a:latin typeface="Optima"/>
              <a:cs typeface="Optima"/>
            </a:rPr>
            <a:t>80%</a:t>
          </a:r>
          <a:endParaRPr lang="en-US" sz="4400" dirty="0">
            <a:latin typeface="Optima"/>
            <a:cs typeface="Optima"/>
          </a:endParaRPr>
        </a:p>
      </dgm:t>
    </dgm:pt>
    <dgm:pt modelId="{73B6CA3C-AB39-42BD-825C-04BAC749E9A9}" type="parTrans" cxnId="{DA07AE71-F94F-4CE1-9D2F-8264F31D1F63}">
      <dgm:prSet/>
      <dgm:spPr/>
      <dgm:t>
        <a:bodyPr/>
        <a:lstStyle/>
        <a:p>
          <a:endParaRPr lang="en-US"/>
        </a:p>
      </dgm:t>
    </dgm:pt>
    <dgm:pt modelId="{0FED60EC-9D8C-41A7-9F8D-91CFB9D6B16A}" type="sibTrans" cxnId="{DA07AE71-F94F-4CE1-9D2F-8264F31D1F63}">
      <dgm:prSet/>
      <dgm:spPr/>
      <dgm:t>
        <a:bodyPr/>
        <a:lstStyle/>
        <a:p>
          <a:endParaRPr lang="en-US"/>
        </a:p>
      </dgm:t>
    </dgm:pt>
    <dgm:pt modelId="{1599CB66-4623-4B73-88FA-D61BF5B04344}" type="pres">
      <dgm:prSet presAssocID="{44760A01-5693-48E3-92DB-B962B1DD0977}" presName="Name0" presStyleCnt="0">
        <dgm:presLayoutVars>
          <dgm:dir/>
          <dgm:animLvl val="lvl"/>
          <dgm:resizeHandles val="exact"/>
        </dgm:presLayoutVars>
      </dgm:prSet>
      <dgm:spPr/>
    </dgm:pt>
    <dgm:pt modelId="{5A3EBF0C-5FD4-4D32-85FC-20F5B1F63A53}" type="pres">
      <dgm:prSet presAssocID="{F597D290-8CF9-4502-936F-DC9AA47B3D28}" presName="Name8" presStyleCnt="0"/>
      <dgm:spPr/>
    </dgm:pt>
    <dgm:pt modelId="{79705602-AB83-44BF-A9F7-43309B147952}" type="pres">
      <dgm:prSet presAssocID="{F597D290-8CF9-4502-936F-DC9AA47B3D28}" presName="level" presStyleLbl="node1" presStyleIdx="0" presStyleCnt="3" custScaleY="34077" custLinFactNeighborX="-53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2BC0D-6CC2-482B-891F-F98ACEDDD98B}" type="pres">
      <dgm:prSet presAssocID="{F597D290-8CF9-4502-936F-DC9AA47B3D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21A8E-06FD-4A74-85BA-B6B5EBD379E2}" type="pres">
      <dgm:prSet presAssocID="{4A3EE84C-AEB3-4CFE-AA69-BDE0CB17402E}" presName="Name8" presStyleCnt="0"/>
      <dgm:spPr/>
    </dgm:pt>
    <dgm:pt modelId="{702903AF-93A3-42F4-B266-A2C656FDA739}" type="pres">
      <dgm:prSet presAssocID="{4A3EE84C-AEB3-4CFE-AA69-BDE0CB17402E}" presName="level" presStyleLbl="node1" presStyleIdx="1" presStyleCnt="3" custScaleY="27762" custLinFactNeighborX="-1539" custLinFactNeighborY="5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3574-82EB-4B5A-8813-9A7CC97297F2}" type="pres">
      <dgm:prSet presAssocID="{4A3EE84C-AEB3-4CFE-AA69-BDE0CB1740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49AB5-4C35-40E0-BBB0-5F4C6AC9CD18}" type="pres">
      <dgm:prSet presAssocID="{366BB3E5-A060-45A1-9EA9-F452D180A756}" presName="Name8" presStyleCnt="0"/>
      <dgm:spPr/>
    </dgm:pt>
    <dgm:pt modelId="{0139024E-12EA-4B7D-A858-733019DA8494}" type="pres">
      <dgm:prSet presAssocID="{366BB3E5-A060-45A1-9EA9-F452D180A756}" presName="level" presStyleLbl="node1" presStyleIdx="2" presStyleCnt="3" custScaleY="1324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46B93-9062-47DB-9C5B-6E2630DA698B}" type="pres">
      <dgm:prSet presAssocID="{366BB3E5-A060-45A1-9EA9-F452D180A75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E5E5F5-3FAE-474B-BC1A-5744A035940B}" srcId="{44760A01-5693-48E3-92DB-B962B1DD0977}" destId="{F597D290-8CF9-4502-936F-DC9AA47B3D28}" srcOrd="0" destOrd="0" parTransId="{59B95DA2-0979-4FE6-821D-663FDB4B4DF1}" sibTransId="{BC6B21B6-4DE4-414F-AD37-529F7A383F51}"/>
    <dgm:cxn modelId="{DA07AE71-F94F-4CE1-9D2F-8264F31D1F63}" srcId="{44760A01-5693-48E3-92DB-B962B1DD0977}" destId="{366BB3E5-A060-45A1-9EA9-F452D180A756}" srcOrd="2" destOrd="0" parTransId="{73B6CA3C-AB39-42BD-825C-04BAC749E9A9}" sibTransId="{0FED60EC-9D8C-41A7-9F8D-91CFB9D6B16A}"/>
    <dgm:cxn modelId="{11FEFC3D-4BCC-E24C-A992-393156327CB8}" type="presOf" srcId="{F597D290-8CF9-4502-936F-DC9AA47B3D28}" destId="{AD02BC0D-6CC2-482B-891F-F98ACEDDD98B}" srcOrd="1" destOrd="0" presId="urn:microsoft.com/office/officeart/2005/8/layout/pyramid1"/>
    <dgm:cxn modelId="{8CA067A6-13F8-6440-92BC-28C8A3C15494}" type="presOf" srcId="{366BB3E5-A060-45A1-9EA9-F452D180A756}" destId="{0139024E-12EA-4B7D-A858-733019DA8494}" srcOrd="0" destOrd="0" presId="urn:microsoft.com/office/officeart/2005/8/layout/pyramid1"/>
    <dgm:cxn modelId="{4BF47F0A-53BC-CC44-AFAA-1BBFFB101F16}" type="presOf" srcId="{4A3EE84C-AEB3-4CFE-AA69-BDE0CB17402E}" destId="{F7B03574-82EB-4B5A-8813-9A7CC97297F2}" srcOrd="1" destOrd="0" presId="urn:microsoft.com/office/officeart/2005/8/layout/pyramid1"/>
    <dgm:cxn modelId="{50A25440-7FE4-8448-9E4D-F0BB3285B025}" type="presOf" srcId="{4A3EE84C-AEB3-4CFE-AA69-BDE0CB17402E}" destId="{702903AF-93A3-42F4-B266-A2C656FDA739}" srcOrd="0" destOrd="0" presId="urn:microsoft.com/office/officeart/2005/8/layout/pyramid1"/>
    <dgm:cxn modelId="{44B7650A-F91D-DC4C-858C-E6F98010420D}" type="presOf" srcId="{F597D290-8CF9-4502-936F-DC9AA47B3D28}" destId="{79705602-AB83-44BF-A9F7-43309B147952}" srcOrd="0" destOrd="0" presId="urn:microsoft.com/office/officeart/2005/8/layout/pyramid1"/>
    <dgm:cxn modelId="{96DD08B4-2BA1-1445-A430-0F92514F0D9E}" type="presOf" srcId="{44760A01-5693-48E3-92DB-B962B1DD0977}" destId="{1599CB66-4623-4B73-88FA-D61BF5B04344}" srcOrd="0" destOrd="0" presId="urn:microsoft.com/office/officeart/2005/8/layout/pyramid1"/>
    <dgm:cxn modelId="{B13FC580-581A-DA41-87A0-A1B5BBFB75BA}" type="presOf" srcId="{366BB3E5-A060-45A1-9EA9-F452D180A756}" destId="{7E946B93-9062-47DB-9C5B-6E2630DA698B}" srcOrd="1" destOrd="0" presId="urn:microsoft.com/office/officeart/2005/8/layout/pyramid1"/>
    <dgm:cxn modelId="{9ED682AC-F49E-4A5F-A767-5101E4F7D0F0}" srcId="{44760A01-5693-48E3-92DB-B962B1DD0977}" destId="{4A3EE84C-AEB3-4CFE-AA69-BDE0CB17402E}" srcOrd="1" destOrd="0" parTransId="{46A57919-77F6-4086-B8F1-4E36E9664499}" sibTransId="{CC902FE1-D752-4A77-B423-8B10920C3255}"/>
    <dgm:cxn modelId="{4828CE17-7C0F-A94D-A340-B5C1C85C98E8}" type="presParOf" srcId="{1599CB66-4623-4B73-88FA-D61BF5B04344}" destId="{5A3EBF0C-5FD4-4D32-85FC-20F5B1F63A53}" srcOrd="0" destOrd="0" presId="urn:microsoft.com/office/officeart/2005/8/layout/pyramid1"/>
    <dgm:cxn modelId="{790CB9A2-5F4C-C544-8E05-45C88DC926C7}" type="presParOf" srcId="{5A3EBF0C-5FD4-4D32-85FC-20F5B1F63A53}" destId="{79705602-AB83-44BF-A9F7-43309B147952}" srcOrd="0" destOrd="0" presId="urn:microsoft.com/office/officeart/2005/8/layout/pyramid1"/>
    <dgm:cxn modelId="{DA60DA75-BE88-C348-88D2-8D99701C4AAF}" type="presParOf" srcId="{5A3EBF0C-5FD4-4D32-85FC-20F5B1F63A53}" destId="{AD02BC0D-6CC2-482B-891F-F98ACEDDD98B}" srcOrd="1" destOrd="0" presId="urn:microsoft.com/office/officeart/2005/8/layout/pyramid1"/>
    <dgm:cxn modelId="{142D2AAD-8686-5A40-AB09-6533730501D7}" type="presParOf" srcId="{1599CB66-4623-4B73-88FA-D61BF5B04344}" destId="{06621A8E-06FD-4A74-85BA-B6B5EBD379E2}" srcOrd="1" destOrd="0" presId="urn:microsoft.com/office/officeart/2005/8/layout/pyramid1"/>
    <dgm:cxn modelId="{2337ECD6-24A5-BC46-9CF8-3B734822C405}" type="presParOf" srcId="{06621A8E-06FD-4A74-85BA-B6B5EBD379E2}" destId="{702903AF-93A3-42F4-B266-A2C656FDA739}" srcOrd="0" destOrd="0" presId="urn:microsoft.com/office/officeart/2005/8/layout/pyramid1"/>
    <dgm:cxn modelId="{C62ED823-960D-C04C-84C9-3D5BE99076AA}" type="presParOf" srcId="{06621A8E-06FD-4A74-85BA-B6B5EBD379E2}" destId="{F7B03574-82EB-4B5A-8813-9A7CC97297F2}" srcOrd="1" destOrd="0" presId="urn:microsoft.com/office/officeart/2005/8/layout/pyramid1"/>
    <dgm:cxn modelId="{97506D18-0EBB-7744-9B7B-BB41B4E253F1}" type="presParOf" srcId="{1599CB66-4623-4B73-88FA-D61BF5B04344}" destId="{C6349AB5-4C35-40E0-BBB0-5F4C6AC9CD18}" srcOrd="2" destOrd="0" presId="urn:microsoft.com/office/officeart/2005/8/layout/pyramid1"/>
    <dgm:cxn modelId="{046720BE-79EA-B24F-B015-C1D91C9F8C5D}" type="presParOf" srcId="{C6349AB5-4C35-40E0-BBB0-5F4C6AC9CD18}" destId="{0139024E-12EA-4B7D-A858-733019DA8494}" srcOrd="0" destOrd="0" presId="urn:microsoft.com/office/officeart/2005/8/layout/pyramid1"/>
    <dgm:cxn modelId="{AADA6DCB-A3B5-CF47-8F4B-4B789BE15F02}" type="presParOf" srcId="{C6349AB5-4C35-40E0-BBB0-5F4C6AC9CD18}" destId="{7E946B93-9062-47DB-9C5B-6E2630DA698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760A01-5693-48E3-92DB-B962B1DD0977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597D290-8CF9-4502-936F-DC9AA47B3D28}">
      <dgm:prSet phldrT="[Text]" custT="1"/>
      <dgm:spPr>
        <a:solidFill>
          <a:srgbClr val="FF0000"/>
        </a:solidFill>
      </dgm:spPr>
      <dgm:t>
        <a:bodyPr anchor="b"/>
        <a:lstStyle/>
        <a:p>
          <a:r>
            <a:rPr lang="en-US" sz="2400" dirty="0" smtClean="0"/>
            <a:t>34%</a:t>
          </a:r>
          <a:endParaRPr lang="en-US" sz="2400" dirty="0"/>
        </a:p>
      </dgm:t>
    </dgm:pt>
    <dgm:pt modelId="{59B95DA2-0979-4FE6-821D-663FDB4B4DF1}" type="parTrans" cxnId="{C9E5E5F5-3FAE-474B-BC1A-5744A035940B}">
      <dgm:prSet/>
      <dgm:spPr/>
      <dgm:t>
        <a:bodyPr/>
        <a:lstStyle/>
        <a:p>
          <a:endParaRPr lang="en-US"/>
        </a:p>
      </dgm:t>
    </dgm:pt>
    <dgm:pt modelId="{BC6B21B6-4DE4-414F-AD37-529F7A383F51}" type="sibTrans" cxnId="{C9E5E5F5-3FAE-474B-BC1A-5744A035940B}">
      <dgm:prSet/>
      <dgm:spPr/>
      <dgm:t>
        <a:bodyPr/>
        <a:lstStyle/>
        <a:p>
          <a:endParaRPr lang="en-US"/>
        </a:p>
      </dgm:t>
    </dgm:pt>
    <dgm:pt modelId="{4A3EE84C-AEB3-4CFE-AA69-BDE0CB17402E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600" dirty="0" smtClean="0"/>
            <a:t>17%</a:t>
          </a:r>
          <a:endParaRPr lang="en-US" sz="3600" dirty="0"/>
        </a:p>
      </dgm:t>
    </dgm:pt>
    <dgm:pt modelId="{46A57919-77F6-4086-B8F1-4E36E9664499}" type="parTrans" cxnId="{9ED682AC-F49E-4A5F-A767-5101E4F7D0F0}">
      <dgm:prSet/>
      <dgm:spPr/>
      <dgm:t>
        <a:bodyPr/>
        <a:lstStyle/>
        <a:p>
          <a:endParaRPr lang="en-US"/>
        </a:p>
      </dgm:t>
    </dgm:pt>
    <dgm:pt modelId="{CC902FE1-D752-4A77-B423-8B10920C3255}" type="sibTrans" cxnId="{9ED682AC-F49E-4A5F-A767-5101E4F7D0F0}">
      <dgm:prSet/>
      <dgm:spPr/>
      <dgm:t>
        <a:bodyPr/>
        <a:lstStyle/>
        <a:p>
          <a:endParaRPr lang="en-US"/>
        </a:p>
      </dgm:t>
    </dgm:pt>
    <dgm:pt modelId="{366BB3E5-A060-45A1-9EA9-F452D180A756}">
      <dgm:prSet phldrT="[Text]" custT="1"/>
      <dgm:spPr>
        <a:solidFill>
          <a:srgbClr val="00FF00"/>
        </a:solidFill>
      </dgm:spPr>
      <dgm:t>
        <a:bodyPr/>
        <a:lstStyle/>
        <a:p>
          <a:r>
            <a:rPr lang="en-US" sz="4400" dirty="0" smtClean="0"/>
            <a:t>49%</a:t>
          </a:r>
          <a:endParaRPr lang="en-US" sz="4400" dirty="0"/>
        </a:p>
      </dgm:t>
    </dgm:pt>
    <dgm:pt modelId="{73B6CA3C-AB39-42BD-825C-04BAC749E9A9}" type="parTrans" cxnId="{DA07AE71-F94F-4CE1-9D2F-8264F31D1F63}">
      <dgm:prSet/>
      <dgm:spPr/>
      <dgm:t>
        <a:bodyPr/>
        <a:lstStyle/>
        <a:p>
          <a:endParaRPr lang="en-US"/>
        </a:p>
      </dgm:t>
    </dgm:pt>
    <dgm:pt modelId="{0FED60EC-9D8C-41A7-9F8D-91CFB9D6B16A}" type="sibTrans" cxnId="{DA07AE71-F94F-4CE1-9D2F-8264F31D1F63}">
      <dgm:prSet/>
      <dgm:spPr/>
      <dgm:t>
        <a:bodyPr/>
        <a:lstStyle/>
        <a:p>
          <a:endParaRPr lang="en-US"/>
        </a:p>
      </dgm:t>
    </dgm:pt>
    <dgm:pt modelId="{1599CB66-4623-4B73-88FA-D61BF5B04344}" type="pres">
      <dgm:prSet presAssocID="{44760A01-5693-48E3-92DB-B962B1DD0977}" presName="Name0" presStyleCnt="0">
        <dgm:presLayoutVars>
          <dgm:dir/>
          <dgm:animLvl val="lvl"/>
          <dgm:resizeHandles val="exact"/>
        </dgm:presLayoutVars>
      </dgm:prSet>
      <dgm:spPr/>
    </dgm:pt>
    <dgm:pt modelId="{5A3EBF0C-5FD4-4D32-85FC-20F5B1F63A53}" type="pres">
      <dgm:prSet presAssocID="{F597D290-8CF9-4502-936F-DC9AA47B3D28}" presName="Name8" presStyleCnt="0"/>
      <dgm:spPr/>
    </dgm:pt>
    <dgm:pt modelId="{79705602-AB83-44BF-A9F7-43309B147952}" type="pres">
      <dgm:prSet presAssocID="{F597D290-8CF9-4502-936F-DC9AA47B3D28}" presName="level" presStyleLbl="node1" presStyleIdx="0" presStyleCnt="3" custScaleY="637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2BC0D-6CC2-482B-891F-F98ACEDDD98B}" type="pres">
      <dgm:prSet presAssocID="{F597D290-8CF9-4502-936F-DC9AA47B3D2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21A8E-06FD-4A74-85BA-B6B5EBD379E2}" type="pres">
      <dgm:prSet presAssocID="{4A3EE84C-AEB3-4CFE-AA69-BDE0CB17402E}" presName="Name8" presStyleCnt="0"/>
      <dgm:spPr/>
    </dgm:pt>
    <dgm:pt modelId="{702903AF-93A3-42F4-B266-A2C656FDA739}" type="pres">
      <dgm:prSet presAssocID="{4A3EE84C-AEB3-4CFE-AA69-BDE0CB17402E}" presName="level" presStyleLbl="node1" presStyleIdx="1" presStyleCnt="3" custScaleX="101217" custScaleY="249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03574-82EB-4B5A-8813-9A7CC97297F2}" type="pres">
      <dgm:prSet presAssocID="{4A3EE84C-AEB3-4CFE-AA69-BDE0CB17402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49AB5-4C35-40E0-BBB0-5F4C6AC9CD18}" type="pres">
      <dgm:prSet presAssocID="{366BB3E5-A060-45A1-9EA9-F452D180A756}" presName="Name8" presStyleCnt="0"/>
      <dgm:spPr/>
    </dgm:pt>
    <dgm:pt modelId="{0139024E-12EA-4B7D-A858-733019DA8494}" type="pres">
      <dgm:prSet presAssocID="{366BB3E5-A060-45A1-9EA9-F452D180A756}" presName="level" presStyleLbl="node1" presStyleIdx="2" presStyleCnt="3" custScaleY="77784" custLinFactNeighborX="6307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46B93-9062-47DB-9C5B-6E2630DA698B}" type="pres">
      <dgm:prSet presAssocID="{366BB3E5-A060-45A1-9EA9-F452D180A75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E5E5F5-3FAE-474B-BC1A-5744A035940B}" srcId="{44760A01-5693-48E3-92DB-B962B1DD0977}" destId="{F597D290-8CF9-4502-936F-DC9AA47B3D28}" srcOrd="0" destOrd="0" parTransId="{59B95DA2-0979-4FE6-821D-663FDB4B4DF1}" sibTransId="{BC6B21B6-4DE4-414F-AD37-529F7A383F51}"/>
    <dgm:cxn modelId="{DA07AE71-F94F-4CE1-9D2F-8264F31D1F63}" srcId="{44760A01-5693-48E3-92DB-B962B1DD0977}" destId="{366BB3E5-A060-45A1-9EA9-F452D180A756}" srcOrd="2" destOrd="0" parTransId="{73B6CA3C-AB39-42BD-825C-04BAC749E9A9}" sibTransId="{0FED60EC-9D8C-41A7-9F8D-91CFB9D6B16A}"/>
    <dgm:cxn modelId="{B088C2D5-62BB-2745-95D8-3D23095C8D44}" type="presOf" srcId="{366BB3E5-A060-45A1-9EA9-F452D180A756}" destId="{0139024E-12EA-4B7D-A858-733019DA8494}" srcOrd="0" destOrd="0" presId="urn:microsoft.com/office/officeart/2005/8/layout/pyramid1"/>
    <dgm:cxn modelId="{C6E2EA48-32FD-DE47-8AE2-B0498B5CC4FE}" type="presOf" srcId="{44760A01-5693-48E3-92DB-B962B1DD0977}" destId="{1599CB66-4623-4B73-88FA-D61BF5B04344}" srcOrd="0" destOrd="0" presId="urn:microsoft.com/office/officeart/2005/8/layout/pyramid1"/>
    <dgm:cxn modelId="{D42D4995-7BC9-F14D-AA41-FAA5EF18AA3D}" type="presOf" srcId="{366BB3E5-A060-45A1-9EA9-F452D180A756}" destId="{7E946B93-9062-47DB-9C5B-6E2630DA698B}" srcOrd="1" destOrd="0" presId="urn:microsoft.com/office/officeart/2005/8/layout/pyramid1"/>
    <dgm:cxn modelId="{83FF5DFA-099B-124F-A1D0-13FB76FE09ED}" type="presOf" srcId="{4A3EE84C-AEB3-4CFE-AA69-BDE0CB17402E}" destId="{F7B03574-82EB-4B5A-8813-9A7CC97297F2}" srcOrd="1" destOrd="0" presId="urn:microsoft.com/office/officeart/2005/8/layout/pyramid1"/>
    <dgm:cxn modelId="{05077756-068E-4741-BA75-5097FF6AF30D}" type="presOf" srcId="{F597D290-8CF9-4502-936F-DC9AA47B3D28}" destId="{AD02BC0D-6CC2-482B-891F-F98ACEDDD98B}" srcOrd="1" destOrd="0" presId="urn:microsoft.com/office/officeart/2005/8/layout/pyramid1"/>
    <dgm:cxn modelId="{FB51ACFB-054C-C14B-AF72-DDDEC5D80EE6}" type="presOf" srcId="{F597D290-8CF9-4502-936F-DC9AA47B3D28}" destId="{79705602-AB83-44BF-A9F7-43309B147952}" srcOrd="0" destOrd="0" presId="urn:microsoft.com/office/officeart/2005/8/layout/pyramid1"/>
    <dgm:cxn modelId="{9ED682AC-F49E-4A5F-A767-5101E4F7D0F0}" srcId="{44760A01-5693-48E3-92DB-B962B1DD0977}" destId="{4A3EE84C-AEB3-4CFE-AA69-BDE0CB17402E}" srcOrd="1" destOrd="0" parTransId="{46A57919-77F6-4086-B8F1-4E36E9664499}" sibTransId="{CC902FE1-D752-4A77-B423-8B10920C3255}"/>
    <dgm:cxn modelId="{CFD97D14-18C8-314C-90C2-CC098F1C1CE9}" type="presOf" srcId="{4A3EE84C-AEB3-4CFE-AA69-BDE0CB17402E}" destId="{702903AF-93A3-42F4-B266-A2C656FDA739}" srcOrd="0" destOrd="0" presId="urn:microsoft.com/office/officeart/2005/8/layout/pyramid1"/>
    <dgm:cxn modelId="{3B2F5624-1D45-414A-B6AF-0A1CDCCE3586}" type="presParOf" srcId="{1599CB66-4623-4B73-88FA-D61BF5B04344}" destId="{5A3EBF0C-5FD4-4D32-85FC-20F5B1F63A53}" srcOrd="0" destOrd="0" presId="urn:microsoft.com/office/officeart/2005/8/layout/pyramid1"/>
    <dgm:cxn modelId="{198F585A-E48A-F94E-A85B-1B55AC0A203B}" type="presParOf" srcId="{5A3EBF0C-5FD4-4D32-85FC-20F5B1F63A53}" destId="{79705602-AB83-44BF-A9F7-43309B147952}" srcOrd="0" destOrd="0" presId="urn:microsoft.com/office/officeart/2005/8/layout/pyramid1"/>
    <dgm:cxn modelId="{B4B9B0A3-AD1E-C84A-90A1-01F742C8FE57}" type="presParOf" srcId="{5A3EBF0C-5FD4-4D32-85FC-20F5B1F63A53}" destId="{AD02BC0D-6CC2-482B-891F-F98ACEDDD98B}" srcOrd="1" destOrd="0" presId="urn:microsoft.com/office/officeart/2005/8/layout/pyramid1"/>
    <dgm:cxn modelId="{38A92BB4-164F-D04B-8265-AB6614ED0956}" type="presParOf" srcId="{1599CB66-4623-4B73-88FA-D61BF5B04344}" destId="{06621A8E-06FD-4A74-85BA-B6B5EBD379E2}" srcOrd="1" destOrd="0" presId="urn:microsoft.com/office/officeart/2005/8/layout/pyramid1"/>
    <dgm:cxn modelId="{9080A486-F2A2-F440-A2C3-CB6C656EAE54}" type="presParOf" srcId="{06621A8E-06FD-4A74-85BA-B6B5EBD379E2}" destId="{702903AF-93A3-42F4-B266-A2C656FDA739}" srcOrd="0" destOrd="0" presId="urn:microsoft.com/office/officeart/2005/8/layout/pyramid1"/>
    <dgm:cxn modelId="{9C4633C1-5E47-034C-A968-7146D5157BE7}" type="presParOf" srcId="{06621A8E-06FD-4A74-85BA-B6B5EBD379E2}" destId="{F7B03574-82EB-4B5A-8813-9A7CC97297F2}" srcOrd="1" destOrd="0" presId="urn:microsoft.com/office/officeart/2005/8/layout/pyramid1"/>
    <dgm:cxn modelId="{19602667-F20B-D54C-9846-A0C36EB4E568}" type="presParOf" srcId="{1599CB66-4623-4B73-88FA-D61BF5B04344}" destId="{C6349AB5-4C35-40E0-BBB0-5F4C6AC9CD18}" srcOrd="2" destOrd="0" presId="urn:microsoft.com/office/officeart/2005/8/layout/pyramid1"/>
    <dgm:cxn modelId="{77589ED7-A1FF-A545-B0E5-B645BE2C4509}" type="presParOf" srcId="{C6349AB5-4C35-40E0-BBB0-5F4C6AC9CD18}" destId="{0139024E-12EA-4B7D-A858-733019DA8494}" srcOrd="0" destOrd="0" presId="urn:microsoft.com/office/officeart/2005/8/layout/pyramid1"/>
    <dgm:cxn modelId="{F3BDF800-EC4C-8848-9B12-436159A77EB5}" type="presParOf" srcId="{C6349AB5-4C35-40E0-BBB0-5F4C6AC9CD18}" destId="{7E946B93-9062-47DB-9C5B-6E2630DA698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05602-AB83-44BF-A9F7-43309B147952}">
      <dsp:nvSpPr>
        <dsp:cNvPr id="0" name=""/>
        <dsp:cNvSpPr/>
      </dsp:nvSpPr>
      <dsp:spPr>
        <a:xfrm>
          <a:off x="1288753" y="0"/>
          <a:ext cx="1166790" cy="1358923"/>
        </a:xfrm>
        <a:prstGeom prst="trapezoid">
          <a:avLst>
            <a:gd name="adj" fmla="val 5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Optima"/>
              <a:cs typeface="Optima"/>
            </a:rPr>
            <a:t>15%</a:t>
          </a:r>
          <a:endParaRPr lang="en-US" sz="2400" kern="1200" dirty="0">
            <a:latin typeface="Optima"/>
            <a:cs typeface="Optima"/>
          </a:endParaRPr>
        </a:p>
      </dsp:txBody>
      <dsp:txXfrm>
        <a:off x="1288753" y="0"/>
        <a:ext cx="1166790" cy="1358923"/>
      </dsp:txXfrm>
    </dsp:sp>
    <dsp:sp modelId="{702903AF-93A3-42F4-B266-A2C656FDA739}">
      <dsp:nvSpPr>
        <dsp:cNvPr id="0" name=""/>
        <dsp:cNvSpPr/>
      </dsp:nvSpPr>
      <dsp:spPr>
        <a:xfrm>
          <a:off x="813469" y="1358923"/>
          <a:ext cx="2117357" cy="1107094"/>
        </a:xfrm>
        <a:prstGeom prst="trapezoid">
          <a:avLst>
            <a:gd name="adj" fmla="val 42931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Optima"/>
              <a:cs typeface="Optima"/>
            </a:rPr>
            <a:t>25%</a:t>
          </a:r>
          <a:endParaRPr lang="en-US" sz="3600" kern="1200" dirty="0">
            <a:latin typeface="Optima"/>
            <a:cs typeface="Optima"/>
          </a:endParaRPr>
        </a:p>
      </dsp:txBody>
      <dsp:txXfrm>
        <a:off x="1184007" y="1358923"/>
        <a:ext cx="1376282" cy="1107094"/>
      </dsp:txXfrm>
    </dsp:sp>
    <dsp:sp modelId="{0139024E-12EA-4B7D-A858-733019DA8494}">
      <dsp:nvSpPr>
        <dsp:cNvPr id="0" name=""/>
        <dsp:cNvSpPr/>
      </dsp:nvSpPr>
      <dsp:spPr>
        <a:xfrm>
          <a:off x="0" y="2466018"/>
          <a:ext cx="3744297" cy="1894844"/>
        </a:xfrm>
        <a:prstGeom prst="trapezoid">
          <a:avLst>
            <a:gd name="adj" fmla="val 42931"/>
          </a:avLst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Optima"/>
              <a:cs typeface="Optima"/>
            </a:rPr>
            <a:t>60%</a:t>
          </a:r>
          <a:endParaRPr lang="en-US" sz="4400" kern="1200" dirty="0">
            <a:latin typeface="Optima"/>
            <a:cs typeface="Optima"/>
          </a:endParaRPr>
        </a:p>
      </dsp:txBody>
      <dsp:txXfrm>
        <a:off x="655251" y="2466018"/>
        <a:ext cx="2433793" cy="1894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05602-AB83-44BF-A9F7-43309B147952}">
      <dsp:nvSpPr>
        <dsp:cNvPr id="0" name=""/>
        <dsp:cNvSpPr/>
      </dsp:nvSpPr>
      <dsp:spPr>
        <a:xfrm>
          <a:off x="1722015" y="0"/>
          <a:ext cx="749538" cy="764850"/>
        </a:xfrm>
        <a:prstGeom prst="trapezoid">
          <a:avLst>
            <a:gd name="adj" fmla="val 5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Optima"/>
              <a:cs typeface="Optima"/>
            </a:rPr>
            <a:t> </a:t>
          </a:r>
          <a:r>
            <a:rPr lang="en-US" sz="2800" kern="1200" dirty="0" smtClean="0">
              <a:latin typeface="Optima"/>
              <a:cs typeface="Optima"/>
            </a:rPr>
            <a:t>5%</a:t>
          </a:r>
          <a:endParaRPr lang="en-US" sz="2800" kern="1200" dirty="0">
            <a:latin typeface="Optima"/>
            <a:cs typeface="Optima"/>
          </a:endParaRPr>
        </a:p>
      </dsp:txBody>
      <dsp:txXfrm>
        <a:off x="1722015" y="0"/>
        <a:ext cx="749538" cy="764850"/>
      </dsp:txXfrm>
    </dsp:sp>
    <dsp:sp modelId="{702903AF-93A3-42F4-B266-A2C656FDA739}">
      <dsp:nvSpPr>
        <dsp:cNvPr id="0" name=""/>
        <dsp:cNvSpPr/>
      </dsp:nvSpPr>
      <dsp:spPr>
        <a:xfrm>
          <a:off x="1435759" y="776948"/>
          <a:ext cx="1360176" cy="623111"/>
        </a:xfrm>
        <a:prstGeom prst="trapezoid">
          <a:avLst>
            <a:gd name="adj" fmla="val 48999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Optima"/>
              <a:cs typeface="Optima"/>
            </a:rPr>
            <a:t>15%</a:t>
          </a:r>
          <a:endParaRPr lang="en-US" sz="3000" kern="1200" dirty="0">
            <a:latin typeface="Optima"/>
            <a:cs typeface="Optima"/>
          </a:endParaRPr>
        </a:p>
      </dsp:txBody>
      <dsp:txXfrm>
        <a:off x="1673790" y="776948"/>
        <a:ext cx="884114" cy="623111"/>
      </dsp:txXfrm>
    </dsp:sp>
    <dsp:sp modelId="{0139024E-12EA-4B7D-A858-733019DA8494}">
      <dsp:nvSpPr>
        <dsp:cNvPr id="0" name=""/>
        <dsp:cNvSpPr/>
      </dsp:nvSpPr>
      <dsp:spPr>
        <a:xfrm>
          <a:off x="0" y="1387962"/>
          <a:ext cx="4273561" cy="2972900"/>
        </a:xfrm>
        <a:prstGeom prst="trapezoid">
          <a:avLst>
            <a:gd name="adj" fmla="val 48999"/>
          </a:avLst>
        </a:prstGeom>
        <a:solidFill>
          <a:srgbClr val="00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i="1" kern="1200" dirty="0" smtClean="0">
              <a:latin typeface="Optima"/>
              <a:cs typeface="Optima"/>
            </a:rPr>
            <a:t>At least </a:t>
          </a:r>
          <a:r>
            <a:rPr lang="en-US" sz="4400" kern="1200" dirty="0" smtClean="0">
              <a:latin typeface="Optima"/>
              <a:cs typeface="Optima"/>
            </a:rPr>
            <a:t>80%</a:t>
          </a:r>
          <a:endParaRPr lang="en-US" sz="4400" kern="1200" dirty="0">
            <a:latin typeface="Optima"/>
            <a:cs typeface="Optima"/>
          </a:endParaRPr>
        </a:p>
      </dsp:txBody>
      <dsp:txXfrm>
        <a:off x="747873" y="1387962"/>
        <a:ext cx="2777814" cy="29729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05602-AB83-44BF-A9F7-43309B147952}">
      <dsp:nvSpPr>
        <dsp:cNvPr id="0" name=""/>
        <dsp:cNvSpPr/>
      </dsp:nvSpPr>
      <dsp:spPr>
        <a:xfrm>
          <a:off x="1163668" y="0"/>
          <a:ext cx="1444563" cy="1671948"/>
        </a:xfrm>
        <a:prstGeom prst="trapezoid">
          <a:avLst>
            <a:gd name="adj" fmla="val 5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34%</a:t>
          </a:r>
          <a:endParaRPr lang="en-US" sz="2400" kern="1200" dirty="0"/>
        </a:p>
      </dsp:txBody>
      <dsp:txXfrm>
        <a:off x="1163668" y="0"/>
        <a:ext cx="1444563" cy="1671948"/>
      </dsp:txXfrm>
    </dsp:sp>
    <dsp:sp modelId="{702903AF-93A3-42F4-B266-A2C656FDA739}">
      <dsp:nvSpPr>
        <dsp:cNvPr id="0" name=""/>
        <dsp:cNvSpPr/>
      </dsp:nvSpPr>
      <dsp:spPr>
        <a:xfrm>
          <a:off x="869073" y="1671948"/>
          <a:ext cx="2033753" cy="653630"/>
        </a:xfrm>
        <a:prstGeom prst="trapezoid">
          <a:avLst>
            <a:gd name="adj" fmla="val 432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17%</a:t>
          </a:r>
          <a:endParaRPr lang="en-US" sz="3600" kern="1200" dirty="0"/>
        </a:p>
      </dsp:txBody>
      <dsp:txXfrm>
        <a:off x="1224979" y="1671948"/>
        <a:ext cx="1321940" cy="653630"/>
      </dsp:txXfrm>
    </dsp:sp>
    <dsp:sp modelId="{0139024E-12EA-4B7D-A858-733019DA8494}">
      <dsp:nvSpPr>
        <dsp:cNvPr id="0" name=""/>
        <dsp:cNvSpPr/>
      </dsp:nvSpPr>
      <dsp:spPr>
        <a:xfrm>
          <a:off x="0" y="2325579"/>
          <a:ext cx="3771899" cy="2040045"/>
        </a:xfrm>
        <a:prstGeom prst="trapezoid">
          <a:avLst>
            <a:gd name="adj" fmla="val 43200"/>
          </a:avLst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49%</a:t>
          </a:r>
          <a:endParaRPr lang="en-US" sz="4400" kern="1200" dirty="0"/>
        </a:p>
      </dsp:txBody>
      <dsp:txXfrm>
        <a:off x="660082" y="2325579"/>
        <a:ext cx="2451735" cy="2040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3F078E-F940-4FC3-8AF7-B09002C8E27D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A45EBE-9A8A-4346-BCE2-58D6C39A4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61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15DFFD-9BC3-624D-9BFF-A1A273CB100E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B9AC41-E504-C147-8F33-E5950393B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1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DD772-4D09-42B3-8A59-197B2832844F}" type="slidenum">
              <a:rPr lang="en-US"/>
              <a:pPr/>
              <a:t>6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THE WATER ANALOGY COMES FROM OUR DEAR FRIENDS IN PASCO COUNTY FLORIDA.  AMELIA HAS EMBEDDED IN HER TRAINING THE VISUAL OF CLEAR/HEALTHY WATER THAT ALLOW “FISH” TO GROW… THE BALANCES WITHIN THE WATER MUST REMAIN JUST RIGHT, FOR THE FISH TO HAVE A HEALTHY “ENVIRONMENT”… CHILDREN ARE THE SAME WAY…  INSTEAD OR WORRYING ABOUT THE INDIVIDUAL “FISH” , ONE SHOULD FIRST START WITH THE “WATER” TO MAKE SURE IT IS BALANCED AND CONTAINS EVERYTHING IT SHOULD! :)    IN MY OPINION, THE IOWA CORE CURRICULUM IS GOING TO HELP US CONCENTRATE ON THE WATER! :)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600" b="1" dirty="0"/>
              <a:t>How we keep students involved</a:t>
            </a:r>
          </a:p>
          <a:p>
            <a:r>
              <a:rPr lang="en-US" dirty="0" smtClean="0"/>
              <a:t>Oral Responses</a:t>
            </a:r>
          </a:p>
          <a:p>
            <a:r>
              <a:rPr lang="en-US" dirty="0" smtClean="0"/>
              <a:t>Written Responses</a:t>
            </a:r>
          </a:p>
          <a:p>
            <a:r>
              <a:rPr lang="en-US" dirty="0" smtClean="0"/>
              <a:t>Action Responses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15C9-FF48-0540-832F-379CA3A6A8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48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15C9-FF48-0540-832F-379CA3A6A8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93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15C9-FF48-0540-832F-379CA3A6A8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41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15C9-FF48-0540-832F-379CA3A6A8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93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about odds</a:t>
            </a:r>
          </a:p>
          <a:p>
            <a:r>
              <a:rPr lang="en-US" dirty="0" smtClean="0"/>
              <a:t>Research-based programs have a high probability of success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2086-3D27-4DF0-94C5-352BECD05A4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3F96E-0C98-4A90-9F80-4321A900CA96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B2986B-B56E-4D9F-B824-D08137A3B771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B8CAA-CF76-4297-B1D6-F9A495699B9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441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additional</a:t>
            </a:r>
            <a:r>
              <a:rPr lang="en-US" baseline="0" dirty="0" smtClean="0"/>
              <a:t> data do you need to answer these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B8CAA-CF76-4297-B1D6-F9A495699B9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441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B8CAA-CF76-4297-B1D6-F9A495699B9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4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analyzing problems, we focus on the 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9AC41-E504-C147-8F33-E5950393BD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18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*Effect</a:t>
            </a:r>
            <a:r>
              <a:rPr lang="en-US" baseline="0" dirty="0" smtClean="0"/>
              <a:t> of computer based instruction not any higher as technology has increased</a:t>
            </a:r>
          </a:p>
          <a:p>
            <a:r>
              <a:rPr lang="en-US" baseline="0" dirty="0" smtClean="0"/>
              <a:t>*There is no research support for ATI’s. Kids benefits from instruction that uses multiple modalities</a:t>
            </a:r>
          </a:p>
          <a:p>
            <a:r>
              <a:rPr lang="en-US" sz="1400" b="1" i="1" dirty="0"/>
              <a:t>Talk time – With a partner, talk about one variable that makes sense, and one variable that is a surprise.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83D7-EE5C-4E01-8BA3-624A8842415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DD772-4D09-42B3-8A59-197B2832844F}" type="slidenum">
              <a:rPr lang="en-US"/>
              <a:pPr/>
              <a:t>16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THE WATER ANALOGY COMES FROM OUR DEAR FRIENDS IN PASCO COUNTY FLORIDA.  AMELIA HAS EMBEDDED IN HER TRAINING THE VISUAL OF CLEAR/HEALTHY WATER THAT ALLOW “FISH” TO GROW… THE BALANCES WITHIN THE WATER MUST REMAIN JUST RIGHT, FOR THE FISH TO HAVE A HEALTHY “ENVIRONMENT”… CHILDREN ARE THE SAME WAY…  INSTEAD OR WORRYING ABOUT THE INDIVIDUAL “FISH” , ONE SHOULD FIRST START WITH THE “WATER” TO MAKE SURE IT IS BALANCED AND CONTAINS EVERYTHING IT SHOULD! :)    IN MY OPINION, THE IOWA CORE CURRICULUM IS GOING TO HELP US CONCENTRATE ON THE WATER! :)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talk about individual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15C9-FF48-0540-832F-379CA3A6A8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14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 we use slide 5 or 6  </a:t>
            </a:r>
            <a:r>
              <a:rPr lang="en-US" b="1" dirty="0" smtClean="0"/>
              <a:t>I like this slide better.  I wasn’t sure about which</a:t>
            </a:r>
            <a:r>
              <a:rPr lang="en-US" b="1" baseline="0" dirty="0" smtClean="0"/>
              <a:t> picture to use.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15C9-FF48-0540-832F-379CA3A6A8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sure how to fit the</a:t>
            </a:r>
            <a:r>
              <a:rPr lang="en-US" baseline="0" dirty="0" smtClean="0"/>
              <a:t> questions…. How do we answer this question for 100% meetings on this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15C9-FF48-0540-832F-379CA3A6A8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07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we can</a:t>
            </a:r>
            <a:r>
              <a:rPr lang="en-US" baseline="0" dirty="0" smtClean="0"/>
              <a:t> fill in the gaps, we can decrease the gap between our current performance and our expected or hoped for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9AC41-E504-C147-8F33-E5950393BD7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67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115C9-FF48-0540-832F-379CA3A6A8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6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7229"/>
            <a:ext cx="7772400" cy="1470025"/>
          </a:xfrm>
        </p:spPr>
        <p:txBody>
          <a:bodyPr>
            <a:normAutofit/>
          </a:bodyPr>
          <a:lstStyle>
            <a:lvl1pPr>
              <a:defRPr sz="4800" b="1" i="0"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6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Optima"/>
                <a:cs typeface="Opti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2167" y="63501"/>
            <a:ext cx="874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Vision: Every </a:t>
            </a:r>
            <a:r>
              <a:rPr lang="en-US" sz="1600" b="1" i="1" dirty="0"/>
              <a:t>child in every district receives the instruction that they need and </a:t>
            </a:r>
            <a:r>
              <a:rPr lang="en-US" sz="1600" b="1" i="1" dirty="0" smtClean="0"/>
              <a:t>deserve…every </a:t>
            </a:r>
            <a:r>
              <a:rPr lang="en-US" sz="1600" b="1" i="1" dirty="0"/>
              <a:t>day</a:t>
            </a:r>
            <a:r>
              <a:rPr lang="en-US" i="1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" y="64400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 smtClean="0">
                <a:latin typeface="Optima"/>
                <a:cs typeface="Optima"/>
              </a:rPr>
              <a:t>Oregon Response to Instruction &amp; Intervention</a:t>
            </a:r>
            <a:endParaRPr lang="en-US" b="0" i="0" dirty="0">
              <a:latin typeface="Optima"/>
              <a:cs typeface="Opti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167" y="63501"/>
            <a:ext cx="874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Vision: Every </a:t>
            </a:r>
            <a:r>
              <a:rPr lang="en-US" sz="1600" b="1" i="1" dirty="0"/>
              <a:t>child in every district receives the instruction that they need and </a:t>
            </a:r>
            <a:r>
              <a:rPr lang="en-US" sz="1600" b="1" i="1" dirty="0" smtClean="0"/>
              <a:t>deserve…every </a:t>
            </a:r>
            <a:r>
              <a:rPr lang="en-US" sz="1600" b="1" i="1" dirty="0"/>
              <a:t>day</a:t>
            </a:r>
            <a:r>
              <a:rPr lang="en-US" i="1" dirty="0" smtClean="0"/>
              <a:t>.</a:t>
            </a:r>
            <a:endParaRPr lang="en-US" dirty="0"/>
          </a:p>
        </p:txBody>
      </p:sp>
      <p:pic>
        <p:nvPicPr>
          <p:cNvPr id="5" name="Picture 4" descr="ORTIi_RGB_Color_Logo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40" r="98718">
                        <a14:foregroundMark x1="46011" y1="4623" x2="46011" y2="4623"/>
                        <a14:foregroundMark x1="6125" y1="42979" x2="6125" y2="42979"/>
                        <a14:foregroundMark x1="10399" y1="15411" x2="10399" y2="15411"/>
                        <a14:foregroundMark x1="10826" y1="4110" x2="10826" y2="4110"/>
                        <a14:foregroundMark x1="16097" y1="2397" x2="16097" y2="2397"/>
                        <a14:foregroundMark x1="21937" y1="5651" x2="21937" y2="5651"/>
                        <a14:foregroundMark x1="24217" y1="12329" x2="24217" y2="12329"/>
                        <a14:foregroundMark x1="29630" y1="15925" x2="29630" y2="15925"/>
                        <a14:foregroundMark x1="31766" y1="16267" x2="31766" y2="16267"/>
                        <a14:foregroundMark x1="17806" y1="4452" x2="17806" y2="4452"/>
                        <a14:foregroundMark x1="13675" y1="3938" x2="13675" y2="3938"/>
                        <a14:foregroundMark x1="10399" y1="10103" x2="10399" y2="10103"/>
                        <a14:foregroundMark x1="9402" y1="26370" x2="9402" y2="26370"/>
                        <a14:foregroundMark x1="9972" y1="20205" x2="9972" y2="20205"/>
                        <a14:foregroundMark x1="8689" y1="31164" x2="8689" y2="31164"/>
                        <a14:foregroundMark x1="7407" y1="35788" x2="7407" y2="35788"/>
                        <a14:foregroundMark x1="12821" y1="30651" x2="12821" y2="30651"/>
                        <a14:foregroundMark x1="10399" y1="32363" x2="10399" y2="32363"/>
                        <a14:foregroundMark x1="18803" y1="29281" x2="18803" y2="29281"/>
                        <a14:foregroundMark x1="16524" y1="29795" x2="16524" y2="29795"/>
                        <a14:foregroundMark x1="21937" y1="29795" x2="21937" y2="29795"/>
                        <a14:foregroundMark x1="26211" y1="32192" x2="26211" y2="32192"/>
                        <a14:foregroundMark x1="29630" y1="35616" x2="29630" y2="35616"/>
                        <a14:foregroundMark x1="27635" y1="34247" x2="27635" y2="34247"/>
                        <a14:foregroundMark x1="30912" y1="38014" x2="30912" y2="38014"/>
                        <a14:foregroundMark x1="32051" y1="45034" x2="32051" y2="45034"/>
                        <a14:foregroundMark x1="32051" y1="42637" x2="32051" y2="42637"/>
                        <a14:foregroundMark x1="32194" y1="49486" x2="32194" y2="49486"/>
                        <a14:foregroundMark x1="33618" y1="47432" x2="33618" y2="47432"/>
                        <a14:foregroundMark x1="31339" y1="54966" x2="31339" y2="54966"/>
                        <a14:foregroundMark x1="33048" y1="53596" x2="33048" y2="53596"/>
                        <a14:foregroundMark x1="30057" y1="59589" x2="30057" y2="59589"/>
                        <a14:foregroundMark x1="26781" y1="62842" x2="26781" y2="62842"/>
                        <a14:foregroundMark x1="22222" y1="64384" x2="22222" y2="64384"/>
                        <a14:foregroundMark x1="15670" y1="64041" x2="15670" y2="64041"/>
                        <a14:foregroundMark x1="11111" y1="60788" x2="11111" y2="60788"/>
                        <a14:foregroundMark x1="12251" y1="63014" x2="12251" y2="63014"/>
                        <a14:foregroundMark x1="7407" y1="59589" x2="7407" y2="59589"/>
                        <a14:foregroundMark x1="8120" y1="56507" x2="8120" y2="56507"/>
                        <a14:foregroundMark x1="6553" y1="55137" x2="6553" y2="55137"/>
                        <a14:foregroundMark x1="5840" y1="50000" x2="5840" y2="50000"/>
                        <a14:foregroundMark x1="4986" y1="53082" x2="4986" y2="53082"/>
                        <a14:foregroundMark x1="37892" y1="40068" x2="37892" y2="40068"/>
                        <a14:foregroundMark x1="37892" y1="46918" x2="37892" y2="46918"/>
                        <a14:foregroundMark x1="37892" y1="55137" x2="37892" y2="55137"/>
                        <a14:foregroundMark x1="37037" y1="60959" x2="37037" y2="60959"/>
                        <a14:foregroundMark x1="37749" y1="51541" x2="37749" y2="51541"/>
                        <a14:foregroundMark x1="38319" y1="63527" x2="38319" y2="63527"/>
                        <a14:foregroundMark x1="37322" y1="42637" x2="37322" y2="42637"/>
                        <a14:foregroundMark x1="44444" y1="37671" x2="44444" y2="37671"/>
                        <a14:foregroundMark x1="48433" y1="42466" x2="48433" y2="42466"/>
                        <a14:foregroundMark x1="48148" y1="46575" x2="48148" y2="46575"/>
                        <a14:foregroundMark x1="43732" y1="50171" x2="43732" y2="50171"/>
                        <a14:foregroundMark x1="39601" y1="50685" x2="39601" y2="50685"/>
                        <a14:foregroundMark x1="42023" y1="52055" x2="42023" y2="52055"/>
                        <a14:foregroundMark x1="45299" y1="57021" x2="45299" y2="57021"/>
                        <a14:foregroundMark x1="47293" y1="59589" x2="47293" y2="59589"/>
                        <a14:foregroundMark x1="67806" y1="38014" x2="67806" y2="38014"/>
                        <a14:foregroundMark x1="60114" y1="39555" x2="60114" y2="39555"/>
                        <a14:foregroundMark x1="60969" y1="47432" x2="60969" y2="47432"/>
                        <a14:foregroundMark x1="60969" y1="44007" x2="60969" y2="44007"/>
                        <a14:foregroundMark x1="60969" y1="53425" x2="60969" y2="53425"/>
                        <a14:foregroundMark x1="60969" y1="58562" x2="60969" y2="58562"/>
                        <a14:foregroundMark x1="74074" y1="41267" x2="74074" y2="41267"/>
                        <a14:foregroundMark x1="74501" y1="48973" x2="74501" y2="48973"/>
                        <a14:foregroundMark x1="73789" y1="55822" x2="73789" y2="55822"/>
                        <a14:foregroundMark x1="73789" y1="61473" x2="73789" y2="61473"/>
                        <a14:foregroundMark x1="82621" y1="47945" x2="82621" y2="47945"/>
                        <a14:foregroundMark x1="82621" y1="54452" x2="82621" y2="54452"/>
                        <a14:foregroundMark x1="81766" y1="60274" x2="81766" y2="60274"/>
                        <a14:foregroundMark x1="82621" y1="61815" x2="82621" y2="61815"/>
                        <a14:foregroundMark x1="82336" y1="38699" x2="82336" y2="38699"/>
                        <a14:foregroundMark x1="93020" y1="8562" x2="93020" y2="8562"/>
                        <a14:foregroundMark x1="95869" y1="11473" x2="95869" y2="11473"/>
                        <a14:foregroundMark x1="95442" y1="16438" x2="95442" y2="16438"/>
                        <a14:foregroundMark x1="96724" y1="13870" x2="96724" y2="13870"/>
                        <a14:foregroundMark x1="95014" y1="18836" x2="95014" y2="18836"/>
                        <a14:foregroundMark x1="94160" y1="21918" x2="94160" y2="21918"/>
                        <a14:foregroundMark x1="92593" y1="26370" x2="92593" y2="26370"/>
                        <a14:foregroundMark x1="91453" y1="31164" x2="91453" y2="31164"/>
                        <a14:foregroundMark x1="89601" y1="35274" x2="89601" y2="35274"/>
                        <a14:foregroundMark x1="90883" y1="41096" x2="90883" y2="41096"/>
                        <a14:foregroundMark x1="93305" y1="42979" x2="93305" y2="42979"/>
                        <a14:foregroundMark x1="92165" y1="46918" x2="92165" y2="46918"/>
                        <a14:foregroundMark x1="91880" y1="54110" x2="91880" y2="54110"/>
                        <a14:foregroundMark x1="92593" y1="65753" x2="92593" y2="65753"/>
                        <a14:foregroundMark x1="93305" y1="76712" x2="93305" y2="76712"/>
                        <a14:foregroundMark x1="92877" y1="70377" x2="92877" y2="70377"/>
                        <a14:foregroundMark x1="92165" y1="59589" x2="92165" y2="59589"/>
                        <a14:foregroundMark x1="93447" y1="82705" x2="93447" y2="82705"/>
                        <a14:foregroundMark x1="90598" y1="84589" x2="90598" y2="84589"/>
                        <a14:foregroundMark x1="84473" y1="84247" x2="84473" y2="84247"/>
                        <a14:foregroundMark x1="74929" y1="84760" x2="74929" y2="84760"/>
                        <a14:foregroundMark x1="70085" y1="85274" x2="70085" y2="85274"/>
                        <a14:foregroundMark x1="57692" y1="85103" x2="57692" y2="85103"/>
                        <a14:foregroundMark x1="52564" y1="85788" x2="52564" y2="85788"/>
                        <a14:foregroundMark x1="60399" y1="85274" x2="60399" y2="85274"/>
                        <a14:foregroundMark x1="46581" y1="85616" x2="46581" y2="85616"/>
                        <a14:foregroundMark x1="40313" y1="85616" x2="40313" y2="85616"/>
                        <a14:foregroundMark x1="32621" y1="85616" x2="32621" y2="85616"/>
                        <a14:foregroundMark x1="23504" y1="85274" x2="23504" y2="85274"/>
                        <a14:foregroundMark x1="18234" y1="85788" x2="18234" y2="85788"/>
                        <a14:foregroundMark x1="11538" y1="85103" x2="11538" y2="85103"/>
                        <a14:foregroundMark x1="14815" y1="85274" x2="14815" y2="85274"/>
                        <a14:foregroundMark x1="5840" y1="85274" x2="5840" y2="85274"/>
                        <a14:foregroundMark x1="3419" y1="79795" x2="3419" y2="79795"/>
                        <a14:foregroundMark x1="3276" y1="72260" x2="3276" y2="72260"/>
                        <a14:foregroundMark x1="2991" y1="66952" x2="2991" y2="66952"/>
                        <a14:foregroundMark x1="5698" y1="96062" x2="5698" y2="96062"/>
                        <a14:foregroundMark x1="3704" y1="96404" x2="3704" y2="96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48" y="5350933"/>
            <a:ext cx="1437304" cy="119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7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0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07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07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07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07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07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30A7AFA-4AD1-4446-A245-44194CEDD5F2}" type="datetime1">
              <a:rPr lang="en-US"/>
              <a:pPr/>
              <a:t>7/31/2015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" y="60960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Hinze 2008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9A0C4A-48F2-D248-A6B2-B48406928C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8411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07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07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0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egon Response to Interven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cument 14"/>
          <p:cNvSpPr/>
          <p:nvPr/>
        </p:nvSpPr>
        <p:spPr>
          <a:xfrm>
            <a:off x="0" y="24"/>
            <a:ext cx="9144000" cy="1417638"/>
          </a:xfrm>
          <a:prstGeom prst="flowChartDocumen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  <a:gs pos="5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06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4632"/>
            <a:ext cx="8229600" cy="4361531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" y="5981975"/>
            <a:ext cx="9143999" cy="876023"/>
            <a:chOff x="1" y="5981975"/>
            <a:chExt cx="9143999" cy="876023"/>
          </a:xfrm>
        </p:grpSpPr>
        <p:pic>
          <p:nvPicPr>
            <p:cNvPr id="5" name="Picture 4" descr="ORTIi_Horizonal_RGB_Color_Logo.pdf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981975"/>
              <a:ext cx="2404532" cy="87602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 userDrawn="1"/>
          </p:nvSpPr>
          <p:spPr>
            <a:xfrm>
              <a:off x="6163733" y="6326218"/>
              <a:ext cx="2980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 smtClean="0">
                  <a:latin typeface="Optima"/>
                  <a:cs typeface="Optima"/>
                </a:rPr>
                <a:t>www.oregonrti.org</a:t>
              </a:r>
              <a:endParaRPr lang="en-US" sz="1800" b="1" dirty="0">
                <a:latin typeface="Optima"/>
                <a:cs typeface="Opti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66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07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07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072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07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07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07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07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07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072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0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cument 17"/>
          <p:cNvSpPr/>
          <p:nvPr/>
        </p:nvSpPr>
        <p:spPr>
          <a:xfrm>
            <a:off x="0" y="24"/>
            <a:ext cx="9144000" cy="1417638"/>
          </a:xfrm>
          <a:prstGeom prst="flowChartDocumen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  <a:gs pos="5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0738"/>
            <a:ext cx="4038600" cy="45754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0738"/>
            <a:ext cx="4038600" cy="4575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" y="5981975"/>
            <a:ext cx="9143999" cy="876023"/>
            <a:chOff x="1" y="5981975"/>
            <a:chExt cx="9143999" cy="876023"/>
          </a:xfrm>
        </p:grpSpPr>
        <p:pic>
          <p:nvPicPr>
            <p:cNvPr id="11" name="Picture 10" descr="ORTIi_Horizonal_RGB_Color_Logo.pdf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981975"/>
              <a:ext cx="2404532" cy="87602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6163733" y="6326218"/>
              <a:ext cx="2980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 smtClean="0">
                  <a:latin typeface="Optima"/>
                  <a:cs typeface="Optima"/>
                </a:rPr>
                <a:t>www.oregonrti.org</a:t>
              </a:r>
              <a:endParaRPr lang="en-US" sz="1800" b="1" dirty="0">
                <a:latin typeface="Optima"/>
                <a:cs typeface="Opti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415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07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07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07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EB8B42-D0A6-F748-ADE9-503D29253C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7/31/2015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C9E5-BEE8-044E-8529-FBE8972197F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7828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56BC8-A5D9-4ED2-ACA6-085BA616CD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4399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cument 22"/>
          <p:cNvSpPr/>
          <p:nvPr/>
        </p:nvSpPr>
        <p:spPr>
          <a:xfrm>
            <a:off x="0" y="24"/>
            <a:ext cx="9144000" cy="1417638"/>
          </a:xfrm>
          <a:prstGeom prst="flowChartDocumen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  <a:gs pos="5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573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9263"/>
            <a:ext cx="4040188" cy="3866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1573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9263"/>
            <a:ext cx="4041775" cy="3866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" y="5981975"/>
            <a:ext cx="9143999" cy="876023"/>
            <a:chOff x="1" y="5981975"/>
            <a:chExt cx="9143999" cy="876023"/>
          </a:xfrm>
        </p:grpSpPr>
        <p:pic>
          <p:nvPicPr>
            <p:cNvPr id="13" name="Picture 12" descr="ORTIi_Horizonal_RGB_Color_Logo.pdf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981975"/>
              <a:ext cx="2404532" cy="87602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 userDrawn="1"/>
          </p:nvSpPr>
          <p:spPr>
            <a:xfrm>
              <a:off x="6163733" y="6326218"/>
              <a:ext cx="2980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 smtClean="0">
                  <a:latin typeface="Optima"/>
                  <a:cs typeface="Optima"/>
                </a:rPr>
                <a:t>www.oregonrti.org</a:t>
              </a:r>
              <a:endParaRPr lang="en-US" sz="1800" b="1" dirty="0">
                <a:latin typeface="Optima"/>
                <a:cs typeface="Opti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383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24"/>
            <a:ext cx="9144000" cy="1417638"/>
          </a:xfrm>
          <a:prstGeom prst="flowChartDocumen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  <a:gs pos="5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" y="5981975"/>
            <a:ext cx="9143999" cy="876023"/>
            <a:chOff x="1" y="5981975"/>
            <a:chExt cx="9143999" cy="876023"/>
          </a:xfrm>
        </p:grpSpPr>
        <p:pic>
          <p:nvPicPr>
            <p:cNvPr id="11" name="Picture 10" descr="ORTIi_Horizonal_RGB_Color_Logo.pdf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981975"/>
              <a:ext cx="2404532" cy="87602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6163733" y="6326218"/>
              <a:ext cx="2980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 dirty="0" smtClean="0">
                  <a:latin typeface="Optima"/>
                  <a:cs typeface="Optima"/>
                </a:rPr>
                <a:t>www.oregonrti.org</a:t>
              </a:r>
              <a:endParaRPr lang="en-US" sz="1800" b="1" dirty="0">
                <a:latin typeface="Optima"/>
                <a:cs typeface="Opti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7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cument 3"/>
          <p:cNvSpPr/>
          <p:nvPr/>
        </p:nvSpPr>
        <p:spPr>
          <a:xfrm>
            <a:off x="0" y="24"/>
            <a:ext cx="9144000" cy="1417638"/>
          </a:xfrm>
          <a:prstGeom prst="flowChartDocumen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75000"/>
                </a:schemeClr>
              </a:gs>
              <a:gs pos="5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1162"/>
            <a:ext cx="8229600" cy="1143000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728663" y="1760538"/>
            <a:ext cx="7805737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0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1"/>
          </p:nvPr>
        </p:nvSpPr>
        <p:spPr>
          <a:xfrm>
            <a:off x="1073727" y="1593273"/>
            <a:ext cx="6996546" cy="4675909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1091046" y="1743364"/>
            <a:ext cx="6961909" cy="439881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8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tx2">
                <a:lumMod val="40000"/>
                <a:lumOff val="60000"/>
                <a:alpha val="6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48904-2AF5-7B40-A7BA-6CE213440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5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</p:sldLayoutIdLst>
  <p:txStyles>
    <p:titleStyle>
      <a:lvl1pPr algn="ctr" defTabSz="457200" rtl="0" eaLnBrk="1" latinLnBrk="0" hangingPunct="1">
        <a:spcBef>
          <a:spcPct val="0"/>
        </a:spcBef>
        <a:buNone/>
        <a:defRPr sz="4800" b="1" i="0" kern="1200">
          <a:solidFill>
            <a:schemeClr val="accent1">
              <a:lumMod val="50000"/>
            </a:schemeClr>
          </a:solidFill>
          <a:latin typeface="Goudy Old Style"/>
          <a:ea typeface="+mj-ea"/>
          <a:cs typeface="Goudy Old Styl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Optima"/>
          <a:ea typeface="+mn-ea"/>
          <a:cs typeface="Opti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Optima"/>
          <a:ea typeface="+mn-ea"/>
          <a:cs typeface="Opti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Optima"/>
          <a:ea typeface="+mn-ea"/>
          <a:cs typeface="Opti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Optima"/>
          <a:ea typeface="+mn-ea"/>
          <a:cs typeface="Opti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Optima"/>
          <a:ea typeface="+mn-ea"/>
          <a:cs typeface="Opti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Study 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0" y="3581406"/>
            <a:ext cx="8102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Shawna Moran – School Improvement</a:t>
            </a:r>
          </a:p>
          <a:p>
            <a:r>
              <a:rPr lang="en-US" dirty="0" smtClean="0"/>
              <a:t>Jon Potter – Oregon </a:t>
            </a:r>
            <a:r>
              <a:rPr lang="en-US" dirty="0" err="1" smtClean="0"/>
              <a:t>RTIi</a:t>
            </a:r>
            <a:endParaRPr lang="en-US" dirty="0" smtClean="0"/>
          </a:p>
          <a:p>
            <a:r>
              <a:rPr lang="en-US" dirty="0" smtClean="0"/>
              <a:t>August 5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Plan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72532"/>
            <a:ext cx="8597900" cy="436153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i="1" dirty="0" smtClean="0"/>
              <a:t>What action steps are needed to address the problem?</a:t>
            </a:r>
          </a:p>
          <a:p>
            <a:pPr marL="0" indent="0" algn="ctr">
              <a:buNone/>
            </a:pPr>
            <a:r>
              <a:rPr lang="en-US" sz="2800" i="1" dirty="0" smtClean="0"/>
              <a:t>What can </a:t>
            </a:r>
            <a:r>
              <a:rPr lang="en-US" sz="2800" b="1" i="1" u="sng" dirty="0" smtClean="0"/>
              <a:t>we do</a:t>
            </a:r>
            <a:r>
              <a:rPr lang="en-US" sz="2800" dirty="0" smtClean="0"/>
              <a:t> </a:t>
            </a:r>
            <a:r>
              <a:rPr lang="en-US" sz="2800" i="1" dirty="0" smtClean="0"/>
              <a:t>about the problem?</a:t>
            </a:r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046" y="2919750"/>
            <a:ext cx="5203125" cy="2914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93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254012" y="183445"/>
            <a:ext cx="6462865" cy="633588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80577" y="188897"/>
            <a:ext cx="3824111" cy="1066640"/>
          </a:xfrm>
        </p:spPr>
        <p:txBody>
          <a:bodyPr>
            <a:normAutofit/>
          </a:bodyPr>
          <a:lstStyle/>
          <a:p>
            <a:r>
              <a:rPr lang="en-US" sz="4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District/School</a:t>
            </a:r>
            <a:endParaRPr lang="en-US" sz="4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192633" y="1947503"/>
            <a:ext cx="2758735" cy="2045941"/>
          </a:xfrm>
          <a:prstGeom prst="roundRect">
            <a:avLst/>
          </a:prstGeom>
          <a:solidFill>
            <a:srgbClr val="595959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4"/>
          <p:cNvSpPr txBox="1">
            <a:spLocks/>
          </p:cNvSpPr>
          <p:nvPr/>
        </p:nvSpPr>
        <p:spPr>
          <a:xfrm>
            <a:off x="564457" y="1764060"/>
            <a:ext cx="2681111" cy="1066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accent1">
                    <a:lumMod val="50000"/>
                  </a:schemeClr>
                </a:solidFill>
                <a:latin typeface="Goudy Old Style"/>
                <a:ea typeface="+mj-ea"/>
                <a:cs typeface="Goudy Old Style"/>
              </a:defRPr>
            </a:lvl1pPr>
          </a:lstStyle>
          <a:p>
            <a:r>
              <a:rPr 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Grade Level</a:t>
            </a:r>
            <a:endParaRPr lang="en-US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492627" y="2916226"/>
            <a:ext cx="1383879" cy="1025265"/>
          </a:xfrm>
          <a:prstGeom prst="roundRect">
            <a:avLst/>
          </a:prstGeom>
          <a:solidFill>
            <a:srgbClr val="595959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531609" y="3025466"/>
            <a:ext cx="316279" cy="767469"/>
            <a:chOff x="7513537" y="198963"/>
            <a:chExt cx="292731" cy="71424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0" name="Rounded Rectangle 19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itle 4"/>
          <p:cNvSpPr txBox="1">
            <a:spLocks/>
          </p:cNvSpPr>
          <p:nvPr/>
        </p:nvSpPr>
        <p:spPr>
          <a:xfrm>
            <a:off x="1108183" y="2830700"/>
            <a:ext cx="3798430" cy="1066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accent1">
                    <a:lumMod val="50000"/>
                  </a:schemeClr>
                </a:solidFill>
                <a:latin typeface="Goudy Old Style"/>
                <a:ea typeface="+mj-ea"/>
                <a:cs typeface="Goudy Old Style"/>
              </a:defRPr>
            </a:lvl1pPr>
          </a:lstStyle>
          <a:p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Intervention Group</a:t>
            </a:r>
            <a:endParaRPr lang="en-US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859813" y="3021568"/>
            <a:ext cx="316279" cy="767469"/>
            <a:chOff x="7513537" y="198963"/>
            <a:chExt cx="292731" cy="71424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7" name="Rounded Rectangle 56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87179" y="3024520"/>
            <a:ext cx="316279" cy="767469"/>
            <a:chOff x="7513537" y="198963"/>
            <a:chExt cx="292731" cy="71424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519262" y="3020622"/>
            <a:ext cx="316279" cy="767469"/>
            <a:chOff x="7513537" y="198963"/>
            <a:chExt cx="292731" cy="71424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5" name="Rounded Rectangle 64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itle 4"/>
          <p:cNvSpPr txBox="1">
            <a:spLocks/>
          </p:cNvSpPr>
          <p:nvPr/>
        </p:nvSpPr>
        <p:spPr>
          <a:xfrm>
            <a:off x="3790255" y="3789163"/>
            <a:ext cx="2926622" cy="1066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accent1">
                    <a:lumMod val="50000"/>
                  </a:schemeClr>
                </a:solidFill>
                <a:latin typeface="Goudy Old Style"/>
                <a:ea typeface="+mj-ea"/>
                <a:cs typeface="Goudy Old Style"/>
              </a:defRPr>
            </a:lvl1pPr>
          </a:lstStyle>
          <a:p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Individual Student</a:t>
            </a:r>
            <a:endParaRPr lang="en-US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1874" y="963149"/>
            <a:ext cx="46694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FF00"/>
                </a:solidFill>
                <a:latin typeface="Optima"/>
                <a:cs typeface="Optima"/>
              </a:rPr>
              <a:t>Supplement curriculum? </a:t>
            </a:r>
            <a:endParaRPr lang="en-US" sz="3200" b="1" dirty="0">
              <a:solidFill>
                <a:srgbClr val="00FF00"/>
              </a:solidFill>
              <a:latin typeface="Optima"/>
              <a:cs typeface="Optim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4012" y="2474812"/>
            <a:ext cx="322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FF00"/>
                </a:solidFill>
                <a:latin typeface="Optima"/>
                <a:cs typeface="Optima"/>
              </a:rPr>
              <a:t>Train on Instructional Strategies?</a:t>
            </a:r>
            <a:endParaRPr lang="en-US" sz="2400" b="1" dirty="0">
              <a:solidFill>
                <a:srgbClr val="00FF00"/>
              </a:solidFill>
              <a:latin typeface="Optima"/>
              <a:cs typeface="Opti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4013" y="3556218"/>
            <a:ext cx="3792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FF00"/>
                </a:solidFill>
                <a:latin typeface="Optima"/>
                <a:cs typeface="Optima"/>
              </a:rPr>
              <a:t>Increase explicitness &amp; add behavior management?</a:t>
            </a:r>
            <a:endParaRPr lang="en-US" sz="2200" b="1" dirty="0">
              <a:solidFill>
                <a:srgbClr val="00FF00"/>
              </a:solidFill>
              <a:latin typeface="Optima"/>
              <a:cs typeface="Opti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17868" y="4435057"/>
            <a:ext cx="3330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FF00"/>
                </a:solidFill>
                <a:latin typeface="Optima"/>
                <a:cs typeface="Optima"/>
              </a:rPr>
              <a:t>Highly individualized plan including instruction, behavior plan, and additional supports?</a:t>
            </a:r>
            <a:endParaRPr lang="en-US" sz="2400" b="1" dirty="0">
              <a:solidFill>
                <a:srgbClr val="00FF00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42275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Plan Implementation &amp; Evaluation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6914" y="1584125"/>
            <a:ext cx="8229600" cy="17077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Implement the plan &amp; </a:t>
            </a:r>
            <a:r>
              <a:rPr lang="en-US" i="1" dirty="0" smtClean="0">
                <a:solidFill>
                  <a:srgbClr val="FF0000"/>
                </a:solidFill>
              </a:rPr>
              <a:t>evaluate frequently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89" y="2818203"/>
            <a:ext cx="3524070" cy="2716945"/>
          </a:xfrm>
          <a:prstGeom prst="rect">
            <a:avLst/>
          </a:prstGeom>
          <a:ln w="38100" cmpd="sng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18202"/>
            <a:ext cx="4075418" cy="2716945"/>
          </a:xfrm>
          <a:prstGeom prst="rect">
            <a:avLst/>
          </a:prstGeom>
          <a:ln w="38100" cmpd="sng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61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2707"/>
          <a:stretch/>
        </p:blipFill>
        <p:spPr>
          <a:xfrm>
            <a:off x="0" y="0"/>
            <a:ext cx="9144000" cy="3243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47292"/>
          <a:stretch/>
        </p:blipFill>
        <p:spPr>
          <a:xfrm>
            <a:off x="0" y="3243304"/>
            <a:ext cx="9144000" cy="361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at Benchmarking/Screening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b="1" dirty="0" smtClean="0"/>
              <a:t>100% Meetings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1346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56BC8-A5D9-4ED2-ACA6-085BA616CD0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 Solving Process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905000" y="1600200"/>
            <a:ext cx="5334000" cy="464820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90900" y="2895600"/>
            <a:ext cx="2362200" cy="20574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 smtClean="0">
                <a:latin typeface="Segoe UI" pitchFamily="34" charset="0"/>
                <a:cs typeface="Segoe UI" pitchFamily="34" charset="0"/>
              </a:rPr>
              <a:t>Improved Student Achievement</a:t>
            </a:r>
            <a:endParaRPr lang="en-US" sz="2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25616" y="3200400"/>
            <a:ext cx="2239296" cy="12462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Optima"/>
                <a:cs typeface="Optima"/>
              </a:rPr>
              <a:t>2. Problem Analysis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21" name="Circular Arrow 20"/>
          <p:cNvSpPr/>
          <p:nvPr/>
        </p:nvSpPr>
        <p:spPr>
          <a:xfrm rot="21019066">
            <a:off x="4989564" y="2268293"/>
            <a:ext cx="1676400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91858"/>
              <a:gd name="adj5" fmla="val 125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ircular Arrow 24"/>
          <p:cNvSpPr/>
          <p:nvPr/>
        </p:nvSpPr>
        <p:spPr>
          <a:xfrm rot="15648533">
            <a:off x="2599922" y="2172011"/>
            <a:ext cx="1673352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91858"/>
              <a:gd name="adj5" fmla="val 125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ircular Arrow 25"/>
          <p:cNvSpPr/>
          <p:nvPr/>
        </p:nvSpPr>
        <p:spPr>
          <a:xfrm rot="4701385">
            <a:off x="4907725" y="3642487"/>
            <a:ext cx="1676400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91858"/>
              <a:gd name="adj5" fmla="val 125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ircular Arrow 26"/>
          <p:cNvSpPr/>
          <p:nvPr/>
        </p:nvSpPr>
        <p:spPr>
          <a:xfrm rot="10052619">
            <a:off x="2469260" y="3545591"/>
            <a:ext cx="1676400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91858"/>
              <a:gd name="adj5" fmla="val 125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452352" y="1602660"/>
            <a:ext cx="2239296" cy="12462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Optima"/>
                <a:cs typeface="Optima"/>
              </a:rPr>
              <a:t>1. Problem Identification</a:t>
            </a:r>
            <a:endParaRPr lang="en-US" sz="2600" dirty="0">
              <a:latin typeface="Optima"/>
              <a:cs typeface="Optima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452352" y="5014452"/>
            <a:ext cx="2239296" cy="12462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Optima"/>
                <a:cs typeface="Optima"/>
              </a:rPr>
              <a:t>3. Plan Development</a:t>
            </a:r>
            <a:endParaRPr lang="en-US" sz="2500" dirty="0">
              <a:latin typeface="Optima"/>
              <a:cs typeface="Optima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1548" y="3249564"/>
            <a:ext cx="2239296" cy="12462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>
                <a:latin typeface="Optima"/>
                <a:cs typeface="Optima"/>
              </a:rPr>
              <a:t>4. Plan Implementation &amp; Evaluation</a:t>
            </a:r>
            <a:endParaRPr lang="en-US" sz="2200" dirty="0">
              <a:latin typeface="Optima"/>
              <a:cs typeface="Opti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167640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>
                <a:solidFill>
                  <a:srgbClr val="FF0000"/>
                </a:solidFill>
                <a:latin typeface="Optima"/>
                <a:cs typeface="Optima"/>
              </a:rPr>
              <a:t>What</a:t>
            </a:r>
            <a:r>
              <a:rPr lang="en-US" sz="3200" dirty="0" smtClean="0">
                <a:latin typeface="Optima"/>
                <a:cs typeface="Optima"/>
              </a:rPr>
              <a:t> is the problem?</a:t>
            </a:r>
            <a:endParaRPr lang="en-US" sz="3200" dirty="0">
              <a:latin typeface="Optima"/>
              <a:cs typeface="Optim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48400" y="48006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>
                <a:solidFill>
                  <a:srgbClr val="FF0000"/>
                </a:solidFill>
                <a:latin typeface="Optima"/>
                <a:cs typeface="Optima"/>
              </a:rPr>
              <a:t>Why</a:t>
            </a:r>
            <a:r>
              <a:rPr lang="en-US" sz="3200" dirty="0" smtClean="0">
                <a:latin typeface="Optima"/>
                <a:cs typeface="Optima"/>
              </a:rPr>
              <a:t> is the problem occurring?</a:t>
            </a:r>
            <a:endParaRPr lang="en-US" sz="3200" dirty="0">
              <a:latin typeface="Optima"/>
              <a:cs typeface="Optim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648200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What are we going to </a:t>
            </a:r>
            <a:r>
              <a:rPr lang="en-US" sz="2800" i="1" dirty="0" smtClean="0">
                <a:solidFill>
                  <a:srgbClr val="FF0000"/>
                </a:solidFill>
                <a:latin typeface="Optima"/>
                <a:cs typeface="Optima"/>
              </a:rPr>
              <a:t>do</a:t>
            </a:r>
            <a:r>
              <a:rPr lang="en-US" sz="2800" dirty="0" smtClean="0">
                <a:latin typeface="Optima"/>
                <a:cs typeface="Optima"/>
              </a:rPr>
              <a:t> about the problem?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1676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Optima"/>
                <a:cs typeface="Optima"/>
              </a:rPr>
              <a:t>How</a:t>
            </a:r>
            <a:r>
              <a:rPr lang="en-US" sz="3600" dirty="0" smtClean="0">
                <a:latin typeface="Optima"/>
                <a:cs typeface="Optima"/>
              </a:rPr>
              <a:t> is it working?</a:t>
            </a:r>
            <a:endParaRPr lang="en-US" sz="3600" dirty="0">
              <a:latin typeface="Optima"/>
              <a:cs typeface="Optima"/>
            </a:endParaRPr>
          </a:p>
        </p:txBody>
      </p:sp>
      <p:pic>
        <p:nvPicPr>
          <p:cNvPr id="39" name="Picture 5" descr="Problem solving arrow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400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2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56BC8-A5D9-4ED2-ACA6-085BA616CD0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sz="5400" dirty="0" smtClean="0">
                <a:solidFill>
                  <a:schemeClr val="bg1"/>
                </a:solidFill>
              </a:rPr>
              <a:t>The water….</a:t>
            </a:r>
            <a:endParaRPr lang="en-US" u="sng" dirty="0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311525" y="2079625"/>
            <a:ext cx="5832475" cy="35083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600" smtClean="0"/>
              <a:t>				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700" smtClean="0"/>
          </a:p>
        </p:txBody>
      </p:sp>
      <p:pic>
        <p:nvPicPr>
          <p:cNvPr id="33798" name="Picture 6" descr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3962400" cy="3581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086600" y="3352800"/>
            <a:ext cx="365897" cy="57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800040"/>
                </a:solidFill>
              </a:rPr>
              <a:t>I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105400" y="3657600"/>
            <a:ext cx="550830" cy="57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800040"/>
                </a:solidFill>
              </a:rPr>
              <a:t>C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 rot="20720082">
            <a:off x="5718507" y="4597432"/>
            <a:ext cx="368128" cy="45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800040"/>
              </a:solidFill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 rot="20440025">
            <a:off x="5886954" y="3624078"/>
            <a:ext cx="367013" cy="64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 b="1">
              <a:solidFill>
                <a:srgbClr val="800040"/>
              </a:solidFill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 rot="20720082">
            <a:off x="5706828" y="2399274"/>
            <a:ext cx="368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800040"/>
                </a:solidFill>
              </a:rPr>
              <a:t>E</a:t>
            </a:r>
            <a:endParaRPr lang="en-US" dirty="0">
              <a:solidFill>
                <a:srgbClr val="800040"/>
              </a:solidFill>
            </a:endParaRPr>
          </a:p>
        </p:txBody>
      </p:sp>
      <p:sp>
        <p:nvSpPr>
          <p:cNvPr id="33797" name="Rectangle 16"/>
          <p:cNvSpPr>
            <a:spLocks noChangeArrowheads="1"/>
          </p:cNvSpPr>
          <p:nvPr/>
        </p:nvSpPr>
        <p:spPr bwMode="auto">
          <a:xfrm>
            <a:off x="914400" y="2438400"/>
            <a:ext cx="31845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Optima"/>
                <a:cs typeface="Optima"/>
              </a:rPr>
              <a:t>Focus on “the water”-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3200" dirty="0" smtClean="0">
                <a:latin typeface="Optima"/>
                <a:cs typeface="Optima"/>
              </a:rPr>
              <a:t>Instruction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3200" dirty="0" smtClean="0">
                <a:latin typeface="Optima"/>
                <a:cs typeface="Optima"/>
              </a:rPr>
              <a:t>Curriculum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3200" dirty="0" smtClean="0">
                <a:latin typeface="Optima"/>
                <a:cs typeface="Optima"/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443734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Purpose: 100% Data Meetings</a:t>
            </a:r>
            <a:endParaRPr lang="en-US" dirty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700" indent="-393700" eaLnBrk="1" hangingPunct="1">
              <a:buFont typeface="Arial" pitchFamily="34" charset="0"/>
              <a:buChar char="•"/>
              <a:defRPr/>
            </a:pPr>
            <a:r>
              <a:rPr lang="en-US" dirty="0"/>
              <a:t>D</a:t>
            </a:r>
            <a:r>
              <a:rPr lang="en-US" dirty="0" smtClean="0"/>
              <a:t>etermine if the </a:t>
            </a:r>
            <a:r>
              <a:rPr lang="en-US" i="1" dirty="0" smtClean="0"/>
              <a:t>grade level </a:t>
            </a:r>
            <a:r>
              <a:rPr lang="en-US" dirty="0" smtClean="0"/>
              <a:t>is benefiting from core instruction </a:t>
            </a:r>
          </a:p>
          <a:p>
            <a:pPr marL="393700" indent="-393700" eaLnBrk="1" hangingPunct="1">
              <a:buNone/>
              <a:defRPr/>
            </a:pPr>
            <a:endParaRPr lang="en-US" dirty="0" smtClean="0"/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en-US" dirty="0" smtClean="0"/>
              <a:t>AND</a:t>
            </a:r>
          </a:p>
          <a:p>
            <a:pPr marL="0" indent="0" algn="ctr" eaLnBrk="1" hangingPunct="1">
              <a:buFont typeface="Arial" pitchFamily="34" charset="0"/>
              <a:buNone/>
              <a:defRPr/>
            </a:pPr>
            <a:endParaRPr lang="en-US" dirty="0" smtClean="0"/>
          </a:p>
          <a:p>
            <a:pPr marL="393700" indent="-393700"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Refine core instruction to better meet the needs of ALL students at the </a:t>
            </a:r>
            <a:r>
              <a:rPr lang="en-US" i="1" dirty="0" smtClean="0"/>
              <a:t>grade level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800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Why do we look at </a:t>
            </a:r>
            <a:r>
              <a:rPr lang="en-US" i="1" dirty="0" smtClean="0">
                <a:solidFill>
                  <a:schemeClr val="tx1"/>
                </a:solidFill>
              </a:rPr>
              <a:t>whole grade level </a:t>
            </a:r>
            <a:r>
              <a:rPr lang="en-US" dirty="0" smtClean="0">
                <a:solidFill>
                  <a:schemeClr val="tx1"/>
                </a:solidFill>
              </a:rPr>
              <a:t>core instruction for 100% meetings?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7200" y="1550739"/>
            <a:ext cx="4038600" cy="4196064"/>
            <a:chOff x="457200" y="1550738"/>
            <a:chExt cx="4038600" cy="4575425"/>
          </a:xfrm>
        </p:grpSpPr>
        <p:grpSp>
          <p:nvGrpSpPr>
            <p:cNvPr id="9" name="Group 8"/>
            <p:cNvGrpSpPr/>
            <p:nvPr/>
          </p:nvGrpSpPr>
          <p:grpSpPr>
            <a:xfrm>
              <a:off x="457200" y="1550738"/>
              <a:ext cx="4038600" cy="4575425"/>
              <a:chOff x="457200" y="1550738"/>
              <a:chExt cx="4038600" cy="4575425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457200" y="1550738"/>
                <a:ext cx="4038600" cy="4575425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>
                <a:off x="1141797" y="1550738"/>
                <a:ext cx="2681299" cy="2977434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1719110" y="1550738"/>
                <a:ext cx="1526673" cy="1720321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937206" y="5041279"/>
              <a:ext cx="1719111" cy="57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Optima"/>
                  <a:cs typeface="Optima"/>
                </a:rPr>
                <a:t>50%</a:t>
              </a:r>
              <a:endParaRPr lang="en-US" sz="2800" b="1" dirty="0">
                <a:latin typeface="Optima"/>
                <a:cs typeface="Optim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37206" y="3732856"/>
              <a:ext cx="1180285" cy="57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Optima"/>
                  <a:cs typeface="Optima"/>
                </a:rPr>
                <a:t>25%</a:t>
              </a:r>
              <a:endParaRPr lang="en-US" sz="2800" b="1" dirty="0">
                <a:latin typeface="Optima"/>
                <a:cs typeface="Optima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78328" y="2501398"/>
              <a:ext cx="898042" cy="503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Optima"/>
                  <a:cs typeface="Optima"/>
                </a:rPr>
                <a:t>25%</a:t>
              </a:r>
              <a:endParaRPr lang="en-US" sz="2400" b="1" dirty="0">
                <a:latin typeface="Optima"/>
                <a:cs typeface="Optima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48200" y="1550738"/>
            <a:ext cx="4038600" cy="4196065"/>
            <a:chOff x="4648200" y="1550738"/>
            <a:chExt cx="4038600" cy="4575425"/>
          </a:xfrm>
        </p:grpSpPr>
        <p:grpSp>
          <p:nvGrpSpPr>
            <p:cNvPr id="12" name="Group 11"/>
            <p:cNvGrpSpPr/>
            <p:nvPr/>
          </p:nvGrpSpPr>
          <p:grpSpPr>
            <a:xfrm>
              <a:off x="4648200" y="1550738"/>
              <a:ext cx="4038600" cy="4575425"/>
              <a:chOff x="4648200" y="1550738"/>
              <a:chExt cx="4038600" cy="4575425"/>
            </a:xfrm>
          </p:grpSpPr>
          <p:sp>
            <p:nvSpPr>
              <p:cNvPr id="6" name="Isosceles Triangle 5"/>
              <p:cNvSpPr/>
              <p:nvPr/>
            </p:nvSpPr>
            <p:spPr>
              <a:xfrm>
                <a:off x="4648200" y="1550738"/>
                <a:ext cx="4038600" cy="4575425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>
                <a:off x="5837278" y="1550738"/>
                <a:ext cx="1667794" cy="1835770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Isosceles Triangle 10"/>
              <p:cNvSpPr/>
              <p:nvPr/>
            </p:nvSpPr>
            <p:spPr>
              <a:xfrm>
                <a:off x="6324787" y="1550738"/>
                <a:ext cx="718434" cy="73259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119520" y="4620636"/>
              <a:ext cx="1667794" cy="57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Optima"/>
                  <a:cs typeface="Optima"/>
                </a:rPr>
                <a:t>85%</a:t>
              </a:r>
              <a:endParaRPr lang="en-US" sz="2800" b="1" dirty="0">
                <a:latin typeface="Optima"/>
                <a:cs typeface="Optima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24786" y="2719469"/>
              <a:ext cx="1026335" cy="57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Optima"/>
                  <a:cs typeface="Optima"/>
                </a:rPr>
                <a:t>10%</a:t>
              </a:r>
              <a:endParaRPr lang="en-US" sz="2800" b="1" dirty="0">
                <a:latin typeface="Optima"/>
                <a:cs typeface="Optim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4787" y="1760108"/>
              <a:ext cx="782580" cy="57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Optima"/>
                  <a:cs typeface="Optima"/>
                </a:rPr>
                <a:t>5%</a:t>
              </a:r>
              <a:endParaRPr lang="en-US" sz="2800" b="1" dirty="0">
                <a:latin typeface="Optima"/>
                <a:cs typeface="Optima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823096" y="3958140"/>
            <a:ext cx="1654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vs</a:t>
            </a:r>
            <a:endParaRPr lang="en-US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92777" y="5939217"/>
            <a:ext cx="7838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Optima"/>
                <a:cs typeface="Optima"/>
              </a:rPr>
              <a:t>Is this a whole grade level need or a some students need?</a:t>
            </a:r>
            <a:endParaRPr lang="en-US" sz="2400" i="1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6231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Features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136780"/>
              </p:ext>
            </p:extLst>
          </p:nvPr>
        </p:nvGraphicFramePr>
        <p:xfrm>
          <a:off x="228600" y="1450340"/>
          <a:ext cx="8458200" cy="937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3900"/>
                <a:gridCol w="6464300"/>
              </a:tblGrid>
              <a:tr h="937260">
                <a:tc>
                  <a:txBody>
                    <a:bodyPr/>
                    <a:lstStyle/>
                    <a:p>
                      <a:pPr algn="r"/>
                      <a:r>
                        <a:rPr lang="en-US" sz="4400" dirty="0" smtClean="0">
                          <a:latin typeface="Optima"/>
                          <a:cs typeface="Optima"/>
                        </a:rPr>
                        <a:t>When: </a:t>
                      </a:r>
                      <a:endParaRPr lang="en-US" sz="4400" b="1" dirty="0">
                        <a:latin typeface="Optima"/>
                        <a:cs typeface="Opti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Optima"/>
                          <a:cs typeface="Optima"/>
                        </a:rPr>
                        <a:t>2-3 times per year (following collection of your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Optima"/>
                          <a:cs typeface="Optima"/>
                        </a:rPr>
                        <a:t>schoolwide screening data</a:t>
                      </a:r>
                      <a:r>
                        <a:rPr lang="en-US" sz="2400" dirty="0" smtClean="0">
                          <a:latin typeface="Optima"/>
                          <a:cs typeface="Optima"/>
                        </a:rPr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155577"/>
              </p:ext>
            </p:extLst>
          </p:nvPr>
        </p:nvGraphicFramePr>
        <p:xfrm>
          <a:off x="317500" y="2275839"/>
          <a:ext cx="8369300" cy="1638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/>
                <a:gridCol w="6464300"/>
              </a:tblGrid>
              <a:tr h="1638300">
                <a:tc>
                  <a:txBody>
                    <a:bodyPr/>
                    <a:lstStyle/>
                    <a:p>
                      <a:pPr algn="r"/>
                      <a:r>
                        <a:rPr lang="en-US" sz="4400" dirty="0" smtClean="0">
                          <a:latin typeface="Optima"/>
                          <a:cs typeface="Optima"/>
                        </a:rPr>
                        <a:t>Who: </a:t>
                      </a:r>
                      <a:endParaRPr lang="en-US" sz="4400" b="1" dirty="0">
                        <a:latin typeface="Optima"/>
                        <a:cs typeface="Opti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Optima"/>
                          <a:cs typeface="Optima"/>
                        </a:rPr>
                        <a:t>Principal,</a:t>
                      </a:r>
                      <a:r>
                        <a:rPr lang="en-US" sz="2400" baseline="0" dirty="0" smtClean="0">
                          <a:latin typeface="Optima"/>
                          <a:cs typeface="Optima"/>
                        </a:rPr>
                        <a:t> </a:t>
                      </a:r>
                      <a:r>
                        <a:rPr lang="en-US" sz="2400" dirty="0" smtClean="0">
                          <a:latin typeface="Optima"/>
                          <a:cs typeface="Optima"/>
                        </a:rPr>
                        <a:t>Literacy Specialist/Title I,</a:t>
                      </a:r>
                      <a:r>
                        <a:rPr lang="en-US" sz="2400" baseline="0" dirty="0" smtClean="0">
                          <a:latin typeface="Optima"/>
                          <a:cs typeface="Optima"/>
                        </a:rPr>
                        <a:t> </a:t>
                      </a:r>
                      <a:r>
                        <a:rPr lang="en-US" sz="2400" dirty="0" smtClean="0">
                          <a:latin typeface="Optima"/>
                          <a:cs typeface="Optima"/>
                        </a:rPr>
                        <a:t>Grade level team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Optima"/>
                          <a:cs typeface="Optima"/>
                        </a:rPr>
                        <a:t>Could include SPED,</a:t>
                      </a:r>
                      <a:r>
                        <a:rPr lang="en-US" sz="2400" baseline="0" dirty="0" smtClean="0">
                          <a:latin typeface="Optima"/>
                          <a:cs typeface="Optima"/>
                        </a:rPr>
                        <a:t> </a:t>
                      </a:r>
                      <a:r>
                        <a:rPr lang="en-US" sz="2400" dirty="0" smtClean="0">
                          <a:latin typeface="Optima"/>
                          <a:cs typeface="Optima"/>
                        </a:rPr>
                        <a:t>ELL, School Psychologist/Counselor, Paraprofessionals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880951"/>
              </p:ext>
            </p:extLst>
          </p:nvPr>
        </p:nvGraphicFramePr>
        <p:xfrm>
          <a:off x="228600" y="3799839"/>
          <a:ext cx="769620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3900"/>
                <a:gridCol w="5702300"/>
              </a:tblGrid>
              <a:tr h="810261">
                <a:tc>
                  <a:txBody>
                    <a:bodyPr/>
                    <a:lstStyle/>
                    <a:p>
                      <a:pPr algn="r"/>
                      <a:r>
                        <a:rPr lang="en-US" sz="4400" dirty="0" smtClean="0">
                          <a:latin typeface="Optima"/>
                          <a:cs typeface="Optima"/>
                        </a:rPr>
                        <a:t>What: </a:t>
                      </a:r>
                      <a:endParaRPr lang="en-US" sz="4400" b="1" dirty="0">
                        <a:latin typeface="Optima"/>
                        <a:cs typeface="Opti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Optima"/>
                          <a:cs typeface="Optima"/>
                        </a:rPr>
                        <a:t>Use </a:t>
                      </a:r>
                      <a:r>
                        <a:rPr lang="en-US" sz="2400" dirty="0" err="1" smtClean="0">
                          <a:solidFill>
                            <a:srgbClr val="FF0000"/>
                          </a:solidFill>
                          <a:latin typeface="Optima"/>
                          <a:cs typeface="Optima"/>
                        </a:rPr>
                        <a:t>schoolwide</a:t>
                      </a:r>
                      <a:r>
                        <a:rPr lang="en-US" sz="2400" baseline="0" dirty="0" smtClean="0">
                          <a:latin typeface="Optima"/>
                          <a:cs typeface="Optima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rgbClr val="FF0000"/>
                          </a:solidFill>
                          <a:latin typeface="Optima"/>
                          <a:cs typeface="Optima"/>
                        </a:rPr>
                        <a:t>screening</a:t>
                      </a:r>
                      <a:r>
                        <a:rPr lang="en-US" sz="2400" baseline="0" dirty="0" smtClean="0">
                          <a:latin typeface="Optima"/>
                          <a:cs typeface="Optima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Optima"/>
                          <a:cs typeface="Optima"/>
                        </a:rPr>
                        <a:t>data</a:t>
                      </a:r>
                      <a:r>
                        <a:rPr lang="en-US" sz="2400" dirty="0" smtClean="0">
                          <a:latin typeface="Optima"/>
                          <a:cs typeface="Optima"/>
                        </a:rPr>
                        <a:t> to answer questions about core instruction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528689"/>
              </p:ext>
            </p:extLst>
          </p:nvPr>
        </p:nvGraphicFramePr>
        <p:xfrm>
          <a:off x="0" y="4622799"/>
          <a:ext cx="8890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0"/>
                <a:gridCol w="6718300"/>
              </a:tblGrid>
              <a:tr h="2061972"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>
                          <a:latin typeface="Optima"/>
                          <a:cs typeface="Optima"/>
                        </a:rPr>
                        <a:t>Outcomes: </a:t>
                      </a:r>
                      <a:endParaRPr lang="en-US" sz="3200" b="1" dirty="0">
                        <a:latin typeface="Optima"/>
                        <a:cs typeface="Optim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Optima"/>
                          <a:cs typeface="Optima"/>
                        </a:rPr>
                        <a:t>Identify the</a:t>
                      </a:r>
                      <a:r>
                        <a:rPr lang="en-US" sz="2400" baseline="0" dirty="0" smtClean="0">
                          <a:latin typeface="Optima"/>
                          <a:cs typeface="Optima"/>
                        </a:rPr>
                        <a:t> skills/strategies (</a:t>
                      </a:r>
                      <a:r>
                        <a:rPr lang="en-US" sz="2400" b="1" baseline="0" dirty="0" smtClean="0">
                          <a:latin typeface="Optima"/>
                          <a:cs typeface="Optima"/>
                        </a:rPr>
                        <a:t>curriculum</a:t>
                      </a:r>
                      <a:r>
                        <a:rPr lang="en-US" sz="2400" baseline="0" dirty="0" smtClean="0">
                          <a:latin typeface="Optima"/>
                          <a:cs typeface="Optima"/>
                        </a:rPr>
                        <a:t>) that need additional focus </a:t>
                      </a: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u="sng" baseline="0" dirty="0" smtClean="0">
                          <a:latin typeface="Optima"/>
                          <a:cs typeface="Optima"/>
                        </a:rPr>
                        <a:t>AND</a:t>
                      </a:r>
                      <a:r>
                        <a:rPr lang="en-US" sz="2400" baseline="0" dirty="0" smtClean="0">
                          <a:latin typeface="Optima"/>
                          <a:cs typeface="Optima"/>
                        </a:rPr>
                        <a:t>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latin typeface="Optima"/>
                          <a:cs typeface="Optima"/>
                        </a:rPr>
                        <a:t>Develop a </a:t>
                      </a:r>
                      <a:r>
                        <a:rPr lang="en-US" sz="2400" b="1" i="1" u="sng" baseline="0" dirty="0" smtClean="0">
                          <a:solidFill>
                            <a:srgbClr val="008000"/>
                          </a:solidFill>
                          <a:latin typeface="Optima"/>
                          <a:cs typeface="Optima"/>
                        </a:rPr>
                        <a:t>common</a:t>
                      </a:r>
                      <a:r>
                        <a:rPr lang="en-US" sz="2400" baseline="0" dirty="0" smtClean="0">
                          <a:solidFill>
                            <a:srgbClr val="008000"/>
                          </a:solidFill>
                          <a:latin typeface="Optima"/>
                          <a:cs typeface="Optima"/>
                        </a:rPr>
                        <a:t> </a:t>
                      </a:r>
                      <a:r>
                        <a:rPr lang="en-US" sz="2400" baseline="0" dirty="0" smtClean="0">
                          <a:latin typeface="Optima"/>
                          <a:cs typeface="Optima"/>
                        </a:rPr>
                        <a:t>plan (with a goal) for improving grade level achievement (</a:t>
                      </a:r>
                      <a:r>
                        <a:rPr lang="en-US" sz="2400" b="1" i="1" baseline="0" dirty="0" smtClean="0">
                          <a:latin typeface="Optima"/>
                          <a:cs typeface="Optima"/>
                        </a:rPr>
                        <a:t>Instruction, Curriculum, &amp; Environment</a:t>
                      </a:r>
                      <a:r>
                        <a:rPr lang="en-US" sz="2400" baseline="0" dirty="0" smtClean="0">
                          <a:latin typeface="Optima"/>
                          <a:cs typeface="Optima"/>
                        </a:rPr>
                        <a:t>)</a:t>
                      </a:r>
                      <a:endParaRPr lang="en-US" sz="2400" dirty="0" smtClean="0">
                        <a:latin typeface="Optima"/>
                        <a:cs typeface="Optim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49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56BC8-A5D9-4ED2-ACA6-085BA616CD0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 Solving Process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905000" y="1600200"/>
            <a:ext cx="5334000" cy="464820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90900" y="2895600"/>
            <a:ext cx="2362200" cy="205740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200" dirty="0" smtClean="0">
                <a:latin typeface="Segoe UI" pitchFamily="34" charset="0"/>
                <a:cs typeface="Segoe UI" pitchFamily="34" charset="0"/>
              </a:rPr>
              <a:t>Improved Student Achievement</a:t>
            </a:r>
            <a:endParaRPr lang="en-US" sz="22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25616" y="3200400"/>
            <a:ext cx="2239296" cy="12462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Optima"/>
                <a:cs typeface="Optima"/>
              </a:rPr>
              <a:t>2. Problem Analysis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21" name="Circular Arrow 20"/>
          <p:cNvSpPr/>
          <p:nvPr/>
        </p:nvSpPr>
        <p:spPr>
          <a:xfrm rot="21019066">
            <a:off x="4989564" y="2268293"/>
            <a:ext cx="1676400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91858"/>
              <a:gd name="adj5" fmla="val 125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ircular Arrow 24"/>
          <p:cNvSpPr/>
          <p:nvPr/>
        </p:nvSpPr>
        <p:spPr>
          <a:xfrm rot="15648533">
            <a:off x="2599922" y="2172011"/>
            <a:ext cx="1673352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91858"/>
              <a:gd name="adj5" fmla="val 125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Circular Arrow 25"/>
          <p:cNvSpPr/>
          <p:nvPr/>
        </p:nvSpPr>
        <p:spPr>
          <a:xfrm rot="4701385">
            <a:off x="4907725" y="3642487"/>
            <a:ext cx="1676400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91858"/>
              <a:gd name="adj5" fmla="val 125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ircular Arrow 26"/>
          <p:cNvSpPr/>
          <p:nvPr/>
        </p:nvSpPr>
        <p:spPr>
          <a:xfrm rot="10052619">
            <a:off x="2469260" y="3545591"/>
            <a:ext cx="1676400" cy="19050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891858"/>
              <a:gd name="adj5" fmla="val 1250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452352" y="1602660"/>
            <a:ext cx="2239296" cy="12462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Optima"/>
                <a:cs typeface="Optima"/>
              </a:rPr>
              <a:t>1. Problem Identification</a:t>
            </a:r>
            <a:endParaRPr lang="en-US" sz="2600" dirty="0">
              <a:latin typeface="Optima"/>
              <a:cs typeface="Optima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452352" y="5014452"/>
            <a:ext cx="2239296" cy="12462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Optima"/>
                <a:cs typeface="Optima"/>
              </a:rPr>
              <a:t>3. Plan Development</a:t>
            </a:r>
            <a:endParaRPr lang="en-US" sz="2500" dirty="0">
              <a:latin typeface="Optima"/>
              <a:cs typeface="Optima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81548" y="3249564"/>
            <a:ext cx="2239296" cy="124623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smtClean="0">
                <a:latin typeface="Optima"/>
                <a:cs typeface="Optima"/>
              </a:rPr>
              <a:t>4. Plan Implementation &amp; Evaluation</a:t>
            </a:r>
            <a:endParaRPr lang="en-US" sz="2200" dirty="0">
              <a:latin typeface="Optima"/>
              <a:cs typeface="Opti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1676400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>
                <a:solidFill>
                  <a:srgbClr val="FF0000"/>
                </a:solidFill>
                <a:latin typeface="Optima"/>
                <a:cs typeface="Optima"/>
              </a:rPr>
              <a:t>What</a:t>
            </a:r>
            <a:r>
              <a:rPr lang="en-US" sz="3200" dirty="0" smtClean="0">
                <a:latin typeface="Optima"/>
                <a:cs typeface="Optima"/>
              </a:rPr>
              <a:t> is the problem?</a:t>
            </a:r>
            <a:endParaRPr lang="en-US" sz="3200" dirty="0">
              <a:latin typeface="Optima"/>
              <a:cs typeface="Optim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48400" y="48006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>
                <a:solidFill>
                  <a:srgbClr val="FF0000"/>
                </a:solidFill>
                <a:latin typeface="Optima"/>
                <a:cs typeface="Optima"/>
              </a:rPr>
              <a:t>Why</a:t>
            </a:r>
            <a:r>
              <a:rPr lang="en-US" sz="3200" dirty="0" smtClean="0">
                <a:latin typeface="Optima"/>
                <a:cs typeface="Optima"/>
              </a:rPr>
              <a:t> is the problem occurring?</a:t>
            </a:r>
            <a:endParaRPr lang="en-US" sz="3200" dirty="0">
              <a:latin typeface="Optima"/>
              <a:cs typeface="Optim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648200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What are we going to </a:t>
            </a:r>
            <a:r>
              <a:rPr lang="en-US" sz="2800" i="1" dirty="0" smtClean="0">
                <a:solidFill>
                  <a:srgbClr val="FF0000"/>
                </a:solidFill>
                <a:latin typeface="Optima"/>
                <a:cs typeface="Optima"/>
              </a:rPr>
              <a:t>do</a:t>
            </a:r>
            <a:r>
              <a:rPr lang="en-US" sz="2800" dirty="0" smtClean="0">
                <a:latin typeface="Optima"/>
                <a:cs typeface="Optima"/>
              </a:rPr>
              <a:t> about the problem?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16764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Optima"/>
                <a:cs typeface="Optima"/>
              </a:rPr>
              <a:t>How</a:t>
            </a:r>
            <a:r>
              <a:rPr lang="en-US" sz="3600" dirty="0" smtClean="0">
                <a:latin typeface="Optima"/>
                <a:cs typeface="Optima"/>
              </a:rPr>
              <a:t> is it working?</a:t>
            </a:r>
            <a:endParaRPr lang="en-US" sz="3600" dirty="0">
              <a:latin typeface="Optima"/>
              <a:cs typeface="Optima"/>
            </a:endParaRPr>
          </a:p>
        </p:txBody>
      </p:sp>
      <p:pic>
        <p:nvPicPr>
          <p:cNvPr id="39" name="Picture 5" descr="Problem solving arrow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14600"/>
            <a:ext cx="3124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71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1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/>
      <p:bldP spid="32" grpId="1"/>
      <p:bldP spid="33" grpId="0"/>
      <p:bldP spid="33" grpId="1"/>
      <p:bldP spid="35" grpId="0"/>
      <p:bldP spid="35" grpId="1"/>
      <p:bldP spid="37" grpId="0"/>
      <p:bldP spid="3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1. Problem Identification: Is the grade level where we want them to be?</a:t>
            </a:r>
            <a:endParaRPr lang="en-US" sz="3600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665023768"/>
              </p:ext>
            </p:extLst>
          </p:nvPr>
        </p:nvGraphicFramePr>
        <p:xfrm>
          <a:off x="728663" y="1477396"/>
          <a:ext cx="3744297" cy="4360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202035"/>
              </p:ext>
            </p:extLst>
          </p:nvPr>
        </p:nvGraphicFramePr>
        <p:xfrm>
          <a:off x="4708310" y="1477396"/>
          <a:ext cx="4273561" cy="4360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39163" y="5996745"/>
            <a:ext cx="299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Where we are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9144" y="5996745"/>
            <a:ext cx="3298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Where we want to be</a:t>
            </a:r>
            <a:endParaRPr lang="en-US" sz="2400" b="1" dirty="0">
              <a:latin typeface="Optima"/>
              <a:cs typeface="Optim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472960" y="2886225"/>
            <a:ext cx="0" cy="1000560"/>
          </a:xfrm>
          <a:prstGeom prst="straightConnector1">
            <a:avLst/>
          </a:prstGeom>
          <a:ln w="762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44502" y="3002070"/>
            <a:ext cx="3528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Optima"/>
                <a:cs typeface="Optima"/>
              </a:rPr>
              <a:t>Is </a:t>
            </a:r>
            <a:r>
              <a:rPr lang="en-US" sz="2800" dirty="0">
                <a:latin typeface="Optima"/>
                <a:cs typeface="Optima"/>
              </a:rPr>
              <a:t>it a </a:t>
            </a:r>
            <a:r>
              <a:rPr lang="en-US" sz="2800" b="1" i="1" dirty="0" smtClean="0">
                <a:latin typeface="Optima"/>
                <a:cs typeface="Optima"/>
              </a:rPr>
              <a:t>most</a:t>
            </a:r>
            <a:r>
              <a:rPr lang="en-US" sz="2800" dirty="0" smtClean="0">
                <a:latin typeface="Optima"/>
                <a:cs typeface="Optima"/>
              </a:rPr>
              <a:t> kids need or </a:t>
            </a:r>
            <a:r>
              <a:rPr lang="en-US" sz="2800" dirty="0">
                <a:latin typeface="Optima"/>
                <a:cs typeface="Optima"/>
              </a:rPr>
              <a:t>a </a:t>
            </a:r>
            <a:r>
              <a:rPr lang="en-US" sz="2800" b="1" i="1" dirty="0">
                <a:latin typeface="Optima"/>
                <a:cs typeface="Optima"/>
              </a:rPr>
              <a:t>some</a:t>
            </a:r>
            <a:r>
              <a:rPr lang="en-US" sz="2800" dirty="0">
                <a:latin typeface="Optima"/>
                <a:cs typeface="Optima"/>
              </a:rPr>
              <a:t> kids need?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7910" y="2067301"/>
            <a:ext cx="2070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Optima"/>
                <a:cs typeface="Optima"/>
              </a:rPr>
              <a:t>-20% difference</a:t>
            </a:r>
            <a:endParaRPr lang="en-US" sz="24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86806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4" grpId="0">
        <p:bldAsOne/>
      </p:bldGraphic>
      <p:bldGraphic spid="4" grpId="1">
        <p:bldAsOne/>
      </p:bldGraphic>
      <p:bldGraphic spid="4" grpId="2">
        <p:bldAsOne/>
      </p:bldGraphic>
      <p:bldP spid="6" grpId="0"/>
      <p:bldP spid="7" grpId="0"/>
      <p:bldP spid="7" grpId="1"/>
      <p:bldP spid="3" grpId="0"/>
      <p:bldP spid="3" grpId="1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6BC8-A5D9-4ED2-ACA6-085BA616CD0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0" y="50800"/>
            <a:ext cx="9144000" cy="939800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chemeClr val="tx1"/>
                </a:solidFill>
              </a:rPr>
              <a:t>2. Problem Analysis: </a:t>
            </a:r>
            <a:r>
              <a:rPr lang="en-US" sz="4400" dirty="0" smtClean="0">
                <a:solidFill>
                  <a:srgbClr val="FF0000"/>
                </a:solidFill>
              </a:rPr>
              <a:t>Focus on the ICE</a:t>
            </a:r>
            <a:endParaRPr lang="en-US" sz="44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68041035"/>
              </p:ext>
            </p:extLst>
          </p:nvPr>
        </p:nvGraphicFramePr>
        <p:xfrm>
          <a:off x="457200" y="946578"/>
          <a:ext cx="8229600" cy="5467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2733889"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Instruction: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Curriculum:</a:t>
                      </a:r>
                    </a:p>
                  </a:txBody>
                  <a:tcPr/>
                </a:tc>
              </a:tr>
              <a:tr h="2733889"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Environment: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Learner: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1981200"/>
            <a:ext cx="3429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smtClean="0">
                <a:latin typeface="Optima"/>
                <a:cs typeface="Optima"/>
              </a:rPr>
              <a:t>How</a:t>
            </a:r>
            <a:r>
              <a:rPr lang="en-US" sz="3400" b="1" dirty="0" smtClean="0">
                <a:latin typeface="Optima"/>
                <a:cs typeface="Optima"/>
              </a:rPr>
              <a:t> </a:t>
            </a:r>
            <a:r>
              <a:rPr lang="en-US" sz="3400" dirty="0" smtClean="0">
                <a:latin typeface="Optima"/>
                <a:cs typeface="Optima"/>
              </a:rPr>
              <a:t>you teach</a:t>
            </a:r>
            <a:endParaRPr lang="en-US" sz="3400" dirty="0"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016456"/>
            <a:ext cx="3657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smtClean="0">
                <a:latin typeface="Optima"/>
                <a:cs typeface="Optima"/>
              </a:rPr>
              <a:t>What</a:t>
            </a:r>
            <a:r>
              <a:rPr lang="en-US" sz="3400" b="1" dirty="0" smtClean="0">
                <a:latin typeface="Optima"/>
                <a:cs typeface="Optima"/>
              </a:rPr>
              <a:t> </a:t>
            </a:r>
            <a:r>
              <a:rPr lang="en-US" sz="3400" dirty="0" smtClean="0">
                <a:latin typeface="Optima"/>
                <a:cs typeface="Optima"/>
              </a:rPr>
              <a:t>you teach</a:t>
            </a:r>
            <a:endParaRPr lang="en-US" sz="3400" dirty="0">
              <a:latin typeface="Optima"/>
              <a:cs typeface="Opti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784" y="4759656"/>
            <a:ext cx="381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smtClean="0">
                <a:latin typeface="Optima"/>
                <a:cs typeface="Optima"/>
              </a:rPr>
              <a:t>Where</a:t>
            </a:r>
            <a:r>
              <a:rPr lang="en-US" sz="3400" b="1" dirty="0" smtClean="0">
                <a:latin typeface="Optima"/>
                <a:cs typeface="Optima"/>
              </a:rPr>
              <a:t> </a:t>
            </a:r>
            <a:r>
              <a:rPr lang="en-US" sz="3400" dirty="0" smtClean="0">
                <a:latin typeface="Optima"/>
                <a:cs typeface="Optima"/>
              </a:rPr>
              <a:t>you teach</a:t>
            </a:r>
            <a:endParaRPr lang="en-US" sz="3400" dirty="0">
              <a:latin typeface="Optima"/>
              <a:cs typeface="Opti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4746008"/>
            <a:ext cx="3429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smtClean="0">
                <a:latin typeface="Optima"/>
                <a:cs typeface="Optima"/>
              </a:rPr>
              <a:t>Who</a:t>
            </a:r>
            <a:r>
              <a:rPr lang="en-US" sz="3400" b="1" dirty="0" smtClean="0">
                <a:latin typeface="Optima"/>
                <a:cs typeface="Optima"/>
              </a:rPr>
              <a:t> </a:t>
            </a:r>
            <a:r>
              <a:rPr lang="en-US" sz="3400" dirty="0" smtClean="0">
                <a:latin typeface="Optima"/>
                <a:cs typeface="Optima"/>
              </a:rPr>
              <a:t>you teach</a:t>
            </a:r>
            <a:endParaRPr lang="en-US" sz="34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554806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p Arrow 13"/>
          <p:cNvSpPr/>
          <p:nvPr/>
        </p:nvSpPr>
        <p:spPr>
          <a:xfrm>
            <a:off x="7391400" y="1371600"/>
            <a:ext cx="1524000" cy="532565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4000" b="1" dirty="0" smtClean="0">
                <a:latin typeface="Optima"/>
                <a:cs typeface="Optima"/>
              </a:rPr>
              <a:t>Vocabulary</a:t>
            </a:r>
            <a:endParaRPr lang="en-US" sz="4000" b="1" dirty="0">
              <a:latin typeface="Optima"/>
              <a:cs typeface="Optim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5837" y="5041610"/>
            <a:ext cx="4810511" cy="5232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Optima"/>
                <a:cs typeface="Optima"/>
              </a:rPr>
              <a:t>Phonemic Awareness</a:t>
            </a:r>
            <a:endParaRPr lang="en-US" sz="2800" b="1" dirty="0">
              <a:latin typeface="Optima"/>
              <a:cs typeface="Optim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85837" y="3506837"/>
            <a:ext cx="4710292" cy="95410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Optima"/>
                <a:cs typeface="Optima"/>
              </a:rPr>
              <a:t>Phonics</a:t>
            </a:r>
            <a:r>
              <a:rPr lang="en-US" sz="2800" b="1" dirty="0">
                <a:latin typeface="Optima"/>
                <a:cs typeface="Optima"/>
              </a:rPr>
              <a:t> </a:t>
            </a:r>
            <a:r>
              <a:rPr lang="en-US" sz="2800" b="1" dirty="0" smtClean="0">
                <a:latin typeface="Optima"/>
                <a:cs typeface="Optima"/>
              </a:rPr>
              <a:t>and Word </a:t>
            </a:r>
          </a:p>
          <a:p>
            <a:pPr algn="ctr"/>
            <a:r>
              <a:rPr lang="en-US" sz="2800" b="1" dirty="0" smtClean="0">
                <a:latin typeface="Optima"/>
                <a:cs typeface="Optima"/>
              </a:rPr>
              <a:t>Recognition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5837" y="1933687"/>
            <a:ext cx="4710292" cy="95410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Optima"/>
                <a:cs typeface="Optima"/>
              </a:rPr>
              <a:t>Fluency</a:t>
            </a:r>
            <a:endParaRPr lang="en-US" sz="2800" b="1" dirty="0">
              <a:latin typeface="Optima"/>
              <a:cs typeface="Optima"/>
            </a:endParaRPr>
          </a:p>
          <a:p>
            <a:pPr algn="ctr"/>
            <a:r>
              <a:rPr lang="en-US" sz="2800" i="1" dirty="0" smtClean="0">
                <a:latin typeface="Optima"/>
                <a:cs typeface="Optima"/>
              </a:rPr>
              <a:t>(Accuracy, Prosody &amp; Rate)</a:t>
            </a:r>
            <a:endParaRPr lang="en-US" sz="2800" i="1" dirty="0">
              <a:latin typeface="Optima"/>
              <a:cs typeface="Optima"/>
            </a:endParaRPr>
          </a:p>
        </p:txBody>
      </p:sp>
      <p:sp>
        <p:nvSpPr>
          <p:cNvPr id="18" name="Up Arrow 17"/>
          <p:cNvSpPr>
            <a:spLocks noChangeAspect="1"/>
          </p:cNvSpPr>
          <p:nvPr/>
        </p:nvSpPr>
        <p:spPr>
          <a:xfrm>
            <a:off x="4234951" y="2824293"/>
            <a:ext cx="701533" cy="731520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234951" y="4339697"/>
            <a:ext cx="701533" cy="731520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231422" y="1295400"/>
            <a:ext cx="1524000" cy="5401850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>
                <a:latin typeface="Optima"/>
                <a:cs typeface="Optima"/>
              </a:rPr>
              <a:t>Reading Comprehension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85837" y="6219507"/>
            <a:ext cx="4810511" cy="5232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Optima"/>
                <a:cs typeface="Optima"/>
              </a:rPr>
              <a:t>Print Concepts</a:t>
            </a:r>
            <a:endParaRPr lang="en-US" sz="2800" b="1" dirty="0">
              <a:latin typeface="Optima"/>
              <a:cs typeface="Optima"/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4234951" y="5487987"/>
            <a:ext cx="701533" cy="731520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85837" y="1511300"/>
            <a:ext cx="4710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Optima"/>
                <a:cs typeface="Optima"/>
              </a:rPr>
              <a:t>Foundational Skills</a:t>
            </a:r>
            <a:endParaRPr lang="en-US" sz="2800" b="1" i="1" dirty="0">
              <a:latin typeface="Optima"/>
              <a:cs typeface="Opti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82600"/>
            <a:ext cx="85344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Optima"/>
                <a:cs typeface="Optima"/>
              </a:rPr>
              <a:t>Reading Comprehension</a:t>
            </a:r>
            <a:endParaRPr lang="en-US" sz="2800" b="1" dirty="0">
              <a:latin typeface="Optima"/>
              <a:cs typeface="Optima"/>
            </a:endParaRPr>
          </a:p>
        </p:txBody>
      </p:sp>
      <p:sp>
        <p:nvSpPr>
          <p:cNvPr id="25" name="Up Arrow 24"/>
          <p:cNvSpPr>
            <a:spLocks noChangeAspect="1"/>
          </p:cNvSpPr>
          <p:nvPr/>
        </p:nvSpPr>
        <p:spPr>
          <a:xfrm>
            <a:off x="4191000" y="977900"/>
            <a:ext cx="701533" cy="609600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-25400"/>
            <a:ext cx="9232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Optima"/>
                <a:cs typeface="Optima"/>
              </a:rPr>
              <a:t>What skills are your students currently lacking?</a:t>
            </a:r>
            <a:endParaRPr lang="en-US" sz="2800" b="1" i="1" dirty="0">
              <a:solidFill>
                <a:srgbClr val="FF0000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302268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6BC8-A5D9-4ED2-ACA6-085BA616CD0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0" y="50800"/>
            <a:ext cx="9144000" cy="9398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3. Plan Development: </a:t>
            </a:r>
            <a:r>
              <a:rPr lang="en-US" sz="4000" dirty="0" smtClean="0">
                <a:solidFill>
                  <a:srgbClr val="008000"/>
                </a:solidFill>
              </a:rPr>
              <a:t>Focus on the ICE</a:t>
            </a:r>
            <a:endParaRPr lang="en-US" sz="4000" dirty="0">
              <a:solidFill>
                <a:srgbClr val="008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58516313"/>
              </p:ext>
            </p:extLst>
          </p:nvPr>
        </p:nvGraphicFramePr>
        <p:xfrm>
          <a:off x="484450" y="1002929"/>
          <a:ext cx="8229600" cy="5467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2733889"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Instruction: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Curriculum:</a:t>
                      </a:r>
                    </a:p>
                  </a:txBody>
                  <a:tcPr/>
                </a:tc>
              </a:tr>
              <a:tr h="2733889"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Environment: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Learner: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1981200"/>
            <a:ext cx="3429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smtClean="0">
                <a:latin typeface="Optima"/>
                <a:cs typeface="Optima"/>
              </a:rPr>
              <a:t>How</a:t>
            </a:r>
            <a:r>
              <a:rPr lang="en-US" sz="3400" b="1" dirty="0" smtClean="0">
                <a:latin typeface="Optima"/>
                <a:cs typeface="Optima"/>
              </a:rPr>
              <a:t> </a:t>
            </a:r>
            <a:r>
              <a:rPr lang="en-US" sz="3400" dirty="0" smtClean="0">
                <a:latin typeface="Optima"/>
                <a:cs typeface="Optima"/>
              </a:rPr>
              <a:t>you teach</a:t>
            </a:r>
            <a:endParaRPr lang="en-US" sz="3400" dirty="0"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016456"/>
            <a:ext cx="3657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smtClean="0">
                <a:latin typeface="Optima"/>
                <a:cs typeface="Optima"/>
              </a:rPr>
              <a:t>What</a:t>
            </a:r>
            <a:r>
              <a:rPr lang="en-US" sz="3400" b="1" dirty="0" smtClean="0">
                <a:latin typeface="Optima"/>
                <a:cs typeface="Optima"/>
              </a:rPr>
              <a:t> </a:t>
            </a:r>
            <a:r>
              <a:rPr lang="en-US" sz="3400" dirty="0" smtClean="0">
                <a:latin typeface="Optima"/>
                <a:cs typeface="Optima"/>
              </a:rPr>
              <a:t>you teach</a:t>
            </a:r>
            <a:endParaRPr lang="en-US" sz="3400" dirty="0">
              <a:latin typeface="Optima"/>
              <a:cs typeface="Opti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784" y="4759656"/>
            <a:ext cx="381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smtClean="0">
                <a:latin typeface="Optima"/>
                <a:cs typeface="Optima"/>
              </a:rPr>
              <a:t>Where</a:t>
            </a:r>
            <a:r>
              <a:rPr lang="en-US" sz="3400" b="1" dirty="0" smtClean="0">
                <a:latin typeface="Optima"/>
                <a:cs typeface="Optima"/>
              </a:rPr>
              <a:t> </a:t>
            </a:r>
            <a:r>
              <a:rPr lang="en-US" sz="3400" dirty="0" smtClean="0">
                <a:latin typeface="Optima"/>
                <a:cs typeface="Optima"/>
              </a:rPr>
              <a:t>you teach</a:t>
            </a:r>
            <a:endParaRPr lang="en-US" sz="3400" dirty="0">
              <a:latin typeface="Optima"/>
              <a:cs typeface="Opti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4746008"/>
            <a:ext cx="3429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smtClean="0">
                <a:latin typeface="Optima"/>
                <a:cs typeface="Optima"/>
              </a:rPr>
              <a:t>Who</a:t>
            </a:r>
            <a:r>
              <a:rPr lang="en-US" sz="3400" b="1" dirty="0" smtClean="0">
                <a:latin typeface="Optima"/>
                <a:cs typeface="Optima"/>
              </a:rPr>
              <a:t> </a:t>
            </a:r>
            <a:r>
              <a:rPr lang="en-US" sz="3400" dirty="0" smtClean="0">
                <a:latin typeface="Optima"/>
                <a:cs typeface="Optima"/>
              </a:rPr>
              <a:t>you teach</a:t>
            </a:r>
            <a:endParaRPr lang="en-US" sz="3400" dirty="0">
              <a:latin typeface="Optima"/>
              <a:cs typeface="Optim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2910" y="1002929"/>
            <a:ext cx="4152900" cy="2717800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61150" y="990600"/>
            <a:ext cx="4152900" cy="2717800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5240" y="3715920"/>
            <a:ext cx="4152900" cy="2717800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83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56BC8-A5D9-4ED2-ACA6-085BA616CD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Instruction</a:t>
            </a:r>
            <a:endParaRPr lang="en-US" sz="60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5-07-28 at 4.57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6" y="1119155"/>
            <a:ext cx="7739543" cy="573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141121" y="1764632"/>
            <a:ext cx="8852136" cy="4361531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How many times it takes to learn something new</a:t>
            </a:r>
          </a:p>
          <a:p>
            <a:pPr eaLnBrk="1" hangingPunct="1">
              <a:buFont typeface="Arial" charset="0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sz="2800" dirty="0" smtClean="0"/>
              <a:t>Above Average Learner			</a:t>
            </a:r>
          </a:p>
          <a:p>
            <a:pPr eaLnBrk="1" hangingPunct="1"/>
            <a:r>
              <a:rPr lang="en-US" sz="2800" dirty="0" smtClean="0"/>
              <a:t>Average			</a:t>
            </a:r>
          </a:p>
          <a:p>
            <a:pPr eaLnBrk="1" hangingPunct="1"/>
            <a:r>
              <a:rPr lang="en-US" sz="2800" dirty="0" smtClean="0"/>
              <a:t>Truly disabled student		</a:t>
            </a:r>
          </a:p>
          <a:p>
            <a:pPr eaLnBrk="1" hangingPunct="1"/>
            <a:endParaRPr lang="en-US" sz="2800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sz="2800" dirty="0" smtClean="0"/>
          </a:p>
          <a:p>
            <a:pPr eaLnBrk="1" hangingPunct="1">
              <a:buFont typeface="Arial" charset="0"/>
              <a:buNone/>
            </a:pPr>
            <a:r>
              <a:rPr lang="en-US" sz="1200" dirty="0" smtClean="0"/>
              <a:t>Jo Robinson (2008)</a:t>
            </a:r>
            <a:endParaRPr lang="en-US" sz="1400" dirty="0" smtClean="0"/>
          </a:p>
        </p:txBody>
      </p:sp>
      <p:sp>
        <p:nvSpPr>
          <p:cNvPr id="65539" name="TextBox 4"/>
          <p:cNvSpPr txBox="1">
            <a:spLocks noChangeArrowheads="1"/>
          </p:cNvSpPr>
          <p:nvPr/>
        </p:nvSpPr>
        <p:spPr bwMode="auto">
          <a:xfrm>
            <a:off x="3810000" y="68580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89162" y="3256181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Optima"/>
                <a:cs typeface="Optima"/>
              </a:rPr>
              <a:t>4-14 times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37747" y="3778365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Optima"/>
                <a:cs typeface="Optima"/>
              </a:rPr>
              <a:t>14-250 times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49185" y="4258674"/>
            <a:ext cx="289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Optima"/>
                <a:cs typeface="Optima"/>
              </a:rPr>
              <a:t>250-350 times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2" algn="ctr" eaLnBrk="0" hangingPunct="0">
              <a:defRPr/>
            </a:pPr>
            <a:r>
              <a:rPr lang="en-US" sz="36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rPr>
              <a:t>Importance of Active </a:t>
            </a:r>
            <a:r>
              <a:rPr lang="en-US" sz="36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/>
                <a:cs typeface="Goudy Old Style"/>
              </a:rPr>
              <a:t>Engagement</a:t>
            </a:r>
            <a:endParaRPr lang="en-US" sz="3600" b="1" kern="0" dirty="0">
              <a:solidFill>
                <a:srgbClr val="FF0000"/>
              </a:solidFill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311409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Environmental Supports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5778"/>
            <a:ext cx="9144000" cy="48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0576" r="20576"/>
          <a:stretch>
            <a:fillRect/>
          </a:stretch>
        </p:blipFill>
        <p:spPr>
          <a:prstGeom prst="rect">
            <a:avLst/>
          </a:prstGeom>
          <a:ln w="38100" cmpd="sng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919038"/>
            <a:ext cx="4038600" cy="16561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At the next benchmarking we ask…</a:t>
            </a:r>
            <a:endParaRPr lang="en-US" dirty="0"/>
          </a:p>
          <a:p>
            <a:pPr marL="0" indent="0" algn="ctr">
              <a:buNone/>
            </a:pPr>
            <a:r>
              <a:rPr lang="en-US" sz="4000" i="1" dirty="0" smtClean="0"/>
              <a:t>Did we improve?</a:t>
            </a:r>
            <a:endParaRPr lang="en-US" sz="40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4: Plan Implementation &amp; Evaluation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172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our plan implemented?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ensure that we implement our plan?</a:t>
            </a:r>
          </a:p>
          <a:p>
            <a:pPr lvl="1"/>
            <a:r>
              <a:rPr lang="en-US" dirty="0" smtClean="0"/>
              <a:t>Make it public</a:t>
            </a:r>
          </a:p>
          <a:p>
            <a:pPr lvl="1"/>
            <a:r>
              <a:rPr lang="en-US" dirty="0" smtClean="0"/>
              <a:t>Revisit the agreements at regular PLC/PLT</a:t>
            </a:r>
            <a:r>
              <a:rPr lang="en-US" dirty="0"/>
              <a:t> </a:t>
            </a:r>
            <a:r>
              <a:rPr lang="en-US" dirty="0" smtClean="0"/>
              <a:t>times</a:t>
            </a:r>
          </a:p>
          <a:p>
            <a:pPr lvl="1"/>
            <a:r>
              <a:rPr lang="en-US" dirty="0" smtClean="0"/>
              <a:t>Principal Walkthroughs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4: Plan Evaluation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Next Benchmarking Period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95521386"/>
              </p:ext>
            </p:extLst>
          </p:nvPr>
        </p:nvGraphicFramePr>
        <p:xfrm>
          <a:off x="622301" y="1760538"/>
          <a:ext cx="3771900" cy="436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4648200" y="1667599"/>
            <a:ext cx="4038600" cy="4458564"/>
            <a:chOff x="4648200" y="1667599"/>
            <a:chExt cx="4038600" cy="4458564"/>
          </a:xfrm>
        </p:grpSpPr>
        <p:sp>
          <p:nvSpPr>
            <p:cNvPr id="10" name="Isosceles Triangle 9"/>
            <p:cNvSpPr/>
            <p:nvPr/>
          </p:nvSpPr>
          <p:spPr>
            <a:xfrm>
              <a:off x="4648200" y="1667599"/>
              <a:ext cx="4038600" cy="4458564"/>
            </a:xfrm>
            <a:prstGeom prst="triangle">
              <a:avLst/>
            </a:prstGeom>
            <a:solidFill>
              <a:srgbClr val="00FF00"/>
            </a:solidFill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5888595" y="1667599"/>
              <a:ext cx="1577989" cy="1706082"/>
            </a:xfrm>
            <a:prstGeom prst="triangle">
              <a:avLst/>
            </a:prstGeom>
            <a:solidFill>
              <a:srgbClr val="FFFF00"/>
            </a:solidFill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6376104" y="1667599"/>
              <a:ext cx="602971" cy="641384"/>
            </a:xfrm>
            <a:prstGeom prst="triangle">
              <a:avLst/>
            </a:prstGeom>
            <a:solidFill>
              <a:srgbClr val="FF0000"/>
            </a:solidFill>
            <a:ln w="38100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26744" y="4489689"/>
            <a:ext cx="2437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70%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6145179" y="2616847"/>
            <a:ext cx="1141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18%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6376104" y="1872842"/>
            <a:ext cx="1205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12%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411210" y="6247082"/>
            <a:ext cx="225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we were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426744" y="6247082"/>
            <a:ext cx="3027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we are now</a:t>
            </a:r>
            <a:endParaRPr lang="en-US" sz="2400" dirty="0"/>
          </a:p>
        </p:txBody>
      </p:sp>
      <p:sp>
        <p:nvSpPr>
          <p:cNvPr id="2" name="Up Arrow 1"/>
          <p:cNvSpPr/>
          <p:nvPr/>
        </p:nvSpPr>
        <p:spPr>
          <a:xfrm>
            <a:off x="4293326" y="3720028"/>
            <a:ext cx="404948" cy="1256893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7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Problem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728663" y="1517651"/>
            <a:ext cx="7805737" cy="4419600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There is a </a:t>
            </a:r>
            <a:r>
              <a:rPr lang="en-US" b="1" i="1" u="sng" dirty="0"/>
              <a:t>difference</a:t>
            </a:r>
            <a:r>
              <a:rPr lang="en-US" dirty="0"/>
              <a:t> </a:t>
            </a:r>
            <a:r>
              <a:rPr lang="en-US" i="1" dirty="0"/>
              <a:t>between </a:t>
            </a:r>
            <a:r>
              <a:rPr lang="en-US" b="1" i="1" dirty="0">
                <a:solidFill>
                  <a:srgbClr val="FF0000"/>
                </a:solidFill>
              </a:rPr>
              <a:t>where we are </a:t>
            </a:r>
            <a:r>
              <a:rPr lang="en-US" i="1" dirty="0"/>
              <a:t>and </a:t>
            </a:r>
            <a:r>
              <a:rPr lang="en-US" b="1" i="1" dirty="0">
                <a:solidFill>
                  <a:srgbClr val="008000"/>
                </a:solidFill>
              </a:rPr>
              <a:t>where we want to be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10849" y="4147562"/>
            <a:ext cx="1522303" cy="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9697" y="5937251"/>
            <a:ext cx="29185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Optima"/>
                <a:cs typeface="Optima"/>
              </a:rPr>
              <a:t>Where we are</a:t>
            </a:r>
            <a:endParaRPr lang="en-US" sz="3200" b="1" i="1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2817" y="5937251"/>
            <a:ext cx="41311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8000"/>
                </a:solidFill>
                <a:latin typeface="Optima"/>
                <a:cs typeface="Optima"/>
              </a:rPr>
              <a:t>Where we want to be</a:t>
            </a:r>
            <a:endParaRPr lang="en-US" sz="3200" b="1" i="1" dirty="0">
              <a:solidFill>
                <a:srgbClr val="008000"/>
              </a:solidFill>
              <a:latin typeface="Optima"/>
              <a:cs typeface="Optim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152" y="2818123"/>
            <a:ext cx="3545171" cy="2658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97" y="2818123"/>
            <a:ext cx="3553946" cy="265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2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Progress Monitoring:</a:t>
            </a:r>
            <a:br>
              <a:rPr lang="en-US" dirty="0" smtClean="0"/>
            </a:br>
            <a:r>
              <a:rPr lang="en-US" dirty="0" smtClean="0"/>
              <a:t>What information does it give you?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81001" y="1760538"/>
            <a:ext cx="38100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ultimate goal is </a:t>
            </a:r>
            <a:r>
              <a:rPr lang="en-US" b="1" i="1" u="sng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for student’s to be successful </a:t>
            </a:r>
            <a:r>
              <a:rPr lang="en-US" b="1" i="1" dirty="0" smtClean="0"/>
              <a:t>inside</a:t>
            </a:r>
            <a:r>
              <a:rPr lang="en-US" dirty="0" smtClean="0"/>
              <a:t> your classroom.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038600"/>
            <a:ext cx="3784600" cy="2519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38600"/>
            <a:ext cx="3810000" cy="2540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64792" y="1752600"/>
            <a:ext cx="38172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Optima"/>
                <a:cs typeface="Optima"/>
              </a:rPr>
              <a:t>The ultimate goal is for them to be successful </a:t>
            </a:r>
            <a:r>
              <a:rPr lang="en-US" sz="3200" b="1" i="1" dirty="0">
                <a:solidFill>
                  <a:prstClr val="black"/>
                </a:solidFill>
                <a:latin typeface="Optima"/>
                <a:cs typeface="Optima"/>
              </a:rPr>
              <a:t>outside</a:t>
            </a:r>
            <a:r>
              <a:rPr lang="en-US" sz="3200" dirty="0">
                <a:solidFill>
                  <a:prstClr val="black"/>
                </a:solidFill>
                <a:latin typeface="Optima"/>
                <a:cs typeface="Optima"/>
              </a:rPr>
              <a:t> your classroom.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695047"/>
            <a:ext cx="3810000" cy="784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Optima"/>
                <a:cs typeface="Optima"/>
              </a:rPr>
              <a:t>p</a:t>
            </a:r>
            <a:r>
              <a:rPr lang="en-US" sz="2400" dirty="0" smtClean="0">
                <a:latin typeface="Optima"/>
                <a:cs typeface="Optima"/>
              </a:rPr>
              <a:t>rogress monitoring</a:t>
            </a:r>
          </a:p>
          <a:p>
            <a:pPr algn="ctr"/>
            <a:r>
              <a:rPr lang="en-US" sz="2100" i="1" dirty="0" smtClean="0">
                <a:latin typeface="Optima"/>
                <a:cs typeface="Optima"/>
              </a:rPr>
              <a:t>(In-curriculum assessments)</a:t>
            </a:r>
            <a:endParaRPr lang="en-US" sz="2100" i="1" dirty="0">
              <a:latin typeface="Optima"/>
              <a:cs typeface="Opti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4792" y="5683389"/>
            <a:ext cx="381000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Optima"/>
                <a:cs typeface="Optima"/>
              </a:rPr>
              <a:t>Progress Monitoring</a:t>
            </a:r>
          </a:p>
          <a:p>
            <a:pPr algn="ctr"/>
            <a:r>
              <a:rPr lang="en-US" sz="2100" i="1" dirty="0" smtClean="0">
                <a:latin typeface="Optima"/>
                <a:cs typeface="Optima"/>
              </a:rPr>
              <a:t>(General Outcome Measures)</a:t>
            </a:r>
          </a:p>
        </p:txBody>
      </p:sp>
    </p:spTree>
    <p:extLst>
      <p:ext uri="{BB962C8B-B14F-4D97-AF65-F5344CB8AC3E}">
        <p14:creationId xmlns:p14="http://schemas.microsoft.com/office/powerpoint/2010/main" val="16825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intervention?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Scientifically, research-based instructional intervention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sz="2800" dirty="0" smtClean="0"/>
              <a:t>An intervention matched to student need that has been demonstrated through </a:t>
            </a:r>
            <a:r>
              <a:rPr lang="en-US" sz="2800" dirty="0" smtClean="0">
                <a:solidFill>
                  <a:srgbClr val="FF0000"/>
                </a:solidFill>
              </a:rPr>
              <a:t>scientific research and practice </a:t>
            </a:r>
            <a:r>
              <a:rPr lang="en-US" sz="2800" dirty="0" smtClean="0"/>
              <a:t>to produce high learning rates for </a:t>
            </a:r>
            <a:r>
              <a:rPr lang="en-US" b="1" i="1" u="sng" dirty="0" smtClean="0"/>
              <a:t>most</a:t>
            </a:r>
            <a:r>
              <a:rPr lang="en-US" sz="2800" dirty="0" smtClean="0"/>
              <a:t> students (NASDSE, 2008)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57200"/>
            <a:ext cx="4724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30-60 minutes of </a:t>
            </a:r>
            <a:r>
              <a:rPr lang="en-US" b="1" i="1" dirty="0" smtClean="0"/>
              <a:t>isolated</a:t>
            </a:r>
            <a:r>
              <a:rPr lang="en-US" dirty="0" smtClean="0"/>
              <a:t> intervention is necessary but not sufficient.</a:t>
            </a:r>
          </a:p>
          <a:p>
            <a:r>
              <a:rPr lang="en-US" dirty="0" smtClean="0"/>
              <a:t>Our </a:t>
            </a:r>
            <a:r>
              <a:rPr lang="en-US" b="1" i="1" dirty="0" smtClean="0">
                <a:solidFill>
                  <a:srgbClr val="FF0000"/>
                </a:solidFill>
              </a:rPr>
              <a:t>most at-risk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learners need the most </a:t>
            </a:r>
            <a:r>
              <a:rPr lang="en-US" b="1" i="1" dirty="0" smtClean="0">
                <a:solidFill>
                  <a:srgbClr val="008000"/>
                </a:solidFill>
              </a:rPr>
              <a:t>coordinated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008000"/>
                </a:solidFill>
              </a:rPr>
              <a:t>instruction</a:t>
            </a:r>
            <a:r>
              <a:rPr lang="en-US" b="1" i="1" dirty="0" smtClean="0"/>
              <a:t> </a:t>
            </a:r>
            <a:r>
              <a:rPr lang="en-US" dirty="0" smtClean="0"/>
              <a:t>and support in generalizing skills across their day.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19533"/>
              </p:ext>
            </p:extLst>
          </p:nvPr>
        </p:nvGraphicFramePr>
        <p:xfrm>
          <a:off x="4958771" y="471370"/>
          <a:ext cx="2390377" cy="6020376"/>
        </p:xfrm>
        <a:graphic>
          <a:graphicData uri="http://schemas.openxmlformats.org/drawingml/2006/table">
            <a:tbl>
              <a:tblPr/>
              <a:tblGrid>
                <a:gridCol w="2390377"/>
              </a:tblGrid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Optima"/>
                          <a:cs typeface="Optima"/>
                        </a:rPr>
                        <a:t> </a:t>
                      </a:r>
                      <a:r>
                        <a:rPr lang="en-US" sz="1400" b="1" i="0" u="none" strike="noStrike" dirty="0" smtClean="0">
                          <a:effectLst/>
                          <a:latin typeface="Optima"/>
                          <a:cs typeface="Optima"/>
                        </a:rPr>
                        <a:t>Writing</a:t>
                      </a:r>
                      <a:endParaRPr lang="en-US" sz="1400" b="1" i="0" u="none" strike="noStrike" dirty="0">
                        <a:effectLst/>
                        <a:latin typeface="Optima"/>
                        <a:cs typeface="Optima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Optima"/>
                          <a:cs typeface="Optima"/>
                        </a:rPr>
                        <a:t> 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B714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Optima"/>
                          <a:cs typeface="Optima"/>
                        </a:rPr>
                        <a:t>Specials</a:t>
                      </a:r>
                      <a:r>
                        <a:rPr lang="en-US" sz="1400" b="1" i="0" u="none" strike="noStrike" dirty="0">
                          <a:effectLst/>
                          <a:latin typeface="Optima"/>
                          <a:cs typeface="Optima"/>
                        </a:rPr>
                        <a:t> 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Optima"/>
                          <a:cs typeface="Optima"/>
                        </a:rPr>
                        <a:t> 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Optima"/>
                          <a:cs typeface="Optima"/>
                        </a:rPr>
                        <a:t>ELD</a:t>
                      </a:r>
                      <a:r>
                        <a:rPr lang="en-US" sz="1400" b="1" i="0" u="none" strike="noStrike" dirty="0">
                          <a:effectLst/>
                          <a:latin typeface="Optima"/>
                          <a:cs typeface="Optima"/>
                        </a:rPr>
                        <a:t> 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Optima"/>
                          <a:cs typeface="Optima"/>
                        </a:rPr>
                        <a:t> 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Optima"/>
                          <a:cs typeface="Optima"/>
                        </a:rPr>
                        <a:t>Core</a:t>
                      </a:r>
                      <a:r>
                        <a:rPr lang="en-US" sz="1400" b="1" i="0" u="none" strike="noStrike" baseline="0" dirty="0" smtClean="0">
                          <a:effectLst/>
                          <a:latin typeface="Optima"/>
                          <a:cs typeface="Optima"/>
                        </a:rPr>
                        <a:t> Reading</a:t>
                      </a:r>
                      <a:r>
                        <a:rPr lang="en-US" sz="1400" b="1" i="0" u="none" strike="noStrike" dirty="0">
                          <a:effectLst/>
                          <a:latin typeface="Optima"/>
                          <a:cs typeface="Optima"/>
                        </a:rPr>
                        <a:t> 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Optima"/>
                          <a:cs typeface="Optima"/>
                        </a:rPr>
                        <a:t> 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Optima"/>
                          <a:cs typeface="Optima"/>
                        </a:rPr>
                        <a:t> 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Optima"/>
                          <a:cs typeface="Optima"/>
                        </a:rPr>
                        <a:t> 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Optima"/>
                          <a:cs typeface="Optima"/>
                        </a:rPr>
                        <a:t> 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Optima"/>
                          <a:cs typeface="Optima"/>
                        </a:rPr>
                        <a:t> 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Optima"/>
                          <a:cs typeface="Optima"/>
                        </a:rPr>
                        <a:t> </a:t>
                      </a:r>
                      <a:r>
                        <a:rPr lang="en-US" sz="1400" b="1" i="0" u="none" strike="noStrike" dirty="0" smtClean="0">
                          <a:effectLst/>
                          <a:latin typeface="Optima"/>
                          <a:cs typeface="Optima"/>
                        </a:rPr>
                        <a:t>Open</a:t>
                      </a:r>
                      <a:endParaRPr lang="en-US" sz="1400" b="1" i="0" u="none" strike="noStrike" dirty="0">
                        <a:effectLst/>
                        <a:latin typeface="Optima"/>
                        <a:cs typeface="Optima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Optima"/>
                          <a:cs typeface="Optima"/>
                        </a:rPr>
                        <a:t> 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Optima"/>
                          <a:cs typeface="Optima"/>
                        </a:rPr>
                        <a:t> </a:t>
                      </a:r>
                      <a:r>
                        <a:rPr lang="en-US" sz="1400" b="1" i="0" u="none" strike="noStrike" dirty="0" smtClean="0">
                          <a:effectLst/>
                          <a:latin typeface="Optima"/>
                          <a:cs typeface="Optima"/>
                        </a:rPr>
                        <a:t>Lunch</a:t>
                      </a:r>
                      <a:r>
                        <a:rPr lang="en-US" sz="1400" b="1" i="0" u="none" strike="noStrike" baseline="0" dirty="0" smtClean="0">
                          <a:effectLst/>
                          <a:latin typeface="Optima"/>
                          <a:cs typeface="Optima"/>
                        </a:rPr>
                        <a:t> &amp; Recess</a:t>
                      </a:r>
                      <a:endParaRPr lang="en-US" sz="1400" b="1" i="0" u="none" strike="noStrike" dirty="0">
                        <a:effectLst/>
                        <a:latin typeface="Optima"/>
                        <a:cs typeface="Optima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effectLst/>
                        <a:latin typeface="Optima"/>
                        <a:cs typeface="Optima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Optima"/>
                          <a:cs typeface="Optima"/>
                        </a:rPr>
                        <a:t> 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Optima"/>
                          <a:cs typeface="Optima"/>
                        </a:rPr>
                        <a:t>Social Studies/Science</a:t>
                      </a:r>
                      <a:endParaRPr lang="en-US" sz="1400" b="1" i="0" u="none" strike="noStrike" dirty="0">
                        <a:effectLst/>
                        <a:latin typeface="Optima"/>
                        <a:cs typeface="Optima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Optima"/>
                          <a:cs typeface="Optima"/>
                        </a:rPr>
                        <a:t> 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Optima"/>
                          <a:cs typeface="Optima"/>
                        </a:rPr>
                        <a:t> 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Optima"/>
                          <a:cs typeface="Optima"/>
                        </a:rPr>
                        <a:t>Math</a:t>
                      </a:r>
                      <a:r>
                        <a:rPr lang="en-US" sz="1400" b="1" i="0" u="none" strike="noStrike" dirty="0">
                          <a:effectLst/>
                          <a:latin typeface="Optima"/>
                          <a:cs typeface="Optima"/>
                        </a:rPr>
                        <a:t> 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D4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Optima"/>
                          <a:cs typeface="Optima"/>
                        </a:rPr>
                        <a:t> 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D4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Optima"/>
                          <a:cs typeface="Optima"/>
                        </a:rPr>
                        <a:t> 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D4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Optima"/>
                          <a:cs typeface="Optima"/>
                        </a:rPr>
                        <a:t> 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D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069647"/>
              </p:ext>
            </p:extLst>
          </p:nvPr>
        </p:nvGraphicFramePr>
        <p:xfrm>
          <a:off x="4958771" y="4740537"/>
          <a:ext cx="2390377" cy="752547"/>
        </p:xfrm>
        <a:graphic>
          <a:graphicData uri="http://schemas.openxmlformats.org/drawingml/2006/table">
            <a:tbl>
              <a:tblPr/>
              <a:tblGrid>
                <a:gridCol w="2390377"/>
              </a:tblGrid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effectLst/>
                          <a:latin typeface="Optima"/>
                          <a:cs typeface="Optima"/>
                        </a:rPr>
                        <a:t>Intervention</a:t>
                      </a:r>
                      <a:endParaRPr lang="en-US" sz="1400" b="1" i="0" u="none" strike="noStrike" dirty="0">
                        <a:effectLst/>
                        <a:latin typeface="Optima"/>
                        <a:cs typeface="Optima"/>
                      </a:endParaRP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66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Optima"/>
                          <a:cs typeface="Optima"/>
                        </a:rPr>
                        <a:t> 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66"/>
                    </a:solidFill>
                  </a:tcPr>
                </a:tc>
              </a:tr>
              <a:tr h="25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Optima"/>
                          <a:cs typeface="Optima"/>
                        </a:rPr>
                        <a:t> </a:t>
                      </a:r>
                    </a:p>
                  </a:txBody>
                  <a:tcPr marL="12700" marR="12700" marT="12700" marB="0" anchor="b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66"/>
                    </a:solidFill>
                  </a:tcPr>
                </a:tc>
              </a:tr>
            </a:tbl>
          </a:graphicData>
        </a:graphic>
      </p:graphicFrame>
      <p:sp>
        <p:nvSpPr>
          <p:cNvPr id="9" name="Right Brace 8"/>
          <p:cNvSpPr/>
          <p:nvPr/>
        </p:nvSpPr>
        <p:spPr>
          <a:xfrm>
            <a:off x="7389681" y="4740537"/>
            <a:ext cx="487601" cy="752547"/>
          </a:xfrm>
          <a:prstGeom prst="rightBrac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14442" y="4863590"/>
            <a:ext cx="1229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Optima"/>
                <a:cs typeface="Optima"/>
              </a:rPr>
              <a:t>45 min</a:t>
            </a:r>
            <a:endParaRPr lang="en-US" sz="2400" b="1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7426841" y="471370"/>
            <a:ext cx="487601" cy="4269167"/>
          </a:xfrm>
          <a:prstGeom prst="rightBrac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7349148" y="5493084"/>
            <a:ext cx="568669" cy="998662"/>
          </a:xfrm>
          <a:prstGeom prst="rightBrac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77282" y="2246446"/>
            <a:ext cx="1266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Optima"/>
                <a:cs typeface="Optima"/>
              </a:rPr>
              <a:t>4 hours</a:t>
            </a:r>
          </a:p>
          <a:p>
            <a:r>
              <a:rPr lang="en-US" sz="2400" b="1" dirty="0" smtClean="0">
                <a:solidFill>
                  <a:srgbClr val="008000"/>
                </a:solidFill>
                <a:latin typeface="Optima"/>
                <a:cs typeface="Optima"/>
              </a:rPr>
              <a:t>15 min</a:t>
            </a:r>
            <a:endParaRPr lang="en-US" sz="2400" b="1" dirty="0">
              <a:solidFill>
                <a:srgbClr val="008000"/>
              </a:solidFill>
              <a:latin typeface="Optima"/>
              <a:cs typeface="Opti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7817" y="5756831"/>
            <a:ext cx="126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Optima"/>
                <a:cs typeface="Optima"/>
              </a:rPr>
              <a:t>1 hour</a:t>
            </a:r>
            <a:endParaRPr lang="en-US" sz="2400" b="1" dirty="0">
              <a:solidFill>
                <a:srgbClr val="008000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85406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Progress Monitoring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20% or Group Intervention Review Meetings</a:t>
            </a:r>
          </a:p>
        </p:txBody>
      </p:sp>
    </p:spTree>
    <p:extLst>
      <p:ext uri="{BB962C8B-B14F-4D97-AF65-F5344CB8AC3E}">
        <p14:creationId xmlns:p14="http://schemas.microsoft.com/office/powerpoint/2010/main" val="16916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Group Intervention Review Meetings?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</a:t>
            </a:r>
            <a:r>
              <a:rPr lang="en-US" dirty="0" smtClean="0"/>
              <a:t>rade level teachers and specialists meet on a regular schedule (e.g., every 6-8 weeks) to use </a:t>
            </a:r>
            <a:r>
              <a:rPr lang="en-US" b="1" i="1" dirty="0" smtClean="0">
                <a:solidFill>
                  <a:srgbClr val="FF0000"/>
                </a:solidFill>
              </a:rPr>
              <a:t>data</a:t>
            </a:r>
            <a:r>
              <a:rPr lang="en-US" dirty="0" smtClean="0"/>
              <a:t> (e.g., progress monitoring, diagnostic, classroom) and standardized </a:t>
            </a:r>
            <a:r>
              <a:rPr lang="en-US" b="1" i="1" dirty="0" smtClean="0">
                <a:solidFill>
                  <a:srgbClr val="FF0000"/>
                </a:solidFill>
              </a:rPr>
              <a:t>decision rules </a:t>
            </a:r>
            <a:r>
              <a:rPr lang="en-US" dirty="0" smtClean="0"/>
              <a:t>to determine if interventions are working or need to be modified.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meet every 6 to 8 weeks?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Research-based </a:t>
            </a:r>
            <a:r>
              <a:rPr lang="en-US" dirty="0"/>
              <a:t>i</a:t>
            </a:r>
            <a:r>
              <a:rPr lang="en-US" dirty="0" smtClean="0"/>
              <a:t>nterventions do not always work immediately.</a:t>
            </a:r>
          </a:p>
          <a:p>
            <a:r>
              <a:rPr lang="en-US" dirty="0" smtClean="0"/>
              <a:t>In 6-8 weeks, we do not necessarily expect that the intervention has worked, but we expect that the intervention is “working”.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495800"/>
            <a:ext cx="3606800" cy="224790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02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Who </a:t>
            </a:r>
            <a:r>
              <a:rPr lang="en-US" dirty="0" smtClean="0"/>
              <a:t>sits at the table?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057400" y="2743200"/>
            <a:ext cx="5105400" cy="1981200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2400" y="3276600"/>
            <a:ext cx="1524000" cy="838200"/>
          </a:xfrm>
          <a:prstGeom prst="roundRect">
            <a:avLst/>
          </a:prstGeom>
          <a:solidFill>
            <a:srgbClr val="33CC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Optima"/>
                <a:cs typeface="Optima"/>
              </a:rPr>
              <a:t>Principal</a:t>
            </a:r>
            <a:endParaRPr lang="en-US" b="1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19200" y="1828800"/>
            <a:ext cx="1524000" cy="838200"/>
          </a:xfrm>
          <a:prstGeom prst="roundRect">
            <a:avLst/>
          </a:prstGeom>
          <a:solidFill>
            <a:srgbClr val="33CC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Optima"/>
                <a:cs typeface="Optima"/>
              </a:rPr>
              <a:t>Literacy “Guru”/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Optima"/>
                <a:cs typeface="Optima"/>
              </a:rPr>
              <a:t>Title I</a:t>
            </a:r>
            <a:endParaRPr lang="en-US" b="1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95600" y="1828800"/>
            <a:ext cx="1524000" cy="838200"/>
          </a:xfrm>
          <a:prstGeom prst="roundRect">
            <a:avLst/>
          </a:prstGeom>
          <a:solidFill>
            <a:srgbClr val="33CC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Optima"/>
                <a:cs typeface="Optima"/>
              </a:rPr>
              <a:t>Grade Level Teacher</a:t>
            </a:r>
            <a:endParaRPr lang="en-US" b="1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48400" y="1828800"/>
            <a:ext cx="1524000" cy="838200"/>
          </a:xfrm>
          <a:prstGeom prst="roundRect">
            <a:avLst/>
          </a:prstGeom>
          <a:solidFill>
            <a:srgbClr val="33CC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Optima"/>
                <a:cs typeface="Optima"/>
              </a:rPr>
              <a:t>Grade Level Teacher</a:t>
            </a:r>
            <a:endParaRPr lang="en-US" b="1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72000" y="1828800"/>
            <a:ext cx="1524000" cy="838200"/>
          </a:xfrm>
          <a:prstGeom prst="roundRect">
            <a:avLst/>
          </a:prstGeom>
          <a:solidFill>
            <a:srgbClr val="33CC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Optima"/>
                <a:cs typeface="Optima"/>
              </a:rPr>
              <a:t>Grade Level Teacher</a:t>
            </a:r>
            <a:endParaRPr lang="en-US" b="1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91400" y="3276600"/>
            <a:ext cx="1524000" cy="838200"/>
          </a:xfrm>
          <a:prstGeom prst="roundRect">
            <a:avLst/>
          </a:prstGeom>
          <a:solidFill>
            <a:srgbClr val="33CC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Optima"/>
                <a:cs typeface="Optima"/>
              </a:rPr>
              <a:t>SPED</a:t>
            </a:r>
          </a:p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Optima"/>
                <a:cs typeface="Optima"/>
              </a:rPr>
              <a:t>Teacher</a:t>
            </a:r>
            <a:endParaRPr lang="en-US" b="1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57400" y="4953000"/>
            <a:ext cx="1524000" cy="838200"/>
          </a:xfrm>
          <a:prstGeom prst="round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Optima"/>
                <a:cs typeface="Optima"/>
              </a:rPr>
              <a:t>ELL Teacher</a:t>
            </a:r>
            <a:endParaRPr lang="en-US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0" y="4953000"/>
            <a:ext cx="1524000" cy="838200"/>
          </a:xfrm>
          <a:prstGeom prst="round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Optima"/>
                <a:cs typeface="Optima"/>
              </a:rPr>
              <a:t>School Psych/Counselor</a:t>
            </a:r>
            <a:endParaRPr lang="en-US" sz="1600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62600" y="4953000"/>
            <a:ext cx="1524000" cy="838200"/>
          </a:xfrm>
          <a:prstGeom prst="round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Optima"/>
                <a:cs typeface="Optima"/>
              </a:rPr>
              <a:t>Parapro’s</a:t>
            </a:r>
            <a:endParaRPr lang="en-US" sz="1600" b="1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8006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Optima"/>
                <a:cs typeface="Optima"/>
              </a:rPr>
              <a:t>May also include:</a:t>
            </a:r>
            <a:endParaRPr lang="en-US" sz="32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96309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often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When </a:t>
            </a:r>
            <a:r>
              <a:rPr lang="en-US" dirty="0" smtClean="0"/>
              <a:t>do we meet?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How often</a:t>
            </a:r>
            <a:r>
              <a:rPr lang="en-US" sz="3600" dirty="0" smtClean="0"/>
              <a:t>:</a:t>
            </a:r>
          </a:p>
          <a:p>
            <a:pPr lvl="1"/>
            <a:r>
              <a:rPr lang="en-US" sz="3200" dirty="0" smtClean="0"/>
              <a:t>Every 6-8 weeks, depending on…</a:t>
            </a:r>
          </a:p>
          <a:p>
            <a:pPr lvl="2"/>
            <a:r>
              <a:rPr lang="en-US" sz="2800" dirty="0" smtClean="0"/>
              <a:t>Your decision rules</a:t>
            </a:r>
          </a:p>
          <a:p>
            <a:pPr lvl="2"/>
            <a:r>
              <a:rPr lang="en-US" sz="2800" dirty="0" smtClean="0"/>
              <a:t>Your weekly schedule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When</a:t>
            </a:r>
            <a:r>
              <a:rPr lang="en-US" sz="3600" dirty="0" smtClean="0"/>
              <a:t>:</a:t>
            </a:r>
          </a:p>
          <a:p>
            <a:pPr lvl="1"/>
            <a:r>
              <a:rPr lang="en-US" sz="3200" dirty="0" smtClean="0"/>
              <a:t>After school?</a:t>
            </a:r>
          </a:p>
          <a:p>
            <a:pPr lvl="1"/>
            <a:r>
              <a:rPr lang="en-US" sz="3200" dirty="0" smtClean="0"/>
              <a:t>Before school?</a:t>
            </a:r>
          </a:p>
          <a:p>
            <a:pPr lvl="1"/>
            <a:r>
              <a:rPr lang="en-US" sz="3200" dirty="0" smtClean="0"/>
              <a:t>During school?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65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Meeting Schedule:</a:t>
            </a:r>
            <a:br>
              <a:rPr lang="en-US" dirty="0" smtClean="0"/>
            </a:br>
            <a:r>
              <a:rPr lang="en-US" dirty="0" smtClean="0"/>
              <a:t>6 Week Cycle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803219"/>
              </p:ext>
            </p:extLst>
          </p:nvPr>
        </p:nvGraphicFramePr>
        <p:xfrm>
          <a:off x="152400" y="1765300"/>
          <a:ext cx="8762999" cy="417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857"/>
                <a:gridCol w="1251857"/>
                <a:gridCol w="1251857"/>
                <a:gridCol w="1251857"/>
                <a:gridCol w="1251857"/>
                <a:gridCol w="1251857"/>
                <a:gridCol w="1251857"/>
              </a:tblGrid>
              <a:tr h="5969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Optima"/>
                          <a:cs typeface="Optima"/>
                        </a:rPr>
                        <a:t>Sunday</a:t>
                      </a:r>
                      <a:endParaRPr lang="en-US" sz="16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Optima"/>
                          <a:cs typeface="Optima"/>
                        </a:rPr>
                        <a:t>Monday</a:t>
                      </a:r>
                      <a:endParaRPr lang="en-US" sz="16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Optima"/>
                          <a:cs typeface="Optima"/>
                        </a:rPr>
                        <a:t>Tuesday</a:t>
                      </a:r>
                      <a:endParaRPr lang="en-US" sz="16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Optima"/>
                          <a:cs typeface="Optima"/>
                        </a:rPr>
                        <a:t>Wednesday</a:t>
                      </a:r>
                      <a:endParaRPr lang="en-US" sz="16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Optima"/>
                          <a:cs typeface="Optima"/>
                        </a:rPr>
                        <a:t>Thursday</a:t>
                      </a:r>
                      <a:endParaRPr lang="en-US" sz="16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Optima"/>
                          <a:cs typeface="Optima"/>
                        </a:rPr>
                        <a:t>Friday</a:t>
                      </a:r>
                      <a:endParaRPr lang="en-US" sz="16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Optima"/>
                          <a:cs typeface="Optima"/>
                        </a:rPr>
                        <a:t>Saturday</a:t>
                      </a:r>
                      <a:endParaRPr lang="en-US" sz="1600" b="1" dirty="0">
                        <a:latin typeface="Optima"/>
                        <a:cs typeface="Optima"/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Optima"/>
                          <a:cs typeface="Optima"/>
                        </a:rPr>
                        <a:t>Week 1</a:t>
                      </a:r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Optima"/>
                          <a:cs typeface="Optima"/>
                        </a:rPr>
                        <a:t>Kinder</a:t>
                      </a:r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Optima"/>
                          <a:cs typeface="Optima"/>
                        </a:rPr>
                        <a:t>1</a:t>
                      </a:r>
                      <a:r>
                        <a:rPr lang="en-US" sz="1400" baseline="30000" dirty="0" smtClean="0">
                          <a:latin typeface="Optima"/>
                          <a:cs typeface="Optima"/>
                        </a:rPr>
                        <a:t>st</a:t>
                      </a:r>
                      <a:r>
                        <a:rPr lang="en-US" sz="1400" dirty="0" smtClean="0">
                          <a:latin typeface="Optima"/>
                          <a:cs typeface="Optima"/>
                        </a:rPr>
                        <a:t> Grade Data due</a:t>
                      </a:r>
                      <a:endParaRPr lang="en-US" sz="14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Optima"/>
                          <a:cs typeface="Optima"/>
                        </a:rPr>
                        <a:t>Week</a:t>
                      </a:r>
                      <a:r>
                        <a:rPr lang="en-US" baseline="0" dirty="0" smtClean="0">
                          <a:latin typeface="Optima"/>
                          <a:cs typeface="Optima"/>
                        </a:rPr>
                        <a:t> 2</a:t>
                      </a:r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Optima"/>
                          <a:cs typeface="Optima"/>
                        </a:rPr>
                        <a:t>1</a:t>
                      </a:r>
                      <a:r>
                        <a:rPr lang="en-US" sz="1600" baseline="30000" dirty="0" smtClean="0">
                          <a:latin typeface="Optima"/>
                          <a:cs typeface="Optima"/>
                        </a:rPr>
                        <a:t>st</a:t>
                      </a:r>
                      <a:r>
                        <a:rPr lang="en-US" sz="1600" dirty="0" smtClean="0">
                          <a:latin typeface="Optima"/>
                          <a:cs typeface="Optima"/>
                        </a:rPr>
                        <a:t> Grade</a:t>
                      </a:r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Optima"/>
                          <a:cs typeface="Optima"/>
                        </a:rPr>
                        <a:t>Professional Development</a:t>
                      </a:r>
                      <a:endParaRPr lang="en-US" sz="14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Optima"/>
                          <a:cs typeface="Optima"/>
                        </a:rPr>
                        <a:t>2</a:t>
                      </a:r>
                      <a:r>
                        <a:rPr lang="en-US" sz="1400" baseline="30000" dirty="0" smtClean="0">
                          <a:latin typeface="Optima"/>
                          <a:cs typeface="Optima"/>
                        </a:rPr>
                        <a:t>nd</a:t>
                      </a:r>
                      <a:r>
                        <a:rPr lang="en-US" sz="1400" dirty="0" smtClean="0">
                          <a:latin typeface="Optima"/>
                          <a:cs typeface="Optima"/>
                        </a:rPr>
                        <a:t> Grade Data</a:t>
                      </a:r>
                      <a:r>
                        <a:rPr lang="en-US" sz="1400" baseline="0" dirty="0" smtClean="0">
                          <a:latin typeface="Optima"/>
                          <a:cs typeface="Optima"/>
                        </a:rPr>
                        <a:t> due</a:t>
                      </a:r>
                      <a:endParaRPr lang="en-US" sz="14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Optima"/>
                          <a:cs typeface="Optima"/>
                        </a:rPr>
                        <a:t>Week 3</a:t>
                      </a:r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Optima"/>
                          <a:cs typeface="Optima"/>
                        </a:rPr>
                        <a:t>2</a:t>
                      </a:r>
                      <a:r>
                        <a:rPr lang="en-US" sz="1600" baseline="30000" dirty="0" smtClean="0">
                          <a:latin typeface="Optima"/>
                          <a:cs typeface="Optima"/>
                        </a:rPr>
                        <a:t>nd</a:t>
                      </a:r>
                      <a:r>
                        <a:rPr lang="en-US" sz="1600" dirty="0" smtClean="0">
                          <a:latin typeface="Optima"/>
                          <a:cs typeface="Optima"/>
                        </a:rPr>
                        <a:t> Grade</a:t>
                      </a:r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Optima"/>
                          <a:cs typeface="Optima"/>
                        </a:rPr>
                        <a:t>Staff Meeting</a:t>
                      </a:r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Optima"/>
                          <a:cs typeface="Optima"/>
                        </a:rPr>
                        <a:t>3</a:t>
                      </a:r>
                      <a:r>
                        <a:rPr lang="en-US" sz="1400" baseline="30000" dirty="0" smtClean="0">
                          <a:latin typeface="Optima"/>
                          <a:cs typeface="Optima"/>
                        </a:rPr>
                        <a:t>rd</a:t>
                      </a:r>
                      <a:r>
                        <a:rPr lang="en-US" sz="1400" dirty="0" smtClean="0">
                          <a:latin typeface="Optima"/>
                          <a:cs typeface="Optima"/>
                        </a:rPr>
                        <a:t> Grade Data due</a:t>
                      </a:r>
                      <a:endParaRPr lang="en-US" sz="14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Optima"/>
                          <a:cs typeface="Optima"/>
                        </a:rPr>
                        <a:t>Week 4</a:t>
                      </a:r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Optima"/>
                          <a:cs typeface="Optima"/>
                        </a:rPr>
                        <a:t>3</a:t>
                      </a:r>
                      <a:r>
                        <a:rPr lang="en-US" sz="1600" baseline="30000" dirty="0" smtClean="0">
                          <a:latin typeface="Optima"/>
                          <a:cs typeface="Optima"/>
                        </a:rPr>
                        <a:t>rd</a:t>
                      </a:r>
                      <a:r>
                        <a:rPr lang="en-US" sz="1600" dirty="0" smtClean="0">
                          <a:latin typeface="Optima"/>
                          <a:cs typeface="Optima"/>
                        </a:rPr>
                        <a:t> Grade</a:t>
                      </a:r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Optima"/>
                          <a:cs typeface="Optima"/>
                        </a:rPr>
                        <a:t>PBIS</a:t>
                      </a:r>
                      <a:r>
                        <a:rPr lang="en-US" sz="1600" baseline="0" dirty="0" smtClean="0">
                          <a:latin typeface="Optima"/>
                          <a:cs typeface="Optima"/>
                        </a:rPr>
                        <a:t> Meeting</a:t>
                      </a:r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Optima"/>
                          <a:cs typeface="Optima"/>
                        </a:rPr>
                        <a:t>4</a:t>
                      </a:r>
                      <a:r>
                        <a:rPr lang="en-US" sz="1400" baseline="30000" dirty="0" smtClean="0">
                          <a:latin typeface="Optima"/>
                          <a:cs typeface="Optima"/>
                        </a:rPr>
                        <a:t>th</a:t>
                      </a:r>
                      <a:r>
                        <a:rPr lang="en-US" sz="1400" dirty="0" smtClean="0">
                          <a:latin typeface="Optima"/>
                          <a:cs typeface="Optima"/>
                        </a:rPr>
                        <a:t> Grade Data due</a:t>
                      </a:r>
                      <a:endParaRPr lang="en-US" sz="14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Optima"/>
                          <a:cs typeface="Optima"/>
                        </a:rPr>
                        <a:t>Week 5</a:t>
                      </a:r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Optima"/>
                          <a:cs typeface="Optima"/>
                        </a:rPr>
                        <a:t>4</a:t>
                      </a:r>
                      <a:r>
                        <a:rPr lang="en-US" sz="1600" baseline="30000" dirty="0" smtClean="0">
                          <a:latin typeface="Optima"/>
                          <a:cs typeface="Optima"/>
                        </a:rPr>
                        <a:t>th</a:t>
                      </a:r>
                      <a:r>
                        <a:rPr lang="en-US" sz="1600" dirty="0" smtClean="0">
                          <a:latin typeface="Optima"/>
                          <a:cs typeface="Optima"/>
                        </a:rPr>
                        <a:t> Grade</a:t>
                      </a:r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Optima"/>
                          <a:cs typeface="Optima"/>
                        </a:rPr>
                        <a:t>5</a:t>
                      </a:r>
                      <a:r>
                        <a:rPr lang="en-US" sz="1400" baseline="30000" dirty="0" smtClean="0">
                          <a:latin typeface="Optima"/>
                          <a:cs typeface="Optima"/>
                        </a:rPr>
                        <a:t>th</a:t>
                      </a:r>
                      <a:r>
                        <a:rPr lang="en-US" sz="1400" dirty="0" smtClean="0">
                          <a:latin typeface="Optima"/>
                          <a:cs typeface="Optima"/>
                        </a:rPr>
                        <a:t> Grade Data due</a:t>
                      </a:r>
                      <a:endParaRPr lang="en-US" sz="14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Optima"/>
                          <a:cs typeface="Optima"/>
                        </a:rPr>
                        <a:t>Week 6</a:t>
                      </a:r>
                      <a:endParaRPr lang="en-US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Optima"/>
                          <a:cs typeface="Optima"/>
                        </a:rPr>
                        <a:t>5</a:t>
                      </a:r>
                      <a:r>
                        <a:rPr lang="en-US" sz="1600" baseline="30000" dirty="0" smtClean="0">
                          <a:latin typeface="Optima"/>
                          <a:cs typeface="Optima"/>
                        </a:rPr>
                        <a:t>th</a:t>
                      </a:r>
                      <a:r>
                        <a:rPr lang="en-US" sz="1600" dirty="0" smtClean="0">
                          <a:latin typeface="Optima"/>
                          <a:cs typeface="Optima"/>
                        </a:rPr>
                        <a:t> Grade</a:t>
                      </a:r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Optima"/>
                          <a:cs typeface="Optima"/>
                        </a:rPr>
                        <a:t>Kinder Data due</a:t>
                      </a:r>
                      <a:endParaRPr lang="en-US" sz="14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Have an </a:t>
            </a:r>
            <a:r>
              <a:rPr lang="en-US" dirty="0" smtClean="0">
                <a:solidFill>
                  <a:srgbClr val="FF6666"/>
                </a:solidFill>
              </a:rPr>
              <a:t>Agenda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6666"/>
                </a:solidFill>
              </a:rPr>
              <a:t>Guiding Questions</a:t>
            </a:r>
            <a:endParaRPr lang="en-US" dirty="0">
              <a:solidFill>
                <a:srgbClr val="FF66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7-28 at 5.06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6567"/>
            <a:ext cx="8312150" cy="554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254012" y="183445"/>
            <a:ext cx="6462865" cy="6335889"/>
          </a:xfrm>
          <a:prstGeom prst="round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54012" y="169334"/>
            <a:ext cx="6462865" cy="6335889"/>
          </a:xfrm>
          <a:prstGeom prst="roundRect">
            <a:avLst/>
          </a:prstGeom>
          <a:gradFill flip="none" rotWithShape="1">
            <a:gsLst>
              <a:gs pos="40000">
                <a:srgbClr val="008000"/>
              </a:gs>
              <a:gs pos="63000">
                <a:srgbClr val="FF0000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80577" y="188897"/>
            <a:ext cx="3824111" cy="1066640"/>
          </a:xfrm>
        </p:spPr>
        <p:txBody>
          <a:bodyPr>
            <a:normAutofit/>
          </a:bodyPr>
          <a:lstStyle/>
          <a:p>
            <a:r>
              <a:rPr lang="en-US" sz="4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District/School</a:t>
            </a:r>
            <a:endParaRPr lang="en-US" sz="4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192633" y="1947503"/>
            <a:ext cx="2758735" cy="2045941"/>
          </a:xfrm>
          <a:prstGeom prst="round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886198" y="870285"/>
            <a:ext cx="2257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tima"/>
                <a:cs typeface="Optima"/>
              </a:rPr>
              <a:t>Where we want to be</a:t>
            </a:r>
            <a:endParaRPr lang="en-US" sz="32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Optima"/>
              <a:cs typeface="Optim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86223" y="2916226"/>
            <a:ext cx="2257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Optima"/>
                <a:cs typeface="Optima"/>
              </a:rPr>
              <a:t>Where we are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Optima"/>
              <a:cs typeface="Optima"/>
            </a:endParaRPr>
          </a:p>
        </p:txBody>
      </p:sp>
      <p:cxnSp>
        <p:nvCxnSpPr>
          <p:cNvPr id="52" name="Straight Arrow Connector 51"/>
          <p:cNvCxnSpPr>
            <a:stCxn id="49" idx="2"/>
            <a:endCxn id="50" idx="0"/>
          </p:cNvCxnSpPr>
          <p:nvPr/>
        </p:nvCxnSpPr>
        <p:spPr>
          <a:xfrm>
            <a:off x="8015087" y="1947503"/>
            <a:ext cx="25" cy="968723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3192633" y="1953817"/>
            <a:ext cx="2758735" cy="2045941"/>
          </a:xfrm>
          <a:prstGeom prst="roundRect">
            <a:avLst/>
          </a:prstGeom>
          <a:gradFill flip="none" rotWithShape="1">
            <a:gsLst>
              <a:gs pos="33000">
                <a:srgbClr val="008000"/>
              </a:gs>
              <a:gs pos="100000">
                <a:srgbClr val="FF0000"/>
              </a:gs>
            </a:gsLst>
            <a:lin ang="1620000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4"/>
          <p:cNvSpPr txBox="1">
            <a:spLocks/>
          </p:cNvSpPr>
          <p:nvPr/>
        </p:nvSpPr>
        <p:spPr>
          <a:xfrm>
            <a:off x="564457" y="1764060"/>
            <a:ext cx="2681111" cy="1066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accent1">
                    <a:lumMod val="50000"/>
                  </a:schemeClr>
                </a:solidFill>
                <a:latin typeface="Goudy Old Style"/>
                <a:ea typeface="+mj-ea"/>
                <a:cs typeface="Goudy Old Style"/>
              </a:defRPr>
            </a:lvl1pPr>
          </a:lstStyle>
          <a:p>
            <a:r>
              <a:rPr 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Grade Level</a:t>
            </a:r>
            <a:endParaRPr lang="en-US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492627" y="2916226"/>
            <a:ext cx="1383879" cy="1025265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531609" y="3025466"/>
            <a:ext cx="316279" cy="767469"/>
            <a:chOff x="7513537" y="198963"/>
            <a:chExt cx="292731" cy="71424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0" name="Rounded Rectangle 19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itle 4"/>
          <p:cNvSpPr txBox="1">
            <a:spLocks/>
          </p:cNvSpPr>
          <p:nvPr/>
        </p:nvSpPr>
        <p:spPr>
          <a:xfrm>
            <a:off x="1108183" y="2830700"/>
            <a:ext cx="3798430" cy="1066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accent1">
                    <a:lumMod val="50000"/>
                  </a:schemeClr>
                </a:solidFill>
                <a:latin typeface="Goudy Old Style"/>
                <a:ea typeface="+mj-ea"/>
                <a:cs typeface="Goudy Old Style"/>
              </a:defRPr>
            </a:lvl1pPr>
          </a:lstStyle>
          <a:p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Intervention Group</a:t>
            </a:r>
            <a:endParaRPr lang="en-US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859813" y="3021568"/>
            <a:ext cx="316279" cy="767469"/>
            <a:chOff x="7513537" y="198963"/>
            <a:chExt cx="292731" cy="71424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7" name="Rounded Rectangle 56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87179" y="3024520"/>
            <a:ext cx="316279" cy="767469"/>
            <a:chOff x="7513537" y="198963"/>
            <a:chExt cx="292731" cy="71424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519262" y="3020622"/>
            <a:ext cx="316279" cy="767469"/>
            <a:chOff x="7513537" y="198963"/>
            <a:chExt cx="292731" cy="71424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5" name="Rounded Rectangle 64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530783" y="3025466"/>
            <a:ext cx="316279" cy="767469"/>
            <a:chOff x="7513537" y="198963"/>
            <a:chExt cx="292731" cy="714248"/>
          </a:xfrm>
          <a:solidFill>
            <a:srgbClr val="008000"/>
          </a:solidFill>
        </p:grpSpPr>
        <p:sp>
          <p:nvSpPr>
            <p:cNvPr id="69" name="Rounded Rectangle 68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860195" y="3021233"/>
            <a:ext cx="316279" cy="767469"/>
            <a:chOff x="7513537" y="198963"/>
            <a:chExt cx="292731" cy="714248"/>
          </a:xfrm>
          <a:solidFill>
            <a:srgbClr val="008000"/>
          </a:solidFill>
        </p:grpSpPr>
        <p:sp>
          <p:nvSpPr>
            <p:cNvPr id="73" name="Rounded Rectangle 72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187179" y="3021568"/>
            <a:ext cx="316279" cy="767469"/>
            <a:chOff x="7513537" y="198963"/>
            <a:chExt cx="292731" cy="714248"/>
          </a:xfrm>
          <a:solidFill>
            <a:srgbClr val="008000"/>
          </a:solidFill>
        </p:grpSpPr>
        <p:sp>
          <p:nvSpPr>
            <p:cNvPr id="77" name="Rounded Rectangle 76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519262" y="3021568"/>
            <a:ext cx="316279" cy="767469"/>
            <a:chOff x="7513537" y="198963"/>
            <a:chExt cx="292731" cy="714248"/>
          </a:xfrm>
          <a:solidFill>
            <a:srgbClr val="008000"/>
          </a:solidFill>
        </p:grpSpPr>
        <p:sp>
          <p:nvSpPr>
            <p:cNvPr id="81" name="Rounded Rectangle 80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187179" y="3023607"/>
            <a:ext cx="316279" cy="767469"/>
            <a:chOff x="7513537" y="198963"/>
            <a:chExt cx="292731" cy="714248"/>
          </a:xfrm>
          <a:solidFill>
            <a:srgbClr val="FF0000"/>
          </a:solidFill>
        </p:grpSpPr>
        <p:sp>
          <p:nvSpPr>
            <p:cNvPr id="85" name="Rounded Rectangle 84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519262" y="3020432"/>
            <a:ext cx="316279" cy="767469"/>
            <a:chOff x="7513537" y="198963"/>
            <a:chExt cx="292731" cy="714248"/>
          </a:xfrm>
          <a:solidFill>
            <a:srgbClr val="FF0000"/>
          </a:solidFill>
        </p:grpSpPr>
        <p:sp>
          <p:nvSpPr>
            <p:cNvPr id="89" name="Rounded Rectangle 88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859813" y="3020432"/>
            <a:ext cx="316279" cy="767469"/>
            <a:chOff x="7513537" y="198963"/>
            <a:chExt cx="292731" cy="714248"/>
          </a:xfrm>
          <a:solidFill>
            <a:srgbClr val="FF0000"/>
          </a:solidFill>
        </p:grpSpPr>
        <p:sp>
          <p:nvSpPr>
            <p:cNvPr id="93" name="Rounded Rectangle 92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itle 4"/>
          <p:cNvSpPr txBox="1">
            <a:spLocks/>
          </p:cNvSpPr>
          <p:nvPr/>
        </p:nvSpPr>
        <p:spPr>
          <a:xfrm>
            <a:off x="3790255" y="3789163"/>
            <a:ext cx="2926622" cy="1066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accent1">
                    <a:lumMod val="50000"/>
                  </a:schemeClr>
                </a:solidFill>
                <a:latin typeface="Goudy Old Style"/>
                <a:ea typeface="+mj-ea"/>
                <a:cs typeface="Goudy Old Style"/>
              </a:defRPr>
            </a:lvl1pPr>
          </a:lstStyle>
          <a:p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Individual Student</a:t>
            </a:r>
            <a:endParaRPr lang="en-US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4531609" y="3026059"/>
            <a:ext cx="316279" cy="767469"/>
            <a:chOff x="7513537" y="198963"/>
            <a:chExt cx="292731" cy="71424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98" name="Rounded Rectangle 97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860195" y="3019709"/>
            <a:ext cx="316279" cy="767469"/>
            <a:chOff x="7513537" y="198963"/>
            <a:chExt cx="292731" cy="71424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2" name="Rounded Rectangle 101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187179" y="3023607"/>
            <a:ext cx="316279" cy="767469"/>
            <a:chOff x="7513537" y="198963"/>
            <a:chExt cx="292731" cy="71424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6" name="Rounded Rectangle 105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521644" y="3019709"/>
            <a:ext cx="316279" cy="767469"/>
            <a:chOff x="7513537" y="198963"/>
            <a:chExt cx="292731" cy="71424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14" name="Rounded Rectangle 113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5519262" y="3019709"/>
            <a:ext cx="316279" cy="767469"/>
            <a:chOff x="7513537" y="198963"/>
            <a:chExt cx="292731" cy="714248"/>
          </a:xfrm>
          <a:solidFill>
            <a:srgbClr val="008000"/>
          </a:solidFill>
        </p:grpSpPr>
        <p:sp>
          <p:nvSpPr>
            <p:cNvPr id="110" name="Rounded Rectangle 109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520429" y="3019709"/>
            <a:ext cx="316279" cy="767469"/>
            <a:chOff x="7513537" y="198963"/>
            <a:chExt cx="292731" cy="714248"/>
          </a:xfrm>
          <a:gradFill flip="none" rotWithShape="1">
            <a:gsLst>
              <a:gs pos="18000">
                <a:srgbClr val="008000"/>
              </a:gs>
              <a:gs pos="87000">
                <a:srgbClr val="FF0000"/>
              </a:gs>
            </a:gsLst>
            <a:lin ang="16200000" scaled="0"/>
            <a:tileRect/>
          </a:gradFill>
        </p:grpSpPr>
        <p:sp>
          <p:nvSpPr>
            <p:cNvPr id="118" name="Rounded Rectangle 117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ounded Rectangle 118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60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4C4C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4C4C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C4C4C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" grpId="0"/>
      <p:bldP spid="43" grpId="0" animBg="1"/>
      <p:bldP spid="49" grpId="0"/>
      <p:bldP spid="49" grpId="1"/>
      <p:bldP spid="49" grpId="2"/>
      <p:bldP spid="49" grpId="3"/>
      <p:bldP spid="49" grpId="4"/>
      <p:bldP spid="49" grpId="5"/>
      <p:bldP spid="49" grpId="6"/>
      <p:bldP spid="50" grpId="0"/>
      <p:bldP spid="50" grpId="1"/>
      <p:bldP spid="50" grpId="2"/>
      <p:bldP spid="50" grpId="3"/>
      <p:bldP spid="50" grpId="4"/>
      <p:bldP spid="50" grpId="5"/>
      <p:bldP spid="50" grpId="6"/>
      <p:bldP spid="53" grpId="0" animBg="1"/>
      <p:bldP spid="44" grpId="0"/>
      <p:bldP spid="54" grpId="0" animBg="1"/>
      <p:bldP spid="55" grpId="0"/>
      <p:bldP spid="9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50800"/>
            <a:ext cx="9144000" cy="48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Group Intervention </a:t>
            </a:r>
            <a:r>
              <a:rPr lang="en-US" i="1" u="sng" dirty="0" smtClean="0"/>
              <a:t>Review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1. Problem Identification</a:t>
            </a:r>
          </a:p>
          <a:p>
            <a:r>
              <a:rPr lang="en-US" sz="2400" i="1" dirty="0" smtClean="0">
                <a:latin typeface="Optima"/>
                <a:cs typeface="Optima"/>
              </a:rPr>
              <a:t>What’s the problem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62400" y="710688"/>
            <a:ext cx="5029200" cy="1066800"/>
          </a:xfrm>
          <a:prstGeom prst="roundRect">
            <a:avLst/>
          </a:prstGeom>
          <a:solidFill>
            <a:schemeClr val="accent2"/>
          </a:solidFill>
          <a:ln w="57150" cmpd="sng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Optima"/>
                <a:cs typeface="Optima"/>
              </a:rPr>
              <a:t>Use Decision Rules</a:t>
            </a:r>
          </a:p>
          <a:p>
            <a:pPr algn="ctr"/>
            <a:endParaRPr lang="en-US" sz="2400" dirty="0" smtClean="0">
              <a:solidFill>
                <a:schemeClr val="tx1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792533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Data-Based Decision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7500"/>
            <a:ext cx="8229600" cy="47879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Decision rules </a:t>
            </a:r>
            <a:r>
              <a:rPr lang="en-US" i="1" dirty="0" smtClean="0"/>
              <a:t>guide</a:t>
            </a:r>
            <a:r>
              <a:rPr lang="en-US" dirty="0" smtClean="0"/>
              <a:t> how we decide </a:t>
            </a:r>
            <a:r>
              <a:rPr lang="en-US" b="1" dirty="0" smtClean="0">
                <a:solidFill>
                  <a:srgbClr val="FF0000"/>
                </a:solidFill>
              </a:rPr>
              <a:t>if what</a:t>
            </a:r>
            <a:r>
              <a:rPr lang="en-US" b="1" i="1" dirty="0" smtClean="0">
                <a:solidFill>
                  <a:srgbClr val="FF0000"/>
                </a:solidFill>
              </a:rPr>
              <a:t> WE </a:t>
            </a:r>
            <a:r>
              <a:rPr lang="en-US" b="1" dirty="0" smtClean="0">
                <a:solidFill>
                  <a:srgbClr val="FF0000"/>
                </a:solidFill>
              </a:rPr>
              <a:t>are doing is working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Use your progress monitoring data</a:t>
            </a:r>
          </a:p>
          <a:p>
            <a:r>
              <a:rPr lang="en-US" dirty="0" smtClean="0"/>
              <a:t>Your decision rules create consistency across grade levels and schools</a:t>
            </a:r>
          </a:p>
          <a:p>
            <a:r>
              <a:rPr lang="en-US" dirty="0" smtClean="0"/>
              <a:t>Determine </a:t>
            </a:r>
            <a:r>
              <a:rPr lang="en-US" i="1" dirty="0" smtClean="0"/>
              <a:t>how</a:t>
            </a:r>
            <a:r>
              <a:rPr lang="en-US" dirty="0" smtClean="0"/>
              <a:t> to intensify and individualize interventions</a:t>
            </a:r>
          </a:p>
          <a:p>
            <a:r>
              <a:rPr lang="en-US" dirty="0"/>
              <a:t>Decision rules won’t make the decision for you, but they will tell you when you need to make a </a:t>
            </a:r>
            <a:r>
              <a:rPr lang="en-US" dirty="0" smtClean="0"/>
              <a:t>decision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02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features of decision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4632"/>
            <a:ext cx="8610600" cy="43615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Set the </a:t>
            </a:r>
            <a:r>
              <a:rPr lang="en-US" b="1" dirty="0" smtClean="0"/>
              <a:t>grade levels </a:t>
            </a:r>
            <a:r>
              <a:rPr lang="en-US" dirty="0" smtClean="0"/>
              <a:t>for the decision rules (K, 1-6)</a:t>
            </a:r>
          </a:p>
          <a:p>
            <a:r>
              <a:rPr lang="en-US" dirty="0"/>
              <a:t>Define success </a:t>
            </a:r>
            <a:endParaRPr lang="en-US" dirty="0" smtClean="0"/>
          </a:p>
          <a:p>
            <a:pPr lvl="1"/>
            <a:r>
              <a:rPr lang="en-US" dirty="0" smtClean="0"/>
              <a:t>Number of </a:t>
            </a:r>
            <a:r>
              <a:rPr lang="en-US" b="1" dirty="0" smtClean="0"/>
              <a:t>points below/above the </a:t>
            </a:r>
            <a:r>
              <a:rPr lang="en-US" b="1" dirty="0" err="1" smtClean="0"/>
              <a:t>aimline</a:t>
            </a:r>
            <a:endParaRPr lang="en-US" b="1" dirty="0" smtClean="0"/>
          </a:p>
          <a:p>
            <a:pPr lvl="1"/>
            <a:r>
              <a:rPr lang="en-US" dirty="0" smtClean="0"/>
              <a:t>What if the data is highly variable</a:t>
            </a:r>
          </a:p>
          <a:p>
            <a:pPr lvl="2"/>
            <a:r>
              <a:rPr lang="en-US" b="1" dirty="0" err="1" smtClean="0"/>
              <a:t>Trendline</a:t>
            </a:r>
            <a:r>
              <a:rPr lang="en-US" b="1" dirty="0" smtClean="0"/>
              <a:t> analysis</a:t>
            </a:r>
          </a:p>
          <a:p>
            <a:r>
              <a:rPr lang="en-US" dirty="0" smtClean="0"/>
              <a:t>Balance the duration of intervention &amp; the frequency of monitoring (Length of time in between meetings (6 to 8 weeks)</a:t>
            </a:r>
          </a:p>
        </p:txBody>
      </p:sp>
    </p:spTree>
    <p:extLst>
      <p:ext uri="{BB962C8B-B14F-4D97-AF65-F5344CB8AC3E}">
        <p14:creationId xmlns:p14="http://schemas.microsoft.com/office/powerpoint/2010/main" val="31477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from North Clackamas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/>
              <a:t>Modify </a:t>
            </a:r>
            <a:r>
              <a:rPr lang="en-US" sz="2800" b="1" i="1" dirty="0" smtClean="0"/>
              <a:t>interventions when:</a:t>
            </a:r>
            <a:endParaRPr lang="en-US" sz="2800" dirty="0" smtClean="0"/>
          </a:p>
          <a:p>
            <a:r>
              <a:rPr lang="en-US" dirty="0"/>
              <a:t>Progress monitoring indicates </a:t>
            </a:r>
            <a:r>
              <a:rPr lang="en-US" u="sng" dirty="0" smtClean="0">
                <a:solidFill>
                  <a:srgbClr val="FF0000"/>
                </a:solidFill>
              </a:rPr>
              <a:t>three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or more data points</a:t>
            </a:r>
            <a:r>
              <a:rPr lang="en-US" dirty="0"/>
              <a:t> below </a:t>
            </a:r>
            <a:r>
              <a:rPr lang="en-US" dirty="0" smtClean="0"/>
              <a:t>the </a:t>
            </a:r>
            <a:r>
              <a:rPr lang="en-US" dirty="0" err="1"/>
              <a:t>aimline</a:t>
            </a:r>
            <a:r>
              <a:rPr lang="en-US" dirty="0"/>
              <a:t> after 20+ </a:t>
            </a:r>
            <a:r>
              <a:rPr lang="en-US" dirty="0" smtClean="0"/>
              <a:t>instructional </a:t>
            </a:r>
            <a:r>
              <a:rPr lang="en-US" dirty="0"/>
              <a:t>sessions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data is highly variable, </a:t>
            </a:r>
            <a:r>
              <a:rPr lang="en-US" dirty="0" smtClean="0"/>
              <a:t>maintain </a:t>
            </a:r>
            <a:r>
              <a:rPr lang="en-US" dirty="0"/>
              <a:t>the current intervention </a:t>
            </a:r>
            <a:r>
              <a:rPr lang="en-US" dirty="0" smtClean="0"/>
              <a:t>for </a:t>
            </a:r>
            <a:r>
              <a:rPr lang="en-US" dirty="0"/>
              <a:t>another month to establish a </a:t>
            </a:r>
            <a:r>
              <a:rPr lang="en-US" dirty="0" err="1" smtClean="0"/>
              <a:t>trendline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Progress is monitored weekly </a:t>
            </a:r>
            <a:r>
              <a:rPr lang="en-US" dirty="0" smtClean="0"/>
              <a:t>or </a:t>
            </a:r>
            <a:r>
              <a:rPr lang="en-US" dirty="0"/>
              <a:t>biweekly. </a:t>
            </a:r>
          </a:p>
        </p:txBody>
      </p:sp>
    </p:spTree>
    <p:extLst>
      <p:ext uri="{BB962C8B-B14F-4D97-AF65-F5344CB8AC3E}">
        <p14:creationId xmlns:p14="http://schemas.microsoft.com/office/powerpoint/2010/main" val="299711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Exit Rules: Example from TTSD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 smtClean="0"/>
              <a:t>Consider </a:t>
            </a:r>
            <a:r>
              <a:rPr lang="en-US" sz="4300" b="1" i="1" dirty="0" smtClean="0"/>
              <a:t>Exiting</a:t>
            </a:r>
            <a:r>
              <a:rPr lang="en-US" b="1" i="1" dirty="0" smtClean="0"/>
              <a:t> students from interventions when:</a:t>
            </a:r>
            <a:endParaRPr lang="en-US" dirty="0" smtClean="0"/>
          </a:p>
          <a:p>
            <a:pPr lvl="0"/>
            <a:r>
              <a:rPr lang="en-US" dirty="0" smtClean="0"/>
              <a:t>The student has met the DIBELS Next grade level goal at the next benchmark three times consecutively.</a:t>
            </a:r>
          </a:p>
          <a:p>
            <a:pPr lvl="0"/>
            <a:r>
              <a:rPr lang="en-US" dirty="0" smtClean="0"/>
              <a:t>Core reading assessments and intervention assessments indicate grade-level proficiency.</a:t>
            </a:r>
          </a:p>
          <a:p>
            <a:pPr lvl="0"/>
            <a:r>
              <a:rPr lang="en-US" dirty="0" smtClean="0"/>
              <a:t>Student has met the benchmark goal on OAKS (for students in grades 3 to 5).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50800"/>
            <a:ext cx="9144000" cy="48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Group Intervention </a:t>
            </a:r>
            <a:r>
              <a:rPr lang="en-US" i="1" u="sng" dirty="0" smtClean="0"/>
              <a:t>Review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1. Problem Identification</a:t>
            </a:r>
          </a:p>
          <a:p>
            <a:r>
              <a:rPr lang="en-US" sz="2400" i="1" dirty="0" smtClean="0">
                <a:latin typeface="Optima"/>
                <a:cs typeface="Optima"/>
              </a:rPr>
              <a:t>What’s the problem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62400" y="710688"/>
            <a:ext cx="5029200" cy="1066800"/>
          </a:xfrm>
          <a:prstGeom prst="roundRect">
            <a:avLst/>
          </a:prstGeom>
          <a:solidFill>
            <a:srgbClr val="C0504D"/>
          </a:solidFill>
          <a:ln w="57150" cmpd="sng">
            <a:solidFill>
              <a:srgbClr val="4040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Optima"/>
                <a:cs typeface="Optima"/>
              </a:rPr>
              <a:t>Use Decision Rules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Group</a:t>
            </a:r>
            <a:r>
              <a:rPr lang="en-US" sz="2400" dirty="0" smtClean="0">
                <a:solidFill>
                  <a:schemeClr val="tx1"/>
                </a:solidFill>
                <a:latin typeface="Optima"/>
                <a:cs typeface="Optima"/>
              </a:rPr>
              <a:t> or </a:t>
            </a:r>
            <a:r>
              <a:rPr lang="en-US" sz="2400" b="1" dirty="0">
                <a:solidFill>
                  <a:schemeClr val="tx1"/>
                </a:solidFill>
                <a:latin typeface="Optima"/>
                <a:cs typeface="Optima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ndividual</a:t>
            </a:r>
            <a:r>
              <a:rPr lang="en-US" sz="2400" dirty="0" smtClean="0">
                <a:solidFill>
                  <a:schemeClr val="tx1"/>
                </a:solidFill>
                <a:latin typeface="Optima"/>
                <a:cs typeface="Optima"/>
              </a:rPr>
              <a:t> problem?</a:t>
            </a:r>
          </a:p>
        </p:txBody>
      </p:sp>
      <p:sp>
        <p:nvSpPr>
          <p:cNvPr id="2" name="Rectangle 1"/>
          <p:cNvSpPr/>
          <p:nvPr/>
        </p:nvSpPr>
        <p:spPr>
          <a:xfrm>
            <a:off x="4419600" y="1270000"/>
            <a:ext cx="4114800" cy="406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35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6C6F6-969D-4425-B2E1-3A2679D06830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or Individual Problem?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692150" y="1860550"/>
            <a:ext cx="7918450" cy="45434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762000" y="2057400"/>
            <a:ext cx="7580313" cy="4270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96938" y="2128838"/>
            <a:ext cx="7542212" cy="4292600"/>
            <a:chOff x="768" y="1341"/>
            <a:chExt cx="4751" cy="2704"/>
          </a:xfrm>
        </p:grpSpPr>
        <p:sp>
          <p:nvSpPr>
            <p:cNvPr id="45285" name="Rectangle 6"/>
            <p:cNvSpPr>
              <a:spLocks noChangeArrowheads="1"/>
            </p:cNvSpPr>
            <p:nvPr/>
          </p:nvSpPr>
          <p:spPr bwMode="auto">
            <a:xfrm>
              <a:off x="938" y="1976"/>
              <a:ext cx="4569" cy="408"/>
            </a:xfrm>
            <a:prstGeom prst="rect">
              <a:avLst/>
            </a:prstGeom>
            <a:solidFill>
              <a:srgbClr val="AA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86" name="Rectangle 7"/>
            <p:cNvSpPr>
              <a:spLocks noChangeArrowheads="1"/>
            </p:cNvSpPr>
            <p:nvPr/>
          </p:nvSpPr>
          <p:spPr bwMode="auto">
            <a:xfrm>
              <a:off x="938" y="1976"/>
              <a:ext cx="4569" cy="40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87" name="Freeform 8"/>
            <p:cNvSpPr>
              <a:spLocks/>
            </p:cNvSpPr>
            <p:nvPr/>
          </p:nvSpPr>
          <p:spPr bwMode="auto">
            <a:xfrm>
              <a:off x="931" y="1353"/>
              <a:ext cx="4588" cy="19"/>
            </a:xfrm>
            <a:custGeom>
              <a:avLst/>
              <a:gdLst>
                <a:gd name="T0" fmla="*/ 4588 w 4588"/>
                <a:gd name="T1" fmla="*/ 9 h 19"/>
                <a:gd name="T2" fmla="*/ 4579 w 4588"/>
                <a:gd name="T3" fmla="*/ 0 h 19"/>
                <a:gd name="T4" fmla="*/ 0 w 4588"/>
                <a:gd name="T5" fmla="*/ 0 h 19"/>
                <a:gd name="T6" fmla="*/ 0 w 4588"/>
                <a:gd name="T7" fmla="*/ 19 h 19"/>
                <a:gd name="T8" fmla="*/ 4579 w 4588"/>
                <a:gd name="T9" fmla="*/ 19 h 19"/>
                <a:gd name="T10" fmla="*/ 4588 w 4588"/>
                <a:gd name="T11" fmla="*/ 9 h 19"/>
                <a:gd name="T12" fmla="*/ 4588 w 4588"/>
                <a:gd name="T13" fmla="*/ 9 h 19"/>
                <a:gd name="T14" fmla="*/ 4588 w 4588"/>
                <a:gd name="T15" fmla="*/ 0 h 19"/>
                <a:gd name="T16" fmla="*/ 4579 w 4588"/>
                <a:gd name="T17" fmla="*/ 0 h 19"/>
                <a:gd name="T18" fmla="*/ 4588 w 4588"/>
                <a:gd name="T19" fmla="*/ 9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88"/>
                <a:gd name="T31" fmla="*/ 0 h 19"/>
                <a:gd name="T32" fmla="*/ 4588 w 4588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88" h="19">
                  <a:moveTo>
                    <a:pt x="4588" y="9"/>
                  </a:moveTo>
                  <a:lnTo>
                    <a:pt x="457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4579" y="19"/>
                  </a:lnTo>
                  <a:lnTo>
                    <a:pt x="4588" y="9"/>
                  </a:lnTo>
                  <a:lnTo>
                    <a:pt x="4588" y="0"/>
                  </a:lnTo>
                  <a:lnTo>
                    <a:pt x="4579" y="0"/>
                  </a:lnTo>
                  <a:lnTo>
                    <a:pt x="4588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88" name="Freeform 9"/>
            <p:cNvSpPr>
              <a:spLocks/>
            </p:cNvSpPr>
            <p:nvPr/>
          </p:nvSpPr>
          <p:spPr bwMode="auto">
            <a:xfrm>
              <a:off x="5498" y="1362"/>
              <a:ext cx="21" cy="2471"/>
            </a:xfrm>
            <a:custGeom>
              <a:avLst/>
              <a:gdLst>
                <a:gd name="T0" fmla="*/ 12 w 21"/>
                <a:gd name="T1" fmla="*/ 2471 h 2471"/>
                <a:gd name="T2" fmla="*/ 21 w 21"/>
                <a:gd name="T3" fmla="*/ 2459 h 2471"/>
                <a:gd name="T4" fmla="*/ 21 w 21"/>
                <a:gd name="T5" fmla="*/ 0 h 2471"/>
                <a:gd name="T6" fmla="*/ 0 w 21"/>
                <a:gd name="T7" fmla="*/ 0 h 2471"/>
                <a:gd name="T8" fmla="*/ 2 w 21"/>
                <a:gd name="T9" fmla="*/ 2459 h 2471"/>
                <a:gd name="T10" fmla="*/ 12 w 21"/>
                <a:gd name="T11" fmla="*/ 2471 h 2471"/>
                <a:gd name="T12" fmla="*/ 12 w 21"/>
                <a:gd name="T13" fmla="*/ 2471 h 2471"/>
                <a:gd name="T14" fmla="*/ 21 w 21"/>
                <a:gd name="T15" fmla="*/ 2471 h 2471"/>
                <a:gd name="T16" fmla="*/ 21 w 21"/>
                <a:gd name="T17" fmla="*/ 2459 h 2471"/>
                <a:gd name="T18" fmla="*/ 12 w 21"/>
                <a:gd name="T19" fmla="*/ 2471 h 24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471"/>
                <a:gd name="T32" fmla="*/ 21 w 21"/>
                <a:gd name="T33" fmla="*/ 2471 h 24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471">
                  <a:moveTo>
                    <a:pt x="12" y="2471"/>
                  </a:moveTo>
                  <a:lnTo>
                    <a:pt x="21" y="2459"/>
                  </a:lnTo>
                  <a:lnTo>
                    <a:pt x="21" y="0"/>
                  </a:lnTo>
                  <a:lnTo>
                    <a:pt x="0" y="0"/>
                  </a:lnTo>
                  <a:lnTo>
                    <a:pt x="2" y="2459"/>
                  </a:lnTo>
                  <a:lnTo>
                    <a:pt x="12" y="2471"/>
                  </a:lnTo>
                  <a:lnTo>
                    <a:pt x="21" y="2471"/>
                  </a:lnTo>
                  <a:lnTo>
                    <a:pt x="21" y="2459"/>
                  </a:lnTo>
                  <a:lnTo>
                    <a:pt x="12" y="247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89" name="Freeform 10"/>
            <p:cNvSpPr>
              <a:spLocks/>
            </p:cNvSpPr>
            <p:nvPr/>
          </p:nvSpPr>
          <p:spPr bwMode="auto">
            <a:xfrm>
              <a:off x="921" y="3812"/>
              <a:ext cx="4589" cy="21"/>
            </a:xfrm>
            <a:custGeom>
              <a:avLst/>
              <a:gdLst>
                <a:gd name="T0" fmla="*/ 0 w 4589"/>
                <a:gd name="T1" fmla="*/ 9 h 21"/>
                <a:gd name="T2" fmla="*/ 10 w 4589"/>
                <a:gd name="T3" fmla="*/ 21 h 21"/>
                <a:gd name="T4" fmla="*/ 4589 w 4589"/>
                <a:gd name="T5" fmla="*/ 21 h 21"/>
                <a:gd name="T6" fmla="*/ 4589 w 4589"/>
                <a:gd name="T7" fmla="*/ 0 h 21"/>
                <a:gd name="T8" fmla="*/ 10 w 4589"/>
                <a:gd name="T9" fmla="*/ 0 h 21"/>
                <a:gd name="T10" fmla="*/ 0 w 4589"/>
                <a:gd name="T11" fmla="*/ 9 h 21"/>
                <a:gd name="T12" fmla="*/ 0 w 4589"/>
                <a:gd name="T13" fmla="*/ 9 h 21"/>
                <a:gd name="T14" fmla="*/ 0 w 4589"/>
                <a:gd name="T15" fmla="*/ 21 h 21"/>
                <a:gd name="T16" fmla="*/ 10 w 4589"/>
                <a:gd name="T17" fmla="*/ 21 h 21"/>
                <a:gd name="T18" fmla="*/ 0 w 4589"/>
                <a:gd name="T19" fmla="*/ 9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89"/>
                <a:gd name="T31" fmla="*/ 0 h 21"/>
                <a:gd name="T32" fmla="*/ 4589 w 4589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89" h="21">
                  <a:moveTo>
                    <a:pt x="0" y="9"/>
                  </a:moveTo>
                  <a:lnTo>
                    <a:pt x="10" y="21"/>
                  </a:lnTo>
                  <a:lnTo>
                    <a:pt x="4589" y="21"/>
                  </a:lnTo>
                  <a:lnTo>
                    <a:pt x="4589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90" name="Freeform 11"/>
            <p:cNvSpPr>
              <a:spLocks/>
            </p:cNvSpPr>
            <p:nvPr/>
          </p:nvSpPr>
          <p:spPr bwMode="auto">
            <a:xfrm>
              <a:off x="919" y="1353"/>
              <a:ext cx="23" cy="2468"/>
            </a:xfrm>
            <a:custGeom>
              <a:avLst/>
              <a:gdLst>
                <a:gd name="T0" fmla="*/ 12 w 23"/>
                <a:gd name="T1" fmla="*/ 0 h 2468"/>
                <a:gd name="T2" fmla="*/ 0 w 23"/>
                <a:gd name="T3" fmla="*/ 9 h 2468"/>
                <a:gd name="T4" fmla="*/ 2 w 23"/>
                <a:gd name="T5" fmla="*/ 2468 h 2468"/>
                <a:gd name="T6" fmla="*/ 23 w 23"/>
                <a:gd name="T7" fmla="*/ 2468 h 2468"/>
                <a:gd name="T8" fmla="*/ 21 w 23"/>
                <a:gd name="T9" fmla="*/ 9 h 2468"/>
                <a:gd name="T10" fmla="*/ 12 w 23"/>
                <a:gd name="T11" fmla="*/ 0 h 2468"/>
                <a:gd name="T12" fmla="*/ 12 w 23"/>
                <a:gd name="T13" fmla="*/ 0 h 2468"/>
                <a:gd name="T14" fmla="*/ 0 w 23"/>
                <a:gd name="T15" fmla="*/ 0 h 2468"/>
                <a:gd name="T16" fmla="*/ 0 w 23"/>
                <a:gd name="T17" fmla="*/ 9 h 2468"/>
                <a:gd name="T18" fmla="*/ 12 w 23"/>
                <a:gd name="T19" fmla="*/ 0 h 24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468"/>
                <a:gd name="T32" fmla="*/ 23 w 23"/>
                <a:gd name="T33" fmla="*/ 2468 h 24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468">
                  <a:moveTo>
                    <a:pt x="12" y="0"/>
                  </a:moveTo>
                  <a:lnTo>
                    <a:pt x="0" y="9"/>
                  </a:lnTo>
                  <a:lnTo>
                    <a:pt x="2" y="2468"/>
                  </a:lnTo>
                  <a:lnTo>
                    <a:pt x="23" y="2468"/>
                  </a:lnTo>
                  <a:lnTo>
                    <a:pt x="21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91" name="Rectangle 12"/>
            <p:cNvSpPr>
              <a:spLocks noChangeArrowheads="1"/>
            </p:cNvSpPr>
            <p:nvPr/>
          </p:nvSpPr>
          <p:spPr bwMode="auto">
            <a:xfrm>
              <a:off x="768" y="3370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1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292" name="Rectangle 13"/>
            <p:cNvSpPr>
              <a:spLocks noChangeArrowheads="1"/>
            </p:cNvSpPr>
            <p:nvPr/>
          </p:nvSpPr>
          <p:spPr bwMode="auto">
            <a:xfrm>
              <a:off x="815" y="3370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293" name="Rectangle 14"/>
            <p:cNvSpPr>
              <a:spLocks noChangeArrowheads="1"/>
            </p:cNvSpPr>
            <p:nvPr/>
          </p:nvSpPr>
          <p:spPr bwMode="auto">
            <a:xfrm>
              <a:off x="768" y="2960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2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294" name="Rectangle 15"/>
            <p:cNvSpPr>
              <a:spLocks noChangeArrowheads="1"/>
            </p:cNvSpPr>
            <p:nvPr/>
          </p:nvSpPr>
          <p:spPr bwMode="auto">
            <a:xfrm>
              <a:off x="815" y="2960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295" name="Rectangle 16"/>
            <p:cNvSpPr>
              <a:spLocks noChangeArrowheads="1"/>
            </p:cNvSpPr>
            <p:nvPr/>
          </p:nvSpPr>
          <p:spPr bwMode="auto">
            <a:xfrm>
              <a:off x="768" y="254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3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296" name="Rectangle 17"/>
            <p:cNvSpPr>
              <a:spLocks noChangeArrowheads="1"/>
            </p:cNvSpPr>
            <p:nvPr/>
          </p:nvSpPr>
          <p:spPr bwMode="auto">
            <a:xfrm>
              <a:off x="815" y="254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297" name="Rectangle 18"/>
            <p:cNvSpPr>
              <a:spLocks noChangeArrowheads="1"/>
            </p:cNvSpPr>
            <p:nvPr/>
          </p:nvSpPr>
          <p:spPr bwMode="auto">
            <a:xfrm>
              <a:off x="768" y="21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4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298" name="Rectangle 19"/>
            <p:cNvSpPr>
              <a:spLocks noChangeArrowheads="1"/>
            </p:cNvSpPr>
            <p:nvPr/>
          </p:nvSpPr>
          <p:spPr bwMode="auto">
            <a:xfrm>
              <a:off x="815" y="21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299" name="Line 20"/>
            <p:cNvSpPr>
              <a:spLocks noChangeShapeType="1"/>
            </p:cNvSpPr>
            <p:nvPr/>
          </p:nvSpPr>
          <p:spPr bwMode="auto">
            <a:xfrm>
              <a:off x="933" y="2179"/>
              <a:ext cx="4579" cy="2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00" name="Line 21"/>
            <p:cNvSpPr>
              <a:spLocks noChangeShapeType="1"/>
            </p:cNvSpPr>
            <p:nvPr/>
          </p:nvSpPr>
          <p:spPr bwMode="auto">
            <a:xfrm>
              <a:off x="933" y="2589"/>
              <a:ext cx="4577" cy="3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01" name="Line 22"/>
            <p:cNvSpPr>
              <a:spLocks noChangeShapeType="1"/>
            </p:cNvSpPr>
            <p:nvPr/>
          </p:nvSpPr>
          <p:spPr bwMode="auto">
            <a:xfrm>
              <a:off x="933" y="3000"/>
              <a:ext cx="4577" cy="2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02" name="Line 23"/>
            <p:cNvSpPr>
              <a:spLocks noChangeShapeType="1"/>
            </p:cNvSpPr>
            <p:nvPr/>
          </p:nvSpPr>
          <p:spPr bwMode="auto">
            <a:xfrm>
              <a:off x="933" y="3410"/>
              <a:ext cx="4577" cy="3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03" name="Rectangle 24"/>
            <p:cNvSpPr>
              <a:spLocks noChangeArrowheads="1"/>
            </p:cNvSpPr>
            <p:nvPr/>
          </p:nvSpPr>
          <p:spPr bwMode="auto">
            <a:xfrm>
              <a:off x="1174" y="3835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D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04" name="Rectangle 25"/>
            <p:cNvSpPr>
              <a:spLocks noChangeArrowheads="1"/>
            </p:cNvSpPr>
            <p:nvPr/>
          </p:nvSpPr>
          <p:spPr bwMode="auto">
            <a:xfrm>
              <a:off x="1238" y="383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05" name="Rectangle 26"/>
            <p:cNvSpPr>
              <a:spLocks noChangeArrowheads="1"/>
            </p:cNvSpPr>
            <p:nvPr/>
          </p:nvSpPr>
          <p:spPr bwMode="auto">
            <a:xfrm>
              <a:off x="1287" y="383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c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06" name="Rectangle 27"/>
            <p:cNvSpPr>
              <a:spLocks noChangeArrowheads="1"/>
            </p:cNvSpPr>
            <p:nvPr/>
          </p:nvSpPr>
          <p:spPr bwMode="auto">
            <a:xfrm>
              <a:off x="1337" y="3835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.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07" name="Rectangle 28"/>
            <p:cNvSpPr>
              <a:spLocks noChangeArrowheads="1"/>
            </p:cNvSpPr>
            <p:nvPr/>
          </p:nvSpPr>
          <p:spPr bwMode="auto">
            <a:xfrm>
              <a:off x="1129" y="3937"/>
              <a:ext cx="5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08" name="Rectangle 29"/>
            <p:cNvSpPr>
              <a:spLocks noChangeArrowheads="1"/>
            </p:cNvSpPr>
            <p:nvPr/>
          </p:nvSpPr>
          <p:spPr bwMode="auto">
            <a:xfrm>
              <a:off x="1188" y="3937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c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09" name="Rectangle 30"/>
            <p:cNvSpPr>
              <a:spLocks noChangeArrowheads="1"/>
            </p:cNvSpPr>
            <p:nvPr/>
          </p:nvSpPr>
          <p:spPr bwMode="auto">
            <a:xfrm>
              <a:off x="1233" y="3937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o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10" name="Rectangle 31"/>
            <p:cNvSpPr>
              <a:spLocks noChangeArrowheads="1"/>
            </p:cNvSpPr>
            <p:nvPr/>
          </p:nvSpPr>
          <p:spPr bwMode="auto">
            <a:xfrm>
              <a:off x="1282" y="3937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11" name="Rectangle 32"/>
            <p:cNvSpPr>
              <a:spLocks noChangeArrowheads="1"/>
            </p:cNvSpPr>
            <p:nvPr/>
          </p:nvSpPr>
          <p:spPr bwMode="auto">
            <a:xfrm>
              <a:off x="1311" y="3937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12" name="Rectangle 33"/>
            <p:cNvSpPr>
              <a:spLocks noChangeArrowheads="1"/>
            </p:cNvSpPr>
            <p:nvPr/>
          </p:nvSpPr>
          <p:spPr bwMode="auto">
            <a:xfrm>
              <a:off x="1360" y="3937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13" name="Rectangle 34"/>
            <p:cNvSpPr>
              <a:spLocks noChangeArrowheads="1"/>
            </p:cNvSpPr>
            <p:nvPr/>
          </p:nvSpPr>
          <p:spPr bwMode="auto">
            <a:xfrm>
              <a:off x="2486" y="3835"/>
              <a:ext cx="5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F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14" name="Rectangle 35"/>
            <p:cNvSpPr>
              <a:spLocks noChangeArrowheads="1"/>
            </p:cNvSpPr>
            <p:nvPr/>
          </p:nvSpPr>
          <p:spPr bwMode="auto">
            <a:xfrm>
              <a:off x="2540" y="383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15" name="Rectangle 36"/>
            <p:cNvSpPr>
              <a:spLocks noChangeArrowheads="1"/>
            </p:cNvSpPr>
            <p:nvPr/>
          </p:nvSpPr>
          <p:spPr bwMode="auto">
            <a:xfrm>
              <a:off x="2590" y="3835"/>
              <a:ext cx="5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b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16" name="Rectangle 37"/>
            <p:cNvSpPr>
              <a:spLocks noChangeArrowheads="1"/>
            </p:cNvSpPr>
            <p:nvPr/>
          </p:nvSpPr>
          <p:spPr bwMode="auto">
            <a:xfrm>
              <a:off x="2644" y="3835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.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17" name="Rectangle 38"/>
            <p:cNvSpPr>
              <a:spLocks noChangeArrowheads="1"/>
            </p:cNvSpPr>
            <p:nvPr/>
          </p:nvSpPr>
          <p:spPr bwMode="auto">
            <a:xfrm>
              <a:off x="2437" y="3939"/>
              <a:ext cx="5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18" name="Rectangle 39"/>
            <p:cNvSpPr>
              <a:spLocks noChangeArrowheads="1"/>
            </p:cNvSpPr>
            <p:nvPr/>
          </p:nvSpPr>
          <p:spPr bwMode="auto">
            <a:xfrm>
              <a:off x="2496" y="3939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c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19" name="Rectangle 40"/>
            <p:cNvSpPr>
              <a:spLocks noChangeArrowheads="1"/>
            </p:cNvSpPr>
            <p:nvPr/>
          </p:nvSpPr>
          <p:spPr bwMode="auto">
            <a:xfrm>
              <a:off x="2540" y="39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o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20" name="Rectangle 41"/>
            <p:cNvSpPr>
              <a:spLocks noChangeArrowheads="1"/>
            </p:cNvSpPr>
            <p:nvPr/>
          </p:nvSpPr>
          <p:spPr bwMode="auto">
            <a:xfrm>
              <a:off x="2590" y="3939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21" name="Rectangle 42"/>
            <p:cNvSpPr>
              <a:spLocks noChangeArrowheads="1"/>
            </p:cNvSpPr>
            <p:nvPr/>
          </p:nvSpPr>
          <p:spPr bwMode="auto">
            <a:xfrm>
              <a:off x="2621" y="39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22" name="Rectangle 43"/>
            <p:cNvSpPr>
              <a:spLocks noChangeArrowheads="1"/>
            </p:cNvSpPr>
            <p:nvPr/>
          </p:nvSpPr>
          <p:spPr bwMode="auto">
            <a:xfrm>
              <a:off x="2668" y="3939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23" name="Rectangle 44"/>
            <p:cNvSpPr>
              <a:spLocks noChangeArrowheads="1"/>
            </p:cNvSpPr>
            <p:nvPr/>
          </p:nvSpPr>
          <p:spPr bwMode="auto">
            <a:xfrm>
              <a:off x="1835" y="383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J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24" name="Rectangle 45"/>
            <p:cNvSpPr>
              <a:spLocks noChangeArrowheads="1"/>
            </p:cNvSpPr>
            <p:nvPr/>
          </p:nvSpPr>
          <p:spPr bwMode="auto">
            <a:xfrm>
              <a:off x="1882" y="383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a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25" name="Rectangle 46"/>
            <p:cNvSpPr>
              <a:spLocks noChangeArrowheads="1"/>
            </p:cNvSpPr>
            <p:nvPr/>
          </p:nvSpPr>
          <p:spPr bwMode="auto">
            <a:xfrm>
              <a:off x="1931" y="3835"/>
              <a:ext cx="5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26" name="Rectangle 47"/>
            <p:cNvSpPr>
              <a:spLocks noChangeArrowheads="1"/>
            </p:cNvSpPr>
            <p:nvPr/>
          </p:nvSpPr>
          <p:spPr bwMode="auto">
            <a:xfrm>
              <a:off x="1986" y="3835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.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27" name="Rectangle 48"/>
            <p:cNvSpPr>
              <a:spLocks noChangeArrowheads="1"/>
            </p:cNvSpPr>
            <p:nvPr/>
          </p:nvSpPr>
          <p:spPr bwMode="auto">
            <a:xfrm>
              <a:off x="1783" y="3939"/>
              <a:ext cx="5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28" name="Rectangle 49"/>
            <p:cNvSpPr>
              <a:spLocks noChangeArrowheads="1"/>
            </p:cNvSpPr>
            <p:nvPr/>
          </p:nvSpPr>
          <p:spPr bwMode="auto">
            <a:xfrm>
              <a:off x="1842" y="3939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c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29" name="Rectangle 50"/>
            <p:cNvSpPr>
              <a:spLocks noChangeArrowheads="1"/>
            </p:cNvSpPr>
            <p:nvPr/>
          </p:nvSpPr>
          <p:spPr bwMode="auto">
            <a:xfrm>
              <a:off x="1887" y="39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o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30" name="Rectangle 51"/>
            <p:cNvSpPr>
              <a:spLocks noChangeArrowheads="1"/>
            </p:cNvSpPr>
            <p:nvPr/>
          </p:nvSpPr>
          <p:spPr bwMode="auto">
            <a:xfrm>
              <a:off x="1936" y="3939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31" name="Rectangle 52"/>
            <p:cNvSpPr>
              <a:spLocks noChangeArrowheads="1"/>
            </p:cNvSpPr>
            <p:nvPr/>
          </p:nvSpPr>
          <p:spPr bwMode="auto">
            <a:xfrm>
              <a:off x="1965" y="39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32" name="Rectangle 53"/>
            <p:cNvSpPr>
              <a:spLocks noChangeArrowheads="1"/>
            </p:cNvSpPr>
            <p:nvPr/>
          </p:nvSpPr>
          <p:spPr bwMode="auto">
            <a:xfrm>
              <a:off x="2014" y="3939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33" name="Rectangle 54"/>
            <p:cNvSpPr>
              <a:spLocks noChangeArrowheads="1"/>
            </p:cNvSpPr>
            <p:nvPr/>
          </p:nvSpPr>
          <p:spPr bwMode="auto">
            <a:xfrm>
              <a:off x="3100" y="3835"/>
              <a:ext cx="7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M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34" name="Rectangle 55"/>
            <p:cNvSpPr>
              <a:spLocks noChangeArrowheads="1"/>
            </p:cNvSpPr>
            <p:nvPr/>
          </p:nvSpPr>
          <p:spPr bwMode="auto">
            <a:xfrm>
              <a:off x="3175" y="383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a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35" name="Rectangle 56"/>
            <p:cNvSpPr>
              <a:spLocks noChangeArrowheads="1"/>
            </p:cNvSpPr>
            <p:nvPr/>
          </p:nvSpPr>
          <p:spPr bwMode="auto">
            <a:xfrm>
              <a:off x="3223" y="3835"/>
              <a:ext cx="3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36" name="Rectangle 57"/>
            <p:cNvSpPr>
              <a:spLocks noChangeArrowheads="1"/>
            </p:cNvSpPr>
            <p:nvPr/>
          </p:nvSpPr>
          <p:spPr bwMode="auto">
            <a:xfrm>
              <a:off x="3258" y="383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c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37" name="Rectangle 58"/>
            <p:cNvSpPr>
              <a:spLocks noChangeArrowheads="1"/>
            </p:cNvSpPr>
            <p:nvPr/>
          </p:nvSpPr>
          <p:spPr bwMode="auto">
            <a:xfrm>
              <a:off x="3308" y="3835"/>
              <a:ext cx="5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h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38" name="Rectangle 59"/>
            <p:cNvSpPr>
              <a:spLocks noChangeArrowheads="1"/>
            </p:cNvSpPr>
            <p:nvPr/>
          </p:nvSpPr>
          <p:spPr bwMode="auto">
            <a:xfrm>
              <a:off x="3093" y="3939"/>
              <a:ext cx="5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39" name="Rectangle 60"/>
            <p:cNvSpPr>
              <a:spLocks noChangeArrowheads="1"/>
            </p:cNvSpPr>
            <p:nvPr/>
          </p:nvSpPr>
          <p:spPr bwMode="auto">
            <a:xfrm>
              <a:off x="3152" y="3939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c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40" name="Rectangle 61"/>
            <p:cNvSpPr>
              <a:spLocks noChangeArrowheads="1"/>
            </p:cNvSpPr>
            <p:nvPr/>
          </p:nvSpPr>
          <p:spPr bwMode="auto">
            <a:xfrm>
              <a:off x="3194" y="39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o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41" name="Rectangle 62"/>
            <p:cNvSpPr>
              <a:spLocks noChangeArrowheads="1"/>
            </p:cNvSpPr>
            <p:nvPr/>
          </p:nvSpPr>
          <p:spPr bwMode="auto">
            <a:xfrm>
              <a:off x="3244" y="3939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42" name="Rectangle 63"/>
            <p:cNvSpPr>
              <a:spLocks noChangeArrowheads="1"/>
            </p:cNvSpPr>
            <p:nvPr/>
          </p:nvSpPr>
          <p:spPr bwMode="auto">
            <a:xfrm>
              <a:off x="3274" y="39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43" name="Rectangle 64"/>
            <p:cNvSpPr>
              <a:spLocks noChangeArrowheads="1"/>
            </p:cNvSpPr>
            <p:nvPr/>
          </p:nvSpPr>
          <p:spPr bwMode="auto">
            <a:xfrm>
              <a:off x="3324" y="3939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44" name="Rectangle 65"/>
            <p:cNvSpPr>
              <a:spLocks noChangeArrowheads="1"/>
            </p:cNvSpPr>
            <p:nvPr/>
          </p:nvSpPr>
          <p:spPr bwMode="auto">
            <a:xfrm>
              <a:off x="3784" y="3835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A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45" name="Rectangle 66"/>
            <p:cNvSpPr>
              <a:spLocks noChangeArrowheads="1"/>
            </p:cNvSpPr>
            <p:nvPr/>
          </p:nvSpPr>
          <p:spPr bwMode="auto">
            <a:xfrm>
              <a:off x="3848" y="3835"/>
              <a:ext cx="5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p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46" name="Rectangle 67"/>
            <p:cNvSpPr>
              <a:spLocks noChangeArrowheads="1"/>
            </p:cNvSpPr>
            <p:nvPr/>
          </p:nvSpPr>
          <p:spPr bwMode="auto">
            <a:xfrm>
              <a:off x="3902" y="3835"/>
              <a:ext cx="3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47" name="Rectangle 68"/>
            <p:cNvSpPr>
              <a:spLocks noChangeArrowheads="1"/>
            </p:cNvSpPr>
            <p:nvPr/>
          </p:nvSpPr>
          <p:spPr bwMode="auto">
            <a:xfrm>
              <a:off x="3938" y="3835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i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48" name="Rectangle 69"/>
            <p:cNvSpPr>
              <a:spLocks noChangeArrowheads="1"/>
            </p:cNvSpPr>
            <p:nvPr/>
          </p:nvSpPr>
          <p:spPr bwMode="auto">
            <a:xfrm>
              <a:off x="3961" y="3835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l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49" name="Rectangle 70"/>
            <p:cNvSpPr>
              <a:spLocks noChangeArrowheads="1"/>
            </p:cNvSpPr>
            <p:nvPr/>
          </p:nvSpPr>
          <p:spPr bwMode="auto">
            <a:xfrm>
              <a:off x="3747" y="3939"/>
              <a:ext cx="5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50" name="Rectangle 71"/>
            <p:cNvSpPr>
              <a:spLocks noChangeArrowheads="1"/>
            </p:cNvSpPr>
            <p:nvPr/>
          </p:nvSpPr>
          <p:spPr bwMode="auto">
            <a:xfrm>
              <a:off x="3806" y="3939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c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51" name="Rectangle 72"/>
            <p:cNvSpPr>
              <a:spLocks noChangeArrowheads="1"/>
            </p:cNvSpPr>
            <p:nvPr/>
          </p:nvSpPr>
          <p:spPr bwMode="auto">
            <a:xfrm>
              <a:off x="3850" y="39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o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52" name="Rectangle 73"/>
            <p:cNvSpPr>
              <a:spLocks noChangeArrowheads="1"/>
            </p:cNvSpPr>
            <p:nvPr/>
          </p:nvSpPr>
          <p:spPr bwMode="auto">
            <a:xfrm>
              <a:off x="3900" y="3939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53" name="Rectangle 74"/>
            <p:cNvSpPr>
              <a:spLocks noChangeArrowheads="1"/>
            </p:cNvSpPr>
            <p:nvPr/>
          </p:nvSpPr>
          <p:spPr bwMode="auto">
            <a:xfrm>
              <a:off x="3928" y="39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54" name="Rectangle 75"/>
            <p:cNvSpPr>
              <a:spLocks noChangeArrowheads="1"/>
            </p:cNvSpPr>
            <p:nvPr/>
          </p:nvSpPr>
          <p:spPr bwMode="auto">
            <a:xfrm>
              <a:off x="3978" y="3939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55" name="Rectangle 76"/>
            <p:cNvSpPr>
              <a:spLocks noChangeArrowheads="1"/>
            </p:cNvSpPr>
            <p:nvPr/>
          </p:nvSpPr>
          <p:spPr bwMode="auto">
            <a:xfrm>
              <a:off x="4452" y="3840"/>
              <a:ext cx="7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M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56" name="Rectangle 77"/>
            <p:cNvSpPr>
              <a:spLocks noChangeArrowheads="1"/>
            </p:cNvSpPr>
            <p:nvPr/>
          </p:nvSpPr>
          <p:spPr bwMode="auto">
            <a:xfrm>
              <a:off x="4525" y="3840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a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57" name="Rectangle 78"/>
            <p:cNvSpPr>
              <a:spLocks noChangeArrowheads="1"/>
            </p:cNvSpPr>
            <p:nvPr/>
          </p:nvSpPr>
          <p:spPr bwMode="auto">
            <a:xfrm>
              <a:off x="4575" y="3840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y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58" name="Rectangle 79"/>
            <p:cNvSpPr>
              <a:spLocks noChangeArrowheads="1"/>
            </p:cNvSpPr>
            <p:nvPr/>
          </p:nvSpPr>
          <p:spPr bwMode="auto">
            <a:xfrm>
              <a:off x="4400" y="3939"/>
              <a:ext cx="5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59" name="Rectangle 80"/>
            <p:cNvSpPr>
              <a:spLocks noChangeArrowheads="1"/>
            </p:cNvSpPr>
            <p:nvPr/>
          </p:nvSpPr>
          <p:spPr bwMode="auto">
            <a:xfrm>
              <a:off x="4459" y="3939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c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60" name="Rectangle 81"/>
            <p:cNvSpPr>
              <a:spLocks noChangeArrowheads="1"/>
            </p:cNvSpPr>
            <p:nvPr/>
          </p:nvSpPr>
          <p:spPr bwMode="auto">
            <a:xfrm>
              <a:off x="4504" y="39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o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61" name="Rectangle 82"/>
            <p:cNvSpPr>
              <a:spLocks noChangeArrowheads="1"/>
            </p:cNvSpPr>
            <p:nvPr/>
          </p:nvSpPr>
          <p:spPr bwMode="auto">
            <a:xfrm>
              <a:off x="4554" y="3939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62" name="Rectangle 83"/>
            <p:cNvSpPr>
              <a:spLocks noChangeArrowheads="1"/>
            </p:cNvSpPr>
            <p:nvPr/>
          </p:nvSpPr>
          <p:spPr bwMode="auto">
            <a:xfrm>
              <a:off x="4582" y="39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63" name="Rectangle 84"/>
            <p:cNvSpPr>
              <a:spLocks noChangeArrowheads="1"/>
            </p:cNvSpPr>
            <p:nvPr/>
          </p:nvSpPr>
          <p:spPr bwMode="auto">
            <a:xfrm>
              <a:off x="4632" y="3939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64" name="Rectangle 85"/>
            <p:cNvSpPr>
              <a:spLocks noChangeArrowheads="1"/>
            </p:cNvSpPr>
            <p:nvPr/>
          </p:nvSpPr>
          <p:spPr bwMode="auto">
            <a:xfrm>
              <a:off x="5090" y="3840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J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65" name="Rectangle 86"/>
            <p:cNvSpPr>
              <a:spLocks noChangeArrowheads="1"/>
            </p:cNvSpPr>
            <p:nvPr/>
          </p:nvSpPr>
          <p:spPr bwMode="auto">
            <a:xfrm>
              <a:off x="5139" y="3840"/>
              <a:ext cx="5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u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66" name="Rectangle 87"/>
            <p:cNvSpPr>
              <a:spLocks noChangeArrowheads="1"/>
            </p:cNvSpPr>
            <p:nvPr/>
          </p:nvSpPr>
          <p:spPr bwMode="auto">
            <a:xfrm>
              <a:off x="5193" y="3840"/>
              <a:ext cx="5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67" name="Rectangle 88"/>
            <p:cNvSpPr>
              <a:spLocks noChangeArrowheads="1"/>
            </p:cNvSpPr>
            <p:nvPr/>
          </p:nvSpPr>
          <p:spPr bwMode="auto">
            <a:xfrm>
              <a:off x="5248" y="3840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68" name="Rectangle 89"/>
            <p:cNvSpPr>
              <a:spLocks noChangeArrowheads="1"/>
            </p:cNvSpPr>
            <p:nvPr/>
          </p:nvSpPr>
          <p:spPr bwMode="auto">
            <a:xfrm>
              <a:off x="5054" y="3939"/>
              <a:ext cx="5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69" name="Rectangle 90"/>
            <p:cNvSpPr>
              <a:spLocks noChangeArrowheads="1"/>
            </p:cNvSpPr>
            <p:nvPr/>
          </p:nvSpPr>
          <p:spPr bwMode="auto">
            <a:xfrm>
              <a:off x="5113" y="3939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c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70" name="Rectangle 91"/>
            <p:cNvSpPr>
              <a:spLocks noChangeArrowheads="1"/>
            </p:cNvSpPr>
            <p:nvPr/>
          </p:nvSpPr>
          <p:spPr bwMode="auto">
            <a:xfrm>
              <a:off x="5158" y="39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o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71" name="Rectangle 92"/>
            <p:cNvSpPr>
              <a:spLocks noChangeArrowheads="1"/>
            </p:cNvSpPr>
            <p:nvPr/>
          </p:nvSpPr>
          <p:spPr bwMode="auto">
            <a:xfrm>
              <a:off x="5208" y="3939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72" name="Rectangle 93"/>
            <p:cNvSpPr>
              <a:spLocks noChangeArrowheads="1"/>
            </p:cNvSpPr>
            <p:nvPr/>
          </p:nvSpPr>
          <p:spPr bwMode="auto">
            <a:xfrm>
              <a:off x="5238" y="39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73" name="Rectangle 94"/>
            <p:cNvSpPr>
              <a:spLocks noChangeArrowheads="1"/>
            </p:cNvSpPr>
            <p:nvPr/>
          </p:nvSpPr>
          <p:spPr bwMode="auto">
            <a:xfrm>
              <a:off x="5286" y="3939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74" name="Rectangle 95"/>
            <p:cNvSpPr>
              <a:spLocks noChangeArrowheads="1"/>
            </p:cNvSpPr>
            <p:nvPr/>
          </p:nvSpPr>
          <p:spPr bwMode="auto">
            <a:xfrm>
              <a:off x="768" y="134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6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75" name="Rectangle 96"/>
            <p:cNvSpPr>
              <a:spLocks noChangeArrowheads="1"/>
            </p:cNvSpPr>
            <p:nvPr/>
          </p:nvSpPr>
          <p:spPr bwMode="auto">
            <a:xfrm>
              <a:off x="815" y="134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76" name="Line 97"/>
            <p:cNvSpPr>
              <a:spLocks noChangeShapeType="1"/>
            </p:cNvSpPr>
            <p:nvPr/>
          </p:nvSpPr>
          <p:spPr bwMode="auto">
            <a:xfrm>
              <a:off x="940" y="1768"/>
              <a:ext cx="4577" cy="2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77" name="Rectangle 98"/>
            <p:cNvSpPr>
              <a:spLocks noChangeArrowheads="1"/>
            </p:cNvSpPr>
            <p:nvPr/>
          </p:nvSpPr>
          <p:spPr bwMode="auto">
            <a:xfrm>
              <a:off x="768" y="172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5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78" name="Rectangle 99"/>
            <p:cNvSpPr>
              <a:spLocks noChangeArrowheads="1"/>
            </p:cNvSpPr>
            <p:nvPr/>
          </p:nvSpPr>
          <p:spPr bwMode="auto">
            <a:xfrm>
              <a:off x="815" y="172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5379" name="Freeform 100"/>
            <p:cNvSpPr>
              <a:spLocks/>
            </p:cNvSpPr>
            <p:nvPr/>
          </p:nvSpPr>
          <p:spPr bwMode="auto">
            <a:xfrm>
              <a:off x="1738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80" name="Freeform 101"/>
            <p:cNvSpPr>
              <a:spLocks/>
            </p:cNvSpPr>
            <p:nvPr/>
          </p:nvSpPr>
          <p:spPr bwMode="auto">
            <a:xfrm>
              <a:off x="1738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81" name="Freeform 102"/>
            <p:cNvSpPr>
              <a:spLocks/>
            </p:cNvSpPr>
            <p:nvPr/>
          </p:nvSpPr>
          <p:spPr bwMode="auto">
            <a:xfrm>
              <a:off x="1738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5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5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82" name="Freeform 103"/>
            <p:cNvSpPr>
              <a:spLocks/>
            </p:cNvSpPr>
            <p:nvPr/>
          </p:nvSpPr>
          <p:spPr bwMode="auto">
            <a:xfrm>
              <a:off x="1738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5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5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83" name="Freeform 104"/>
            <p:cNvSpPr>
              <a:spLocks/>
            </p:cNvSpPr>
            <p:nvPr/>
          </p:nvSpPr>
          <p:spPr bwMode="auto">
            <a:xfrm>
              <a:off x="1738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84" name="Freeform 105"/>
            <p:cNvSpPr>
              <a:spLocks/>
            </p:cNvSpPr>
            <p:nvPr/>
          </p:nvSpPr>
          <p:spPr bwMode="auto">
            <a:xfrm>
              <a:off x="1738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85" name="Freeform 106"/>
            <p:cNvSpPr>
              <a:spLocks/>
            </p:cNvSpPr>
            <p:nvPr/>
          </p:nvSpPr>
          <p:spPr bwMode="auto">
            <a:xfrm>
              <a:off x="1738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5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86" name="Freeform 107"/>
            <p:cNvSpPr>
              <a:spLocks/>
            </p:cNvSpPr>
            <p:nvPr/>
          </p:nvSpPr>
          <p:spPr bwMode="auto">
            <a:xfrm>
              <a:off x="1738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5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87" name="Freeform 108"/>
            <p:cNvSpPr>
              <a:spLocks/>
            </p:cNvSpPr>
            <p:nvPr/>
          </p:nvSpPr>
          <p:spPr bwMode="auto">
            <a:xfrm>
              <a:off x="1738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5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5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88" name="Freeform 109"/>
            <p:cNvSpPr>
              <a:spLocks/>
            </p:cNvSpPr>
            <p:nvPr/>
          </p:nvSpPr>
          <p:spPr bwMode="auto">
            <a:xfrm>
              <a:off x="1738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5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5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89" name="Freeform 110"/>
            <p:cNvSpPr>
              <a:spLocks/>
            </p:cNvSpPr>
            <p:nvPr/>
          </p:nvSpPr>
          <p:spPr bwMode="auto">
            <a:xfrm>
              <a:off x="1738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90" name="Freeform 111"/>
            <p:cNvSpPr>
              <a:spLocks/>
            </p:cNvSpPr>
            <p:nvPr/>
          </p:nvSpPr>
          <p:spPr bwMode="auto">
            <a:xfrm>
              <a:off x="1738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91" name="Freeform 112"/>
            <p:cNvSpPr>
              <a:spLocks/>
            </p:cNvSpPr>
            <p:nvPr/>
          </p:nvSpPr>
          <p:spPr bwMode="auto">
            <a:xfrm>
              <a:off x="1738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92" name="Freeform 113"/>
            <p:cNvSpPr>
              <a:spLocks/>
            </p:cNvSpPr>
            <p:nvPr/>
          </p:nvSpPr>
          <p:spPr bwMode="auto">
            <a:xfrm>
              <a:off x="1738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93" name="Freeform 114"/>
            <p:cNvSpPr>
              <a:spLocks/>
            </p:cNvSpPr>
            <p:nvPr/>
          </p:nvSpPr>
          <p:spPr bwMode="auto">
            <a:xfrm>
              <a:off x="1738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94" name="Freeform 115"/>
            <p:cNvSpPr>
              <a:spLocks/>
            </p:cNvSpPr>
            <p:nvPr/>
          </p:nvSpPr>
          <p:spPr bwMode="auto">
            <a:xfrm>
              <a:off x="1738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95" name="Freeform 116"/>
            <p:cNvSpPr>
              <a:spLocks/>
            </p:cNvSpPr>
            <p:nvPr/>
          </p:nvSpPr>
          <p:spPr bwMode="auto">
            <a:xfrm>
              <a:off x="1738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96" name="Freeform 117"/>
            <p:cNvSpPr>
              <a:spLocks/>
            </p:cNvSpPr>
            <p:nvPr/>
          </p:nvSpPr>
          <p:spPr bwMode="auto">
            <a:xfrm>
              <a:off x="1738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97" name="Freeform 118"/>
            <p:cNvSpPr>
              <a:spLocks/>
            </p:cNvSpPr>
            <p:nvPr/>
          </p:nvSpPr>
          <p:spPr bwMode="auto">
            <a:xfrm>
              <a:off x="1738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98" name="Freeform 119"/>
            <p:cNvSpPr>
              <a:spLocks/>
            </p:cNvSpPr>
            <p:nvPr/>
          </p:nvSpPr>
          <p:spPr bwMode="auto">
            <a:xfrm>
              <a:off x="1738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399" name="Freeform 120"/>
            <p:cNvSpPr>
              <a:spLocks/>
            </p:cNvSpPr>
            <p:nvPr/>
          </p:nvSpPr>
          <p:spPr bwMode="auto">
            <a:xfrm>
              <a:off x="1738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00" name="Freeform 121"/>
            <p:cNvSpPr>
              <a:spLocks/>
            </p:cNvSpPr>
            <p:nvPr/>
          </p:nvSpPr>
          <p:spPr bwMode="auto">
            <a:xfrm>
              <a:off x="1738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01" name="Freeform 122"/>
            <p:cNvSpPr>
              <a:spLocks/>
            </p:cNvSpPr>
            <p:nvPr/>
          </p:nvSpPr>
          <p:spPr bwMode="auto">
            <a:xfrm>
              <a:off x="1738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5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5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02" name="Freeform 123"/>
            <p:cNvSpPr>
              <a:spLocks/>
            </p:cNvSpPr>
            <p:nvPr/>
          </p:nvSpPr>
          <p:spPr bwMode="auto">
            <a:xfrm>
              <a:off x="1738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5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5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03" name="Freeform 124"/>
            <p:cNvSpPr>
              <a:spLocks/>
            </p:cNvSpPr>
            <p:nvPr/>
          </p:nvSpPr>
          <p:spPr bwMode="auto">
            <a:xfrm>
              <a:off x="1738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04" name="Freeform 125"/>
            <p:cNvSpPr>
              <a:spLocks/>
            </p:cNvSpPr>
            <p:nvPr/>
          </p:nvSpPr>
          <p:spPr bwMode="auto">
            <a:xfrm>
              <a:off x="1738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05" name="Freeform 126"/>
            <p:cNvSpPr>
              <a:spLocks/>
            </p:cNvSpPr>
            <p:nvPr/>
          </p:nvSpPr>
          <p:spPr bwMode="auto">
            <a:xfrm>
              <a:off x="1738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06" name="Freeform 127"/>
            <p:cNvSpPr>
              <a:spLocks/>
            </p:cNvSpPr>
            <p:nvPr/>
          </p:nvSpPr>
          <p:spPr bwMode="auto">
            <a:xfrm>
              <a:off x="1738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07" name="Freeform 128"/>
            <p:cNvSpPr>
              <a:spLocks/>
            </p:cNvSpPr>
            <p:nvPr/>
          </p:nvSpPr>
          <p:spPr bwMode="auto">
            <a:xfrm>
              <a:off x="1738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5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5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08" name="Freeform 129"/>
            <p:cNvSpPr>
              <a:spLocks/>
            </p:cNvSpPr>
            <p:nvPr/>
          </p:nvSpPr>
          <p:spPr bwMode="auto">
            <a:xfrm>
              <a:off x="1738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5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5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09" name="Freeform 130"/>
            <p:cNvSpPr>
              <a:spLocks/>
            </p:cNvSpPr>
            <p:nvPr/>
          </p:nvSpPr>
          <p:spPr bwMode="auto">
            <a:xfrm>
              <a:off x="1738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10" name="Freeform 131"/>
            <p:cNvSpPr>
              <a:spLocks/>
            </p:cNvSpPr>
            <p:nvPr/>
          </p:nvSpPr>
          <p:spPr bwMode="auto">
            <a:xfrm>
              <a:off x="1738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11" name="Freeform 132"/>
            <p:cNvSpPr>
              <a:spLocks/>
            </p:cNvSpPr>
            <p:nvPr/>
          </p:nvSpPr>
          <p:spPr bwMode="auto">
            <a:xfrm>
              <a:off x="1738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12" name="Freeform 133"/>
            <p:cNvSpPr>
              <a:spLocks/>
            </p:cNvSpPr>
            <p:nvPr/>
          </p:nvSpPr>
          <p:spPr bwMode="auto">
            <a:xfrm>
              <a:off x="1738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13" name="Freeform 134"/>
            <p:cNvSpPr>
              <a:spLocks/>
            </p:cNvSpPr>
            <p:nvPr/>
          </p:nvSpPr>
          <p:spPr bwMode="auto">
            <a:xfrm>
              <a:off x="1738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8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14" name="Freeform 135"/>
            <p:cNvSpPr>
              <a:spLocks/>
            </p:cNvSpPr>
            <p:nvPr/>
          </p:nvSpPr>
          <p:spPr bwMode="auto">
            <a:xfrm>
              <a:off x="1738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8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15" name="Freeform 136"/>
            <p:cNvSpPr>
              <a:spLocks/>
            </p:cNvSpPr>
            <p:nvPr/>
          </p:nvSpPr>
          <p:spPr bwMode="auto">
            <a:xfrm>
              <a:off x="1738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16" name="Freeform 137"/>
            <p:cNvSpPr>
              <a:spLocks/>
            </p:cNvSpPr>
            <p:nvPr/>
          </p:nvSpPr>
          <p:spPr bwMode="auto">
            <a:xfrm>
              <a:off x="1738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17" name="Freeform 138"/>
            <p:cNvSpPr>
              <a:spLocks/>
            </p:cNvSpPr>
            <p:nvPr/>
          </p:nvSpPr>
          <p:spPr bwMode="auto">
            <a:xfrm>
              <a:off x="1738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18" name="Freeform 139"/>
            <p:cNvSpPr>
              <a:spLocks/>
            </p:cNvSpPr>
            <p:nvPr/>
          </p:nvSpPr>
          <p:spPr bwMode="auto">
            <a:xfrm>
              <a:off x="1738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19" name="Freeform 140"/>
            <p:cNvSpPr>
              <a:spLocks/>
            </p:cNvSpPr>
            <p:nvPr/>
          </p:nvSpPr>
          <p:spPr bwMode="auto">
            <a:xfrm>
              <a:off x="1738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20" name="Freeform 141"/>
            <p:cNvSpPr>
              <a:spLocks/>
            </p:cNvSpPr>
            <p:nvPr/>
          </p:nvSpPr>
          <p:spPr bwMode="auto">
            <a:xfrm>
              <a:off x="1738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21" name="Freeform 142"/>
            <p:cNvSpPr>
              <a:spLocks/>
            </p:cNvSpPr>
            <p:nvPr/>
          </p:nvSpPr>
          <p:spPr bwMode="auto">
            <a:xfrm>
              <a:off x="1738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22" name="Freeform 143"/>
            <p:cNvSpPr>
              <a:spLocks/>
            </p:cNvSpPr>
            <p:nvPr/>
          </p:nvSpPr>
          <p:spPr bwMode="auto">
            <a:xfrm>
              <a:off x="1738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23" name="Freeform 144"/>
            <p:cNvSpPr>
              <a:spLocks/>
            </p:cNvSpPr>
            <p:nvPr/>
          </p:nvSpPr>
          <p:spPr bwMode="auto">
            <a:xfrm>
              <a:off x="1738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5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24" name="Freeform 145"/>
            <p:cNvSpPr>
              <a:spLocks/>
            </p:cNvSpPr>
            <p:nvPr/>
          </p:nvSpPr>
          <p:spPr bwMode="auto">
            <a:xfrm>
              <a:off x="1738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5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25" name="Freeform 146"/>
            <p:cNvSpPr>
              <a:spLocks/>
            </p:cNvSpPr>
            <p:nvPr/>
          </p:nvSpPr>
          <p:spPr bwMode="auto">
            <a:xfrm>
              <a:off x="1738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9 w 21"/>
                <a:gd name="T7" fmla="*/ 7 h 21"/>
                <a:gd name="T8" fmla="*/ 21 w 21"/>
                <a:gd name="T9" fmla="*/ 11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26" name="Freeform 147"/>
            <p:cNvSpPr>
              <a:spLocks/>
            </p:cNvSpPr>
            <p:nvPr/>
          </p:nvSpPr>
          <p:spPr bwMode="auto">
            <a:xfrm>
              <a:off x="1738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9 w 21"/>
                <a:gd name="T7" fmla="*/ 7 h 21"/>
                <a:gd name="T8" fmla="*/ 21 w 21"/>
                <a:gd name="T9" fmla="*/ 11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27" name="Freeform 148"/>
            <p:cNvSpPr>
              <a:spLocks/>
            </p:cNvSpPr>
            <p:nvPr/>
          </p:nvSpPr>
          <p:spPr bwMode="auto">
            <a:xfrm>
              <a:off x="1082" y="3729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28" name="Freeform 149"/>
            <p:cNvSpPr>
              <a:spLocks/>
            </p:cNvSpPr>
            <p:nvPr/>
          </p:nvSpPr>
          <p:spPr bwMode="auto">
            <a:xfrm>
              <a:off x="1082" y="3729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29" name="Freeform 150"/>
            <p:cNvSpPr>
              <a:spLocks/>
            </p:cNvSpPr>
            <p:nvPr/>
          </p:nvSpPr>
          <p:spPr bwMode="auto">
            <a:xfrm>
              <a:off x="1082" y="3646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6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6 w 21"/>
                <a:gd name="T15" fmla="*/ 22 h 22"/>
                <a:gd name="T16" fmla="*/ 12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30" name="Freeform 151"/>
            <p:cNvSpPr>
              <a:spLocks/>
            </p:cNvSpPr>
            <p:nvPr/>
          </p:nvSpPr>
          <p:spPr bwMode="auto">
            <a:xfrm>
              <a:off x="1082" y="3646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6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6 w 21"/>
                <a:gd name="T15" fmla="*/ 22 h 22"/>
                <a:gd name="T16" fmla="*/ 12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31" name="Freeform 152"/>
            <p:cNvSpPr>
              <a:spLocks/>
            </p:cNvSpPr>
            <p:nvPr/>
          </p:nvSpPr>
          <p:spPr bwMode="auto">
            <a:xfrm>
              <a:off x="1082" y="3566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32" name="Freeform 153"/>
            <p:cNvSpPr>
              <a:spLocks/>
            </p:cNvSpPr>
            <p:nvPr/>
          </p:nvSpPr>
          <p:spPr bwMode="auto">
            <a:xfrm>
              <a:off x="1082" y="3566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33" name="Freeform 154"/>
            <p:cNvSpPr>
              <a:spLocks/>
            </p:cNvSpPr>
            <p:nvPr/>
          </p:nvSpPr>
          <p:spPr bwMode="auto">
            <a:xfrm>
              <a:off x="1082" y="3484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6 w 21"/>
                <a:gd name="T15" fmla="*/ 18 h 21"/>
                <a:gd name="T16" fmla="*/ 12 w 21"/>
                <a:gd name="T17" fmla="*/ 21 h 21"/>
                <a:gd name="T18" fmla="*/ 7 w 21"/>
                <a:gd name="T19" fmla="*/ 18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2" y="21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34" name="Freeform 155"/>
            <p:cNvSpPr>
              <a:spLocks/>
            </p:cNvSpPr>
            <p:nvPr/>
          </p:nvSpPr>
          <p:spPr bwMode="auto">
            <a:xfrm>
              <a:off x="1082" y="3484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6 w 21"/>
                <a:gd name="T15" fmla="*/ 18 h 21"/>
                <a:gd name="T16" fmla="*/ 12 w 21"/>
                <a:gd name="T17" fmla="*/ 21 h 21"/>
                <a:gd name="T18" fmla="*/ 7 w 21"/>
                <a:gd name="T19" fmla="*/ 18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2" y="21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35" name="Freeform 156"/>
            <p:cNvSpPr>
              <a:spLocks/>
            </p:cNvSpPr>
            <p:nvPr/>
          </p:nvSpPr>
          <p:spPr bwMode="auto">
            <a:xfrm>
              <a:off x="1082" y="3318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6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6 w 21"/>
                <a:gd name="T15" fmla="*/ 22 h 22"/>
                <a:gd name="T16" fmla="*/ 12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36" name="Freeform 157"/>
            <p:cNvSpPr>
              <a:spLocks/>
            </p:cNvSpPr>
            <p:nvPr/>
          </p:nvSpPr>
          <p:spPr bwMode="auto">
            <a:xfrm>
              <a:off x="1082" y="3318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6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6 w 21"/>
                <a:gd name="T15" fmla="*/ 22 h 22"/>
                <a:gd name="T16" fmla="*/ 12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37" name="Freeform 158"/>
            <p:cNvSpPr>
              <a:spLocks/>
            </p:cNvSpPr>
            <p:nvPr/>
          </p:nvSpPr>
          <p:spPr bwMode="auto">
            <a:xfrm>
              <a:off x="1082" y="3238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38" name="Freeform 159"/>
            <p:cNvSpPr>
              <a:spLocks/>
            </p:cNvSpPr>
            <p:nvPr/>
          </p:nvSpPr>
          <p:spPr bwMode="auto">
            <a:xfrm>
              <a:off x="1082" y="3238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39" name="Freeform 160"/>
            <p:cNvSpPr>
              <a:spLocks/>
            </p:cNvSpPr>
            <p:nvPr/>
          </p:nvSpPr>
          <p:spPr bwMode="auto">
            <a:xfrm>
              <a:off x="1082" y="3156"/>
              <a:ext cx="21" cy="18"/>
            </a:xfrm>
            <a:custGeom>
              <a:avLst/>
              <a:gdLst>
                <a:gd name="T0" fmla="*/ 12 w 21"/>
                <a:gd name="T1" fmla="*/ 0 h 18"/>
                <a:gd name="T2" fmla="*/ 16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6 w 21"/>
                <a:gd name="T15" fmla="*/ 18 h 18"/>
                <a:gd name="T16" fmla="*/ 12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2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40" name="Freeform 161"/>
            <p:cNvSpPr>
              <a:spLocks/>
            </p:cNvSpPr>
            <p:nvPr/>
          </p:nvSpPr>
          <p:spPr bwMode="auto">
            <a:xfrm>
              <a:off x="1082" y="3156"/>
              <a:ext cx="21" cy="18"/>
            </a:xfrm>
            <a:custGeom>
              <a:avLst/>
              <a:gdLst>
                <a:gd name="T0" fmla="*/ 12 w 21"/>
                <a:gd name="T1" fmla="*/ 0 h 18"/>
                <a:gd name="T2" fmla="*/ 16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6 w 21"/>
                <a:gd name="T15" fmla="*/ 18 h 18"/>
                <a:gd name="T16" fmla="*/ 12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2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41" name="Freeform 162"/>
            <p:cNvSpPr>
              <a:spLocks/>
            </p:cNvSpPr>
            <p:nvPr/>
          </p:nvSpPr>
          <p:spPr bwMode="auto">
            <a:xfrm>
              <a:off x="1082" y="3073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6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42" name="Freeform 163"/>
            <p:cNvSpPr>
              <a:spLocks/>
            </p:cNvSpPr>
            <p:nvPr/>
          </p:nvSpPr>
          <p:spPr bwMode="auto">
            <a:xfrm>
              <a:off x="1082" y="3073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6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43" name="Freeform 164"/>
            <p:cNvSpPr>
              <a:spLocks/>
            </p:cNvSpPr>
            <p:nvPr/>
          </p:nvSpPr>
          <p:spPr bwMode="auto">
            <a:xfrm>
              <a:off x="1082" y="2908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44" name="Freeform 165"/>
            <p:cNvSpPr>
              <a:spLocks/>
            </p:cNvSpPr>
            <p:nvPr/>
          </p:nvSpPr>
          <p:spPr bwMode="auto">
            <a:xfrm>
              <a:off x="1082" y="2908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45" name="Freeform 166"/>
            <p:cNvSpPr>
              <a:spLocks/>
            </p:cNvSpPr>
            <p:nvPr/>
          </p:nvSpPr>
          <p:spPr bwMode="auto">
            <a:xfrm>
              <a:off x="1082" y="2828"/>
              <a:ext cx="21" cy="18"/>
            </a:xfrm>
            <a:custGeom>
              <a:avLst/>
              <a:gdLst>
                <a:gd name="T0" fmla="*/ 12 w 21"/>
                <a:gd name="T1" fmla="*/ 0 h 18"/>
                <a:gd name="T2" fmla="*/ 16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6 w 21"/>
                <a:gd name="T15" fmla="*/ 18 h 18"/>
                <a:gd name="T16" fmla="*/ 12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2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46" name="Freeform 167"/>
            <p:cNvSpPr>
              <a:spLocks/>
            </p:cNvSpPr>
            <p:nvPr/>
          </p:nvSpPr>
          <p:spPr bwMode="auto">
            <a:xfrm>
              <a:off x="1082" y="2828"/>
              <a:ext cx="21" cy="18"/>
            </a:xfrm>
            <a:custGeom>
              <a:avLst/>
              <a:gdLst>
                <a:gd name="T0" fmla="*/ 12 w 21"/>
                <a:gd name="T1" fmla="*/ 0 h 18"/>
                <a:gd name="T2" fmla="*/ 16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6 w 21"/>
                <a:gd name="T15" fmla="*/ 18 h 18"/>
                <a:gd name="T16" fmla="*/ 12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2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47" name="Freeform 168"/>
            <p:cNvSpPr>
              <a:spLocks/>
            </p:cNvSpPr>
            <p:nvPr/>
          </p:nvSpPr>
          <p:spPr bwMode="auto">
            <a:xfrm>
              <a:off x="1082" y="2745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6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48" name="Freeform 169"/>
            <p:cNvSpPr>
              <a:spLocks/>
            </p:cNvSpPr>
            <p:nvPr/>
          </p:nvSpPr>
          <p:spPr bwMode="auto">
            <a:xfrm>
              <a:off x="1082" y="2745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6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49" name="Freeform 170"/>
            <p:cNvSpPr>
              <a:spLocks/>
            </p:cNvSpPr>
            <p:nvPr/>
          </p:nvSpPr>
          <p:spPr bwMode="auto">
            <a:xfrm>
              <a:off x="1082" y="2662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6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6 w 21"/>
                <a:gd name="T15" fmla="*/ 19 h 22"/>
                <a:gd name="T16" fmla="*/ 12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50" name="Freeform 171"/>
            <p:cNvSpPr>
              <a:spLocks/>
            </p:cNvSpPr>
            <p:nvPr/>
          </p:nvSpPr>
          <p:spPr bwMode="auto">
            <a:xfrm>
              <a:off x="1082" y="2662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6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6 w 21"/>
                <a:gd name="T15" fmla="*/ 19 h 22"/>
                <a:gd name="T16" fmla="*/ 12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51" name="Freeform 172"/>
            <p:cNvSpPr>
              <a:spLocks/>
            </p:cNvSpPr>
            <p:nvPr/>
          </p:nvSpPr>
          <p:spPr bwMode="auto">
            <a:xfrm>
              <a:off x="1082" y="2500"/>
              <a:ext cx="21" cy="18"/>
            </a:xfrm>
            <a:custGeom>
              <a:avLst/>
              <a:gdLst>
                <a:gd name="T0" fmla="*/ 12 w 21"/>
                <a:gd name="T1" fmla="*/ 0 h 18"/>
                <a:gd name="T2" fmla="*/ 16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6 w 21"/>
                <a:gd name="T15" fmla="*/ 18 h 18"/>
                <a:gd name="T16" fmla="*/ 12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2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52" name="Freeform 173"/>
            <p:cNvSpPr>
              <a:spLocks/>
            </p:cNvSpPr>
            <p:nvPr/>
          </p:nvSpPr>
          <p:spPr bwMode="auto">
            <a:xfrm>
              <a:off x="1082" y="2500"/>
              <a:ext cx="21" cy="18"/>
            </a:xfrm>
            <a:custGeom>
              <a:avLst/>
              <a:gdLst>
                <a:gd name="T0" fmla="*/ 12 w 21"/>
                <a:gd name="T1" fmla="*/ 0 h 18"/>
                <a:gd name="T2" fmla="*/ 16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6 w 21"/>
                <a:gd name="T15" fmla="*/ 18 h 18"/>
                <a:gd name="T16" fmla="*/ 12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2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53" name="Freeform 174"/>
            <p:cNvSpPr>
              <a:spLocks/>
            </p:cNvSpPr>
            <p:nvPr/>
          </p:nvSpPr>
          <p:spPr bwMode="auto">
            <a:xfrm>
              <a:off x="1082" y="2417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6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54" name="Freeform 175"/>
            <p:cNvSpPr>
              <a:spLocks/>
            </p:cNvSpPr>
            <p:nvPr/>
          </p:nvSpPr>
          <p:spPr bwMode="auto">
            <a:xfrm>
              <a:off x="1082" y="2417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6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55" name="Freeform 176"/>
            <p:cNvSpPr>
              <a:spLocks/>
            </p:cNvSpPr>
            <p:nvPr/>
          </p:nvSpPr>
          <p:spPr bwMode="auto">
            <a:xfrm>
              <a:off x="1082" y="2334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6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6 w 21"/>
                <a:gd name="T15" fmla="*/ 19 h 22"/>
                <a:gd name="T16" fmla="*/ 12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56" name="Freeform 177"/>
            <p:cNvSpPr>
              <a:spLocks/>
            </p:cNvSpPr>
            <p:nvPr/>
          </p:nvSpPr>
          <p:spPr bwMode="auto">
            <a:xfrm>
              <a:off x="1082" y="2334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6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6 w 21"/>
                <a:gd name="T15" fmla="*/ 19 h 22"/>
                <a:gd name="T16" fmla="*/ 12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57" name="Freeform 178"/>
            <p:cNvSpPr>
              <a:spLocks/>
            </p:cNvSpPr>
            <p:nvPr/>
          </p:nvSpPr>
          <p:spPr bwMode="auto">
            <a:xfrm>
              <a:off x="1082" y="2252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2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2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58" name="Freeform 179"/>
            <p:cNvSpPr>
              <a:spLocks/>
            </p:cNvSpPr>
            <p:nvPr/>
          </p:nvSpPr>
          <p:spPr bwMode="auto">
            <a:xfrm>
              <a:off x="1082" y="2252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2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2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59" name="Freeform 180"/>
            <p:cNvSpPr>
              <a:spLocks/>
            </p:cNvSpPr>
            <p:nvPr/>
          </p:nvSpPr>
          <p:spPr bwMode="auto">
            <a:xfrm>
              <a:off x="1082" y="2089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6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60" name="Freeform 181"/>
            <p:cNvSpPr>
              <a:spLocks/>
            </p:cNvSpPr>
            <p:nvPr/>
          </p:nvSpPr>
          <p:spPr bwMode="auto">
            <a:xfrm>
              <a:off x="1082" y="2089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6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61" name="Freeform 182"/>
            <p:cNvSpPr>
              <a:spLocks/>
            </p:cNvSpPr>
            <p:nvPr/>
          </p:nvSpPr>
          <p:spPr bwMode="auto">
            <a:xfrm>
              <a:off x="1082" y="2006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6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8 h 19"/>
                <a:gd name="T28" fmla="*/ 4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62" name="Freeform 183"/>
            <p:cNvSpPr>
              <a:spLocks/>
            </p:cNvSpPr>
            <p:nvPr/>
          </p:nvSpPr>
          <p:spPr bwMode="auto">
            <a:xfrm>
              <a:off x="1082" y="2006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6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8 h 19"/>
                <a:gd name="T28" fmla="*/ 4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63" name="Freeform 184"/>
            <p:cNvSpPr>
              <a:spLocks/>
            </p:cNvSpPr>
            <p:nvPr/>
          </p:nvSpPr>
          <p:spPr bwMode="auto">
            <a:xfrm>
              <a:off x="1082" y="1924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6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64" name="Freeform 185"/>
            <p:cNvSpPr>
              <a:spLocks/>
            </p:cNvSpPr>
            <p:nvPr/>
          </p:nvSpPr>
          <p:spPr bwMode="auto">
            <a:xfrm>
              <a:off x="1082" y="1924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6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65" name="Freeform 186"/>
            <p:cNvSpPr>
              <a:spLocks/>
            </p:cNvSpPr>
            <p:nvPr/>
          </p:nvSpPr>
          <p:spPr bwMode="auto">
            <a:xfrm>
              <a:off x="1082" y="1841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3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3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66" name="Freeform 187"/>
            <p:cNvSpPr>
              <a:spLocks/>
            </p:cNvSpPr>
            <p:nvPr/>
          </p:nvSpPr>
          <p:spPr bwMode="auto">
            <a:xfrm>
              <a:off x="1082" y="1841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3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3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67" name="Freeform 188"/>
            <p:cNvSpPr>
              <a:spLocks/>
            </p:cNvSpPr>
            <p:nvPr/>
          </p:nvSpPr>
          <p:spPr bwMode="auto">
            <a:xfrm>
              <a:off x="1082" y="1678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6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68" name="Freeform 189"/>
            <p:cNvSpPr>
              <a:spLocks/>
            </p:cNvSpPr>
            <p:nvPr/>
          </p:nvSpPr>
          <p:spPr bwMode="auto">
            <a:xfrm>
              <a:off x="1082" y="1678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6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69" name="Freeform 190"/>
            <p:cNvSpPr>
              <a:spLocks/>
            </p:cNvSpPr>
            <p:nvPr/>
          </p:nvSpPr>
          <p:spPr bwMode="auto">
            <a:xfrm>
              <a:off x="1082" y="1596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6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70" name="Freeform 191"/>
            <p:cNvSpPr>
              <a:spLocks/>
            </p:cNvSpPr>
            <p:nvPr/>
          </p:nvSpPr>
          <p:spPr bwMode="auto">
            <a:xfrm>
              <a:off x="1082" y="1596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6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71" name="Freeform 192"/>
            <p:cNvSpPr>
              <a:spLocks/>
            </p:cNvSpPr>
            <p:nvPr/>
          </p:nvSpPr>
          <p:spPr bwMode="auto">
            <a:xfrm>
              <a:off x="1082" y="1513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3 h 21"/>
                <a:gd name="T4" fmla="*/ 19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3 h 21"/>
                <a:gd name="T30" fmla="*/ 7 w 21"/>
                <a:gd name="T31" fmla="*/ 3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72" name="Freeform 193"/>
            <p:cNvSpPr>
              <a:spLocks/>
            </p:cNvSpPr>
            <p:nvPr/>
          </p:nvSpPr>
          <p:spPr bwMode="auto">
            <a:xfrm>
              <a:off x="1082" y="1513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3 h 21"/>
                <a:gd name="T4" fmla="*/ 19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3 h 21"/>
                <a:gd name="T30" fmla="*/ 7 w 21"/>
                <a:gd name="T31" fmla="*/ 3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73" name="Freeform 194"/>
            <p:cNvSpPr>
              <a:spLocks/>
            </p:cNvSpPr>
            <p:nvPr/>
          </p:nvSpPr>
          <p:spPr bwMode="auto">
            <a:xfrm>
              <a:off x="1082" y="1431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2 h 21"/>
                <a:gd name="T4" fmla="*/ 19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1 h 21"/>
                <a:gd name="T26" fmla="*/ 2 w 21"/>
                <a:gd name="T27" fmla="*/ 7 h 21"/>
                <a:gd name="T28" fmla="*/ 4 w 21"/>
                <a:gd name="T29" fmla="*/ 4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74" name="Freeform 195"/>
            <p:cNvSpPr>
              <a:spLocks/>
            </p:cNvSpPr>
            <p:nvPr/>
          </p:nvSpPr>
          <p:spPr bwMode="auto">
            <a:xfrm>
              <a:off x="1082" y="1431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2 h 21"/>
                <a:gd name="T4" fmla="*/ 19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1 h 21"/>
                <a:gd name="T26" fmla="*/ 2 w 21"/>
                <a:gd name="T27" fmla="*/ 7 h 21"/>
                <a:gd name="T28" fmla="*/ 4 w 21"/>
                <a:gd name="T29" fmla="*/ 4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75" name="Freeform 196"/>
            <p:cNvSpPr>
              <a:spLocks/>
            </p:cNvSpPr>
            <p:nvPr/>
          </p:nvSpPr>
          <p:spPr bwMode="auto">
            <a:xfrm>
              <a:off x="1901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76" name="Freeform 197"/>
            <p:cNvSpPr>
              <a:spLocks/>
            </p:cNvSpPr>
            <p:nvPr/>
          </p:nvSpPr>
          <p:spPr bwMode="auto">
            <a:xfrm>
              <a:off x="1901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77" name="Freeform 198"/>
            <p:cNvSpPr>
              <a:spLocks/>
            </p:cNvSpPr>
            <p:nvPr/>
          </p:nvSpPr>
          <p:spPr bwMode="auto">
            <a:xfrm>
              <a:off x="1901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78" name="Freeform 199"/>
            <p:cNvSpPr>
              <a:spLocks/>
            </p:cNvSpPr>
            <p:nvPr/>
          </p:nvSpPr>
          <p:spPr bwMode="auto">
            <a:xfrm>
              <a:off x="1901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79" name="Freeform 200"/>
            <p:cNvSpPr>
              <a:spLocks/>
            </p:cNvSpPr>
            <p:nvPr/>
          </p:nvSpPr>
          <p:spPr bwMode="auto">
            <a:xfrm>
              <a:off x="1901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80" name="Freeform 201"/>
            <p:cNvSpPr>
              <a:spLocks/>
            </p:cNvSpPr>
            <p:nvPr/>
          </p:nvSpPr>
          <p:spPr bwMode="auto">
            <a:xfrm>
              <a:off x="1901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81" name="Freeform 202"/>
            <p:cNvSpPr>
              <a:spLocks/>
            </p:cNvSpPr>
            <p:nvPr/>
          </p:nvSpPr>
          <p:spPr bwMode="auto">
            <a:xfrm>
              <a:off x="1901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7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82" name="Freeform 203"/>
            <p:cNvSpPr>
              <a:spLocks/>
            </p:cNvSpPr>
            <p:nvPr/>
          </p:nvSpPr>
          <p:spPr bwMode="auto">
            <a:xfrm>
              <a:off x="1901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7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83" name="Freeform 204"/>
            <p:cNvSpPr>
              <a:spLocks/>
            </p:cNvSpPr>
            <p:nvPr/>
          </p:nvSpPr>
          <p:spPr bwMode="auto">
            <a:xfrm>
              <a:off x="1901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484" name="Freeform 205"/>
            <p:cNvSpPr>
              <a:spLocks/>
            </p:cNvSpPr>
            <p:nvPr/>
          </p:nvSpPr>
          <p:spPr bwMode="auto">
            <a:xfrm>
              <a:off x="1901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6"/>
          <p:cNvGrpSpPr>
            <a:grpSpLocks/>
          </p:cNvGrpSpPr>
          <p:nvPr/>
        </p:nvGrpSpPr>
        <p:grpSpPr bwMode="auto">
          <a:xfrm>
            <a:off x="1657350" y="2271713"/>
            <a:ext cx="1851025" cy="3681412"/>
            <a:chOff x="1247" y="1431"/>
            <a:chExt cx="1166" cy="2319"/>
          </a:xfrm>
        </p:grpSpPr>
        <p:sp>
          <p:nvSpPr>
            <p:cNvPr id="45085" name="Freeform 207"/>
            <p:cNvSpPr>
              <a:spLocks/>
            </p:cNvSpPr>
            <p:nvPr/>
          </p:nvSpPr>
          <p:spPr bwMode="auto">
            <a:xfrm>
              <a:off x="1901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6" name="Freeform 208"/>
            <p:cNvSpPr>
              <a:spLocks/>
            </p:cNvSpPr>
            <p:nvPr/>
          </p:nvSpPr>
          <p:spPr bwMode="auto">
            <a:xfrm>
              <a:off x="1901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7" name="Freeform 209"/>
            <p:cNvSpPr>
              <a:spLocks/>
            </p:cNvSpPr>
            <p:nvPr/>
          </p:nvSpPr>
          <p:spPr bwMode="auto">
            <a:xfrm>
              <a:off x="1901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Freeform 210"/>
            <p:cNvSpPr>
              <a:spLocks/>
            </p:cNvSpPr>
            <p:nvPr/>
          </p:nvSpPr>
          <p:spPr bwMode="auto">
            <a:xfrm>
              <a:off x="1901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9" name="Freeform 211"/>
            <p:cNvSpPr>
              <a:spLocks/>
            </p:cNvSpPr>
            <p:nvPr/>
          </p:nvSpPr>
          <p:spPr bwMode="auto">
            <a:xfrm>
              <a:off x="1901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Freeform 212"/>
            <p:cNvSpPr>
              <a:spLocks/>
            </p:cNvSpPr>
            <p:nvPr/>
          </p:nvSpPr>
          <p:spPr bwMode="auto">
            <a:xfrm>
              <a:off x="1901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Freeform 213"/>
            <p:cNvSpPr>
              <a:spLocks/>
            </p:cNvSpPr>
            <p:nvPr/>
          </p:nvSpPr>
          <p:spPr bwMode="auto">
            <a:xfrm>
              <a:off x="1901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2" name="Freeform 214"/>
            <p:cNvSpPr>
              <a:spLocks/>
            </p:cNvSpPr>
            <p:nvPr/>
          </p:nvSpPr>
          <p:spPr bwMode="auto">
            <a:xfrm>
              <a:off x="1901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Freeform 215"/>
            <p:cNvSpPr>
              <a:spLocks/>
            </p:cNvSpPr>
            <p:nvPr/>
          </p:nvSpPr>
          <p:spPr bwMode="auto">
            <a:xfrm>
              <a:off x="1901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Freeform 216"/>
            <p:cNvSpPr>
              <a:spLocks/>
            </p:cNvSpPr>
            <p:nvPr/>
          </p:nvSpPr>
          <p:spPr bwMode="auto">
            <a:xfrm>
              <a:off x="1901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5" name="Freeform 217"/>
            <p:cNvSpPr>
              <a:spLocks/>
            </p:cNvSpPr>
            <p:nvPr/>
          </p:nvSpPr>
          <p:spPr bwMode="auto">
            <a:xfrm>
              <a:off x="1901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Freeform 218"/>
            <p:cNvSpPr>
              <a:spLocks/>
            </p:cNvSpPr>
            <p:nvPr/>
          </p:nvSpPr>
          <p:spPr bwMode="auto">
            <a:xfrm>
              <a:off x="1901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Freeform 219"/>
            <p:cNvSpPr>
              <a:spLocks/>
            </p:cNvSpPr>
            <p:nvPr/>
          </p:nvSpPr>
          <p:spPr bwMode="auto">
            <a:xfrm>
              <a:off x="1901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8" name="Freeform 220"/>
            <p:cNvSpPr>
              <a:spLocks/>
            </p:cNvSpPr>
            <p:nvPr/>
          </p:nvSpPr>
          <p:spPr bwMode="auto">
            <a:xfrm>
              <a:off x="1901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Freeform 221"/>
            <p:cNvSpPr>
              <a:spLocks/>
            </p:cNvSpPr>
            <p:nvPr/>
          </p:nvSpPr>
          <p:spPr bwMode="auto">
            <a:xfrm>
              <a:off x="1901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Freeform 222"/>
            <p:cNvSpPr>
              <a:spLocks/>
            </p:cNvSpPr>
            <p:nvPr/>
          </p:nvSpPr>
          <p:spPr bwMode="auto">
            <a:xfrm>
              <a:off x="1901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1" name="Freeform 223"/>
            <p:cNvSpPr>
              <a:spLocks/>
            </p:cNvSpPr>
            <p:nvPr/>
          </p:nvSpPr>
          <p:spPr bwMode="auto">
            <a:xfrm>
              <a:off x="1901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2" name="Freeform 224"/>
            <p:cNvSpPr>
              <a:spLocks/>
            </p:cNvSpPr>
            <p:nvPr/>
          </p:nvSpPr>
          <p:spPr bwMode="auto">
            <a:xfrm>
              <a:off x="1901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Freeform 225"/>
            <p:cNvSpPr>
              <a:spLocks/>
            </p:cNvSpPr>
            <p:nvPr/>
          </p:nvSpPr>
          <p:spPr bwMode="auto">
            <a:xfrm>
              <a:off x="1901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4" name="Freeform 226"/>
            <p:cNvSpPr>
              <a:spLocks/>
            </p:cNvSpPr>
            <p:nvPr/>
          </p:nvSpPr>
          <p:spPr bwMode="auto">
            <a:xfrm>
              <a:off x="1901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Freeform 227"/>
            <p:cNvSpPr>
              <a:spLocks/>
            </p:cNvSpPr>
            <p:nvPr/>
          </p:nvSpPr>
          <p:spPr bwMode="auto">
            <a:xfrm>
              <a:off x="1901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Freeform 228"/>
            <p:cNvSpPr>
              <a:spLocks/>
            </p:cNvSpPr>
            <p:nvPr/>
          </p:nvSpPr>
          <p:spPr bwMode="auto">
            <a:xfrm>
              <a:off x="1901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7" name="Freeform 229"/>
            <p:cNvSpPr>
              <a:spLocks/>
            </p:cNvSpPr>
            <p:nvPr/>
          </p:nvSpPr>
          <p:spPr bwMode="auto">
            <a:xfrm>
              <a:off x="1901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Freeform 230"/>
            <p:cNvSpPr>
              <a:spLocks/>
            </p:cNvSpPr>
            <p:nvPr/>
          </p:nvSpPr>
          <p:spPr bwMode="auto">
            <a:xfrm>
              <a:off x="1901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9" name="Freeform 231"/>
            <p:cNvSpPr>
              <a:spLocks/>
            </p:cNvSpPr>
            <p:nvPr/>
          </p:nvSpPr>
          <p:spPr bwMode="auto">
            <a:xfrm>
              <a:off x="1901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Freeform 232"/>
            <p:cNvSpPr>
              <a:spLocks/>
            </p:cNvSpPr>
            <p:nvPr/>
          </p:nvSpPr>
          <p:spPr bwMode="auto">
            <a:xfrm>
              <a:off x="1901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1" name="Freeform 233"/>
            <p:cNvSpPr>
              <a:spLocks/>
            </p:cNvSpPr>
            <p:nvPr/>
          </p:nvSpPr>
          <p:spPr bwMode="auto">
            <a:xfrm>
              <a:off x="1901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2" name="Freeform 234"/>
            <p:cNvSpPr>
              <a:spLocks/>
            </p:cNvSpPr>
            <p:nvPr/>
          </p:nvSpPr>
          <p:spPr bwMode="auto">
            <a:xfrm>
              <a:off x="1901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3" name="Freeform 235"/>
            <p:cNvSpPr>
              <a:spLocks/>
            </p:cNvSpPr>
            <p:nvPr/>
          </p:nvSpPr>
          <p:spPr bwMode="auto">
            <a:xfrm>
              <a:off x="1901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Freeform 236"/>
            <p:cNvSpPr>
              <a:spLocks/>
            </p:cNvSpPr>
            <p:nvPr/>
          </p:nvSpPr>
          <p:spPr bwMode="auto">
            <a:xfrm>
              <a:off x="1901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Freeform 237"/>
            <p:cNvSpPr>
              <a:spLocks/>
            </p:cNvSpPr>
            <p:nvPr/>
          </p:nvSpPr>
          <p:spPr bwMode="auto">
            <a:xfrm>
              <a:off x="1901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6" name="Freeform 238"/>
            <p:cNvSpPr>
              <a:spLocks/>
            </p:cNvSpPr>
            <p:nvPr/>
          </p:nvSpPr>
          <p:spPr bwMode="auto">
            <a:xfrm>
              <a:off x="1901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Freeform 239"/>
            <p:cNvSpPr>
              <a:spLocks/>
            </p:cNvSpPr>
            <p:nvPr/>
          </p:nvSpPr>
          <p:spPr bwMode="auto">
            <a:xfrm>
              <a:off x="1901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Freeform 240"/>
            <p:cNvSpPr>
              <a:spLocks/>
            </p:cNvSpPr>
            <p:nvPr/>
          </p:nvSpPr>
          <p:spPr bwMode="auto">
            <a:xfrm>
              <a:off x="1901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19" name="Freeform 241"/>
            <p:cNvSpPr>
              <a:spLocks/>
            </p:cNvSpPr>
            <p:nvPr/>
          </p:nvSpPr>
          <p:spPr bwMode="auto">
            <a:xfrm>
              <a:off x="1901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9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Freeform 242"/>
            <p:cNvSpPr>
              <a:spLocks/>
            </p:cNvSpPr>
            <p:nvPr/>
          </p:nvSpPr>
          <p:spPr bwMode="auto">
            <a:xfrm>
              <a:off x="1901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9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1" name="Freeform 243"/>
            <p:cNvSpPr>
              <a:spLocks/>
            </p:cNvSpPr>
            <p:nvPr/>
          </p:nvSpPr>
          <p:spPr bwMode="auto">
            <a:xfrm>
              <a:off x="1901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2" name="Freeform 244"/>
            <p:cNvSpPr>
              <a:spLocks/>
            </p:cNvSpPr>
            <p:nvPr/>
          </p:nvSpPr>
          <p:spPr bwMode="auto">
            <a:xfrm>
              <a:off x="1901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3" name="Freeform 245"/>
            <p:cNvSpPr>
              <a:spLocks/>
            </p:cNvSpPr>
            <p:nvPr/>
          </p:nvSpPr>
          <p:spPr bwMode="auto">
            <a:xfrm>
              <a:off x="1247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4" name="Freeform 246"/>
            <p:cNvSpPr>
              <a:spLocks/>
            </p:cNvSpPr>
            <p:nvPr/>
          </p:nvSpPr>
          <p:spPr bwMode="auto">
            <a:xfrm>
              <a:off x="1247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5" name="Freeform 247"/>
            <p:cNvSpPr>
              <a:spLocks/>
            </p:cNvSpPr>
            <p:nvPr/>
          </p:nvSpPr>
          <p:spPr bwMode="auto">
            <a:xfrm>
              <a:off x="1247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5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5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6" name="Freeform 248"/>
            <p:cNvSpPr>
              <a:spLocks/>
            </p:cNvSpPr>
            <p:nvPr/>
          </p:nvSpPr>
          <p:spPr bwMode="auto">
            <a:xfrm>
              <a:off x="1247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5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5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7" name="Freeform 249"/>
            <p:cNvSpPr>
              <a:spLocks/>
            </p:cNvSpPr>
            <p:nvPr/>
          </p:nvSpPr>
          <p:spPr bwMode="auto">
            <a:xfrm>
              <a:off x="1247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8" name="Freeform 250"/>
            <p:cNvSpPr>
              <a:spLocks/>
            </p:cNvSpPr>
            <p:nvPr/>
          </p:nvSpPr>
          <p:spPr bwMode="auto">
            <a:xfrm>
              <a:off x="1247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29" name="Freeform 251"/>
            <p:cNvSpPr>
              <a:spLocks/>
            </p:cNvSpPr>
            <p:nvPr/>
          </p:nvSpPr>
          <p:spPr bwMode="auto">
            <a:xfrm>
              <a:off x="1247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5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0" name="Freeform 252"/>
            <p:cNvSpPr>
              <a:spLocks/>
            </p:cNvSpPr>
            <p:nvPr/>
          </p:nvSpPr>
          <p:spPr bwMode="auto">
            <a:xfrm>
              <a:off x="1247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5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1" name="Freeform 253"/>
            <p:cNvSpPr>
              <a:spLocks/>
            </p:cNvSpPr>
            <p:nvPr/>
          </p:nvSpPr>
          <p:spPr bwMode="auto">
            <a:xfrm>
              <a:off x="1247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5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5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2" name="Freeform 254"/>
            <p:cNvSpPr>
              <a:spLocks/>
            </p:cNvSpPr>
            <p:nvPr/>
          </p:nvSpPr>
          <p:spPr bwMode="auto">
            <a:xfrm>
              <a:off x="1247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5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5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3" name="Freeform 255"/>
            <p:cNvSpPr>
              <a:spLocks/>
            </p:cNvSpPr>
            <p:nvPr/>
          </p:nvSpPr>
          <p:spPr bwMode="auto">
            <a:xfrm>
              <a:off x="1247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4" name="Freeform 256"/>
            <p:cNvSpPr>
              <a:spLocks/>
            </p:cNvSpPr>
            <p:nvPr/>
          </p:nvSpPr>
          <p:spPr bwMode="auto">
            <a:xfrm>
              <a:off x="1247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5" name="Freeform 257"/>
            <p:cNvSpPr>
              <a:spLocks/>
            </p:cNvSpPr>
            <p:nvPr/>
          </p:nvSpPr>
          <p:spPr bwMode="auto">
            <a:xfrm>
              <a:off x="1247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6" name="Freeform 258"/>
            <p:cNvSpPr>
              <a:spLocks/>
            </p:cNvSpPr>
            <p:nvPr/>
          </p:nvSpPr>
          <p:spPr bwMode="auto">
            <a:xfrm>
              <a:off x="1247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7" name="Freeform 259"/>
            <p:cNvSpPr>
              <a:spLocks/>
            </p:cNvSpPr>
            <p:nvPr/>
          </p:nvSpPr>
          <p:spPr bwMode="auto">
            <a:xfrm>
              <a:off x="1247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8" name="Freeform 260"/>
            <p:cNvSpPr>
              <a:spLocks/>
            </p:cNvSpPr>
            <p:nvPr/>
          </p:nvSpPr>
          <p:spPr bwMode="auto">
            <a:xfrm>
              <a:off x="1247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39" name="Freeform 261"/>
            <p:cNvSpPr>
              <a:spLocks/>
            </p:cNvSpPr>
            <p:nvPr/>
          </p:nvSpPr>
          <p:spPr bwMode="auto">
            <a:xfrm>
              <a:off x="1247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0" name="Freeform 262"/>
            <p:cNvSpPr>
              <a:spLocks/>
            </p:cNvSpPr>
            <p:nvPr/>
          </p:nvSpPr>
          <p:spPr bwMode="auto">
            <a:xfrm>
              <a:off x="1247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1" name="Freeform 263"/>
            <p:cNvSpPr>
              <a:spLocks/>
            </p:cNvSpPr>
            <p:nvPr/>
          </p:nvSpPr>
          <p:spPr bwMode="auto">
            <a:xfrm>
              <a:off x="1247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2" name="Freeform 264"/>
            <p:cNvSpPr>
              <a:spLocks/>
            </p:cNvSpPr>
            <p:nvPr/>
          </p:nvSpPr>
          <p:spPr bwMode="auto">
            <a:xfrm>
              <a:off x="1247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3" name="Freeform 265"/>
            <p:cNvSpPr>
              <a:spLocks/>
            </p:cNvSpPr>
            <p:nvPr/>
          </p:nvSpPr>
          <p:spPr bwMode="auto">
            <a:xfrm>
              <a:off x="1247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4" name="Freeform 266"/>
            <p:cNvSpPr>
              <a:spLocks/>
            </p:cNvSpPr>
            <p:nvPr/>
          </p:nvSpPr>
          <p:spPr bwMode="auto">
            <a:xfrm>
              <a:off x="1247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5" name="Freeform 267"/>
            <p:cNvSpPr>
              <a:spLocks/>
            </p:cNvSpPr>
            <p:nvPr/>
          </p:nvSpPr>
          <p:spPr bwMode="auto">
            <a:xfrm>
              <a:off x="1247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5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5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6" name="Freeform 268"/>
            <p:cNvSpPr>
              <a:spLocks/>
            </p:cNvSpPr>
            <p:nvPr/>
          </p:nvSpPr>
          <p:spPr bwMode="auto">
            <a:xfrm>
              <a:off x="1247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5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5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7" name="Freeform 269"/>
            <p:cNvSpPr>
              <a:spLocks/>
            </p:cNvSpPr>
            <p:nvPr/>
          </p:nvSpPr>
          <p:spPr bwMode="auto">
            <a:xfrm>
              <a:off x="1247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8" name="Freeform 270"/>
            <p:cNvSpPr>
              <a:spLocks/>
            </p:cNvSpPr>
            <p:nvPr/>
          </p:nvSpPr>
          <p:spPr bwMode="auto">
            <a:xfrm>
              <a:off x="1247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49" name="Freeform 271"/>
            <p:cNvSpPr>
              <a:spLocks/>
            </p:cNvSpPr>
            <p:nvPr/>
          </p:nvSpPr>
          <p:spPr bwMode="auto">
            <a:xfrm>
              <a:off x="1247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0" name="Freeform 272"/>
            <p:cNvSpPr>
              <a:spLocks/>
            </p:cNvSpPr>
            <p:nvPr/>
          </p:nvSpPr>
          <p:spPr bwMode="auto">
            <a:xfrm>
              <a:off x="1247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1" name="Freeform 273"/>
            <p:cNvSpPr>
              <a:spLocks/>
            </p:cNvSpPr>
            <p:nvPr/>
          </p:nvSpPr>
          <p:spPr bwMode="auto">
            <a:xfrm>
              <a:off x="1247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5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5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2" name="Freeform 274"/>
            <p:cNvSpPr>
              <a:spLocks/>
            </p:cNvSpPr>
            <p:nvPr/>
          </p:nvSpPr>
          <p:spPr bwMode="auto">
            <a:xfrm>
              <a:off x="1247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5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5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3" name="Freeform 275"/>
            <p:cNvSpPr>
              <a:spLocks/>
            </p:cNvSpPr>
            <p:nvPr/>
          </p:nvSpPr>
          <p:spPr bwMode="auto">
            <a:xfrm>
              <a:off x="1247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4" name="Freeform 276"/>
            <p:cNvSpPr>
              <a:spLocks/>
            </p:cNvSpPr>
            <p:nvPr/>
          </p:nvSpPr>
          <p:spPr bwMode="auto">
            <a:xfrm>
              <a:off x="1247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5" name="Freeform 277"/>
            <p:cNvSpPr>
              <a:spLocks/>
            </p:cNvSpPr>
            <p:nvPr/>
          </p:nvSpPr>
          <p:spPr bwMode="auto">
            <a:xfrm>
              <a:off x="1247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6" name="Freeform 278"/>
            <p:cNvSpPr>
              <a:spLocks/>
            </p:cNvSpPr>
            <p:nvPr/>
          </p:nvSpPr>
          <p:spPr bwMode="auto">
            <a:xfrm>
              <a:off x="1247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7" name="Freeform 279"/>
            <p:cNvSpPr>
              <a:spLocks/>
            </p:cNvSpPr>
            <p:nvPr/>
          </p:nvSpPr>
          <p:spPr bwMode="auto">
            <a:xfrm>
              <a:off x="1247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8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8" name="Freeform 280"/>
            <p:cNvSpPr>
              <a:spLocks/>
            </p:cNvSpPr>
            <p:nvPr/>
          </p:nvSpPr>
          <p:spPr bwMode="auto">
            <a:xfrm>
              <a:off x="1247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8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9" name="Freeform 281"/>
            <p:cNvSpPr>
              <a:spLocks/>
            </p:cNvSpPr>
            <p:nvPr/>
          </p:nvSpPr>
          <p:spPr bwMode="auto">
            <a:xfrm>
              <a:off x="1247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0" name="Freeform 282"/>
            <p:cNvSpPr>
              <a:spLocks/>
            </p:cNvSpPr>
            <p:nvPr/>
          </p:nvSpPr>
          <p:spPr bwMode="auto">
            <a:xfrm>
              <a:off x="1247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1" name="Freeform 283"/>
            <p:cNvSpPr>
              <a:spLocks/>
            </p:cNvSpPr>
            <p:nvPr/>
          </p:nvSpPr>
          <p:spPr bwMode="auto">
            <a:xfrm>
              <a:off x="1247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2" name="Freeform 284"/>
            <p:cNvSpPr>
              <a:spLocks/>
            </p:cNvSpPr>
            <p:nvPr/>
          </p:nvSpPr>
          <p:spPr bwMode="auto">
            <a:xfrm>
              <a:off x="1247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3" name="Freeform 285"/>
            <p:cNvSpPr>
              <a:spLocks/>
            </p:cNvSpPr>
            <p:nvPr/>
          </p:nvSpPr>
          <p:spPr bwMode="auto">
            <a:xfrm>
              <a:off x="1247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4" name="Freeform 286"/>
            <p:cNvSpPr>
              <a:spLocks/>
            </p:cNvSpPr>
            <p:nvPr/>
          </p:nvSpPr>
          <p:spPr bwMode="auto">
            <a:xfrm>
              <a:off x="1247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5" name="Freeform 287"/>
            <p:cNvSpPr>
              <a:spLocks/>
            </p:cNvSpPr>
            <p:nvPr/>
          </p:nvSpPr>
          <p:spPr bwMode="auto">
            <a:xfrm>
              <a:off x="1247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6" name="Freeform 288"/>
            <p:cNvSpPr>
              <a:spLocks/>
            </p:cNvSpPr>
            <p:nvPr/>
          </p:nvSpPr>
          <p:spPr bwMode="auto">
            <a:xfrm>
              <a:off x="1247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7" name="Freeform 289"/>
            <p:cNvSpPr>
              <a:spLocks/>
            </p:cNvSpPr>
            <p:nvPr/>
          </p:nvSpPr>
          <p:spPr bwMode="auto">
            <a:xfrm>
              <a:off x="1247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5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8" name="Freeform 290"/>
            <p:cNvSpPr>
              <a:spLocks/>
            </p:cNvSpPr>
            <p:nvPr/>
          </p:nvSpPr>
          <p:spPr bwMode="auto">
            <a:xfrm>
              <a:off x="1247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5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9" name="Freeform 291"/>
            <p:cNvSpPr>
              <a:spLocks/>
            </p:cNvSpPr>
            <p:nvPr/>
          </p:nvSpPr>
          <p:spPr bwMode="auto">
            <a:xfrm>
              <a:off x="1247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9 w 21"/>
                <a:gd name="T7" fmla="*/ 7 h 21"/>
                <a:gd name="T8" fmla="*/ 21 w 21"/>
                <a:gd name="T9" fmla="*/ 11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0" name="Freeform 292"/>
            <p:cNvSpPr>
              <a:spLocks/>
            </p:cNvSpPr>
            <p:nvPr/>
          </p:nvSpPr>
          <p:spPr bwMode="auto">
            <a:xfrm>
              <a:off x="1247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9 w 21"/>
                <a:gd name="T7" fmla="*/ 7 h 21"/>
                <a:gd name="T8" fmla="*/ 21 w 21"/>
                <a:gd name="T9" fmla="*/ 11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1" name="Freeform 293"/>
            <p:cNvSpPr>
              <a:spLocks/>
            </p:cNvSpPr>
            <p:nvPr/>
          </p:nvSpPr>
          <p:spPr bwMode="auto">
            <a:xfrm>
              <a:off x="2064" y="3729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2" name="Freeform 294"/>
            <p:cNvSpPr>
              <a:spLocks/>
            </p:cNvSpPr>
            <p:nvPr/>
          </p:nvSpPr>
          <p:spPr bwMode="auto">
            <a:xfrm>
              <a:off x="2064" y="3729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3" name="Freeform 295"/>
            <p:cNvSpPr>
              <a:spLocks/>
            </p:cNvSpPr>
            <p:nvPr/>
          </p:nvSpPr>
          <p:spPr bwMode="auto">
            <a:xfrm>
              <a:off x="2064" y="3646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4" name="Freeform 296"/>
            <p:cNvSpPr>
              <a:spLocks/>
            </p:cNvSpPr>
            <p:nvPr/>
          </p:nvSpPr>
          <p:spPr bwMode="auto">
            <a:xfrm>
              <a:off x="2064" y="3646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5" name="Freeform 297"/>
            <p:cNvSpPr>
              <a:spLocks/>
            </p:cNvSpPr>
            <p:nvPr/>
          </p:nvSpPr>
          <p:spPr bwMode="auto">
            <a:xfrm>
              <a:off x="2064" y="356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6" name="Freeform 298"/>
            <p:cNvSpPr>
              <a:spLocks/>
            </p:cNvSpPr>
            <p:nvPr/>
          </p:nvSpPr>
          <p:spPr bwMode="auto">
            <a:xfrm>
              <a:off x="2064" y="356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7" name="Freeform 299"/>
            <p:cNvSpPr>
              <a:spLocks/>
            </p:cNvSpPr>
            <p:nvPr/>
          </p:nvSpPr>
          <p:spPr bwMode="auto">
            <a:xfrm>
              <a:off x="2064" y="348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8 h 21"/>
                <a:gd name="T16" fmla="*/ 11 w 21"/>
                <a:gd name="T17" fmla="*/ 21 h 21"/>
                <a:gd name="T18" fmla="*/ 7 w 21"/>
                <a:gd name="T19" fmla="*/ 18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1" y="21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8" name="Freeform 300"/>
            <p:cNvSpPr>
              <a:spLocks/>
            </p:cNvSpPr>
            <p:nvPr/>
          </p:nvSpPr>
          <p:spPr bwMode="auto">
            <a:xfrm>
              <a:off x="2064" y="348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8 h 21"/>
                <a:gd name="T16" fmla="*/ 11 w 21"/>
                <a:gd name="T17" fmla="*/ 21 h 21"/>
                <a:gd name="T18" fmla="*/ 7 w 21"/>
                <a:gd name="T19" fmla="*/ 18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1" y="21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9" name="Freeform 301"/>
            <p:cNvSpPr>
              <a:spLocks/>
            </p:cNvSpPr>
            <p:nvPr/>
          </p:nvSpPr>
          <p:spPr bwMode="auto">
            <a:xfrm>
              <a:off x="2064" y="3318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80" name="Freeform 302"/>
            <p:cNvSpPr>
              <a:spLocks/>
            </p:cNvSpPr>
            <p:nvPr/>
          </p:nvSpPr>
          <p:spPr bwMode="auto">
            <a:xfrm>
              <a:off x="2064" y="3318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81" name="Freeform 303"/>
            <p:cNvSpPr>
              <a:spLocks/>
            </p:cNvSpPr>
            <p:nvPr/>
          </p:nvSpPr>
          <p:spPr bwMode="auto">
            <a:xfrm>
              <a:off x="2064" y="323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82" name="Freeform 304"/>
            <p:cNvSpPr>
              <a:spLocks/>
            </p:cNvSpPr>
            <p:nvPr/>
          </p:nvSpPr>
          <p:spPr bwMode="auto">
            <a:xfrm>
              <a:off x="2064" y="323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83" name="Freeform 305"/>
            <p:cNvSpPr>
              <a:spLocks/>
            </p:cNvSpPr>
            <p:nvPr/>
          </p:nvSpPr>
          <p:spPr bwMode="auto">
            <a:xfrm>
              <a:off x="2064" y="3156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84" name="Freeform 306"/>
            <p:cNvSpPr>
              <a:spLocks/>
            </p:cNvSpPr>
            <p:nvPr/>
          </p:nvSpPr>
          <p:spPr bwMode="auto">
            <a:xfrm>
              <a:off x="2064" y="3156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85" name="Freeform 307"/>
            <p:cNvSpPr>
              <a:spLocks/>
            </p:cNvSpPr>
            <p:nvPr/>
          </p:nvSpPr>
          <p:spPr bwMode="auto">
            <a:xfrm>
              <a:off x="2064" y="307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86" name="Freeform 308"/>
            <p:cNvSpPr>
              <a:spLocks/>
            </p:cNvSpPr>
            <p:nvPr/>
          </p:nvSpPr>
          <p:spPr bwMode="auto">
            <a:xfrm>
              <a:off x="2064" y="307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87" name="Freeform 309"/>
            <p:cNvSpPr>
              <a:spLocks/>
            </p:cNvSpPr>
            <p:nvPr/>
          </p:nvSpPr>
          <p:spPr bwMode="auto">
            <a:xfrm>
              <a:off x="2064" y="2908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88" name="Freeform 310"/>
            <p:cNvSpPr>
              <a:spLocks/>
            </p:cNvSpPr>
            <p:nvPr/>
          </p:nvSpPr>
          <p:spPr bwMode="auto">
            <a:xfrm>
              <a:off x="2064" y="2908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89" name="Freeform 311"/>
            <p:cNvSpPr>
              <a:spLocks/>
            </p:cNvSpPr>
            <p:nvPr/>
          </p:nvSpPr>
          <p:spPr bwMode="auto">
            <a:xfrm>
              <a:off x="2064" y="2828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90" name="Freeform 312"/>
            <p:cNvSpPr>
              <a:spLocks/>
            </p:cNvSpPr>
            <p:nvPr/>
          </p:nvSpPr>
          <p:spPr bwMode="auto">
            <a:xfrm>
              <a:off x="2064" y="2828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91" name="Freeform 313"/>
            <p:cNvSpPr>
              <a:spLocks/>
            </p:cNvSpPr>
            <p:nvPr/>
          </p:nvSpPr>
          <p:spPr bwMode="auto">
            <a:xfrm>
              <a:off x="2064" y="2745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92" name="Freeform 314"/>
            <p:cNvSpPr>
              <a:spLocks/>
            </p:cNvSpPr>
            <p:nvPr/>
          </p:nvSpPr>
          <p:spPr bwMode="auto">
            <a:xfrm>
              <a:off x="2064" y="2745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93" name="Freeform 315"/>
            <p:cNvSpPr>
              <a:spLocks/>
            </p:cNvSpPr>
            <p:nvPr/>
          </p:nvSpPr>
          <p:spPr bwMode="auto">
            <a:xfrm>
              <a:off x="2064" y="2662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94" name="Freeform 316"/>
            <p:cNvSpPr>
              <a:spLocks/>
            </p:cNvSpPr>
            <p:nvPr/>
          </p:nvSpPr>
          <p:spPr bwMode="auto">
            <a:xfrm>
              <a:off x="2064" y="2662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95" name="Freeform 317"/>
            <p:cNvSpPr>
              <a:spLocks/>
            </p:cNvSpPr>
            <p:nvPr/>
          </p:nvSpPr>
          <p:spPr bwMode="auto">
            <a:xfrm>
              <a:off x="2064" y="2500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96" name="Freeform 318"/>
            <p:cNvSpPr>
              <a:spLocks/>
            </p:cNvSpPr>
            <p:nvPr/>
          </p:nvSpPr>
          <p:spPr bwMode="auto">
            <a:xfrm>
              <a:off x="2064" y="2500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97" name="Freeform 319"/>
            <p:cNvSpPr>
              <a:spLocks/>
            </p:cNvSpPr>
            <p:nvPr/>
          </p:nvSpPr>
          <p:spPr bwMode="auto">
            <a:xfrm>
              <a:off x="2064" y="2417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98" name="Freeform 320"/>
            <p:cNvSpPr>
              <a:spLocks/>
            </p:cNvSpPr>
            <p:nvPr/>
          </p:nvSpPr>
          <p:spPr bwMode="auto">
            <a:xfrm>
              <a:off x="2064" y="2417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99" name="Freeform 321"/>
            <p:cNvSpPr>
              <a:spLocks/>
            </p:cNvSpPr>
            <p:nvPr/>
          </p:nvSpPr>
          <p:spPr bwMode="auto">
            <a:xfrm>
              <a:off x="2064" y="2334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00" name="Freeform 322"/>
            <p:cNvSpPr>
              <a:spLocks/>
            </p:cNvSpPr>
            <p:nvPr/>
          </p:nvSpPr>
          <p:spPr bwMode="auto">
            <a:xfrm>
              <a:off x="2064" y="2334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01" name="Freeform 323"/>
            <p:cNvSpPr>
              <a:spLocks/>
            </p:cNvSpPr>
            <p:nvPr/>
          </p:nvSpPr>
          <p:spPr bwMode="auto">
            <a:xfrm>
              <a:off x="2064" y="2252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02" name="Freeform 324"/>
            <p:cNvSpPr>
              <a:spLocks/>
            </p:cNvSpPr>
            <p:nvPr/>
          </p:nvSpPr>
          <p:spPr bwMode="auto">
            <a:xfrm>
              <a:off x="2064" y="2252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03" name="Freeform 325"/>
            <p:cNvSpPr>
              <a:spLocks/>
            </p:cNvSpPr>
            <p:nvPr/>
          </p:nvSpPr>
          <p:spPr bwMode="auto">
            <a:xfrm>
              <a:off x="2064" y="2089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04" name="Freeform 326"/>
            <p:cNvSpPr>
              <a:spLocks/>
            </p:cNvSpPr>
            <p:nvPr/>
          </p:nvSpPr>
          <p:spPr bwMode="auto">
            <a:xfrm>
              <a:off x="2064" y="2089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05" name="Freeform 327"/>
            <p:cNvSpPr>
              <a:spLocks/>
            </p:cNvSpPr>
            <p:nvPr/>
          </p:nvSpPr>
          <p:spPr bwMode="auto">
            <a:xfrm>
              <a:off x="2064" y="200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8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06" name="Freeform 328"/>
            <p:cNvSpPr>
              <a:spLocks/>
            </p:cNvSpPr>
            <p:nvPr/>
          </p:nvSpPr>
          <p:spPr bwMode="auto">
            <a:xfrm>
              <a:off x="2064" y="200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8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07" name="Freeform 329"/>
            <p:cNvSpPr>
              <a:spLocks/>
            </p:cNvSpPr>
            <p:nvPr/>
          </p:nvSpPr>
          <p:spPr bwMode="auto">
            <a:xfrm>
              <a:off x="2064" y="192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08" name="Freeform 330"/>
            <p:cNvSpPr>
              <a:spLocks/>
            </p:cNvSpPr>
            <p:nvPr/>
          </p:nvSpPr>
          <p:spPr bwMode="auto">
            <a:xfrm>
              <a:off x="2064" y="192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09" name="Freeform 331"/>
            <p:cNvSpPr>
              <a:spLocks/>
            </p:cNvSpPr>
            <p:nvPr/>
          </p:nvSpPr>
          <p:spPr bwMode="auto">
            <a:xfrm>
              <a:off x="2064" y="184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3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10" name="Freeform 332"/>
            <p:cNvSpPr>
              <a:spLocks/>
            </p:cNvSpPr>
            <p:nvPr/>
          </p:nvSpPr>
          <p:spPr bwMode="auto">
            <a:xfrm>
              <a:off x="2064" y="184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3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11" name="Freeform 333"/>
            <p:cNvSpPr>
              <a:spLocks/>
            </p:cNvSpPr>
            <p:nvPr/>
          </p:nvSpPr>
          <p:spPr bwMode="auto">
            <a:xfrm>
              <a:off x="2064" y="167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12" name="Freeform 334"/>
            <p:cNvSpPr>
              <a:spLocks/>
            </p:cNvSpPr>
            <p:nvPr/>
          </p:nvSpPr>
          <p:spPr bwMode="auto">
            <a:xfrm>
              <a:off x="2064" y="167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13" name="Freeform 335"/>
            <p:cNvSpPr>
              <a:spLocks/>
            </p:cNvSpPr>
            <p:nvPr/>
          </p:nvSpPr>
          <p:spPr bwMode="auto">
            <a:xfrm>
              <a:off x="2064" y="1596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14" name="Freeform 336"/>
            <p:cNvSpPr>
              <a:spLocks/>
            </p:cNvSpPr>
            <p:nvPr/>
          </p:nvSpPr>
          <p:spPr bwMode="auto">
            <a:xfrm>
              <a:off x="2064" y="1596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15" name="Freeform 337"/>
            <p:cNvSpPr>
              <a:spLocks/>
            </p:cNvSpPr>
            <p:nvPr/>
          </p:nvSpPr>
          <p:spPr bwMode="auto">
            <a:xfrm>
              <a:off x="2064" y="151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3 h 21"/>
                <a:gd name="T4" fmla="*/ 19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3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16" name="Freeform 338"/>
            <p:cNvSpPr>
              <a:spLocks/>
            </p:cNvSpPr>
            <p:nvPr/>
          </p:nvSpPr>
          <p:spPr bwMode="auto">
            <a:xfrm>
              <a:off x="2064" y="151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3 h 21"/>
                <a:gd name="T4" fmla="*/ 19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3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17" name="Freeform 339"/>
            <p:cNvSpPr>
              <a:spLocks/>
            </p:cNvSpPr>
            <p:nvPr/>
          </p:nvSpPr>
          <p:spPr bwMode="auto">
            <a:xfrm>
              <a:off x="2064" y="143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9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1 h 21"/>
                <a:gd name="T26" fmla="*/ 2 w 21"/>
                <a:gd name="T27" fmla="*/ 7 h 21"/>
                <a:gd name="T28" fmla="*/ 4 w 21"/>
                <a:gd name="T29" fmla="*/ 4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18" name="Freeform 340"/>
            <p:cNvSpPr>
              <a:spLocks/>
            </p:cNvSpPr>
            <p:nvPr/>
          </p:nvSpPr>
          <p:spPr bwMode="auto">
            <a:xfrm>
              <a:off x="2064" y="143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9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1 h 21"/>
                <a:gd name="T26" fmla="*/ 2 w 21"/>
                <a:gd name="T27" fmla="*/ 7 h 21"/>
                <a:gd name="T28" fmla="*/ 4 w 21"/>
                <a:gd name="T29" fmla="*/ 4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19" name="Freeform 341"/>
            <p:cNvSpPr>
              <a:spLocks/>
            </p:cNvSpPr>
            <p:nvPr/>
          </p:nvSpPr>
          <p:spPr bwMode="auto">
            <a:xfrm>
              <a:off x="1410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20" name="Freeform 342"/>
            <p:cNvSpPr>
              <a:spLocks/>
            </p:cNvSpPr>
            <p:nvPr/>
          </p:nvSpPr>
          <p:spPr bwMode="auto">
            <a:xfrm>
              <a:off x="1410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21" name="Freeform 343"/>
            <p:cNvSpPr>
              <a:spLocks/>
            </p:cNvSpPr>
            <p:nvPr/>
          </p:nvSpPr>
          <p:spPr bwMode="auto">
            <a:xfrm>
              <a:off x="1410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22" name="Freeform 344"/>
            <p:cNvSpPr>
              <a:spLocks/>
            </p:cNvSpPr>
            <p:nvPr/>
          </p:nvSpPr>
          <p:spPr bwMode="auto">
            <a:xfrm>
              <a:off x="1410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23" name="Freeform 345"/>
            <p:cNvSpPr>
              <a:spLocks/>
            </p:cNvSpPr>
            <p:nvPr/>
          </p:nvSpPr>
          <p:spPr bwMode="auto">
            <a:xfrm>
              <a:off x="1410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24" name="Freeform 346"/>
            <p:cNvSpPr>
              <a:spLocks/>
            </p:cNvSpPr>
            <p:nvPr/>
          </p:nvSpPr>
          <p:spPr bwMode="auto">
            <a:xfrm>
              <a:off x="1410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25" name="Freeform 347"/>
            <p:cNvSpPr>
              <a:spLocks/>
            </p:cNvSpPr>
            <p:nvPr/>
          </p:nvSpPr>
          <p:spPr bwMode="auto">
            <a:xfrm>
              <a:off x="1410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7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26" name="Freeform 348"/>
            <p:cNvSpPr>
              <a:spLocks/>
            </p:cNvSpPr>
            <p:nvPr/>
          </p:nvSpPr>
          <p:spPr bwMode="auto">
            <a:xfrm>
              <a:off x="1410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7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27" name="Freeform 349"/>
            <p:cNvSpPr>
              <a:spLocks/>
            </p:cNvSpPr>
            <p:nvPr/>
          </p:nvSpPr>
          <p:spPr bwMode="auto">
            <a:xfrm>
              <a:off x="1410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28" name="Freeform 350"/>
            <p:cNvSpPr>
              <a:spLocks/>
            </p:cNvSpPr>
            <p:nvPr/>
          </p:nvSpPr>
          <p:spPr bwMode="auto">
            <a:xfrm>
              <a:off x="1410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29" name="Freeform 351"/>
            <p:cNvSpPr>
              <a:spLocks/>
            </p:cNvSpPr>
            <p:nvPr/>
          </p:nvSpPr>
          <p:spPr bwMode="auto">
            <a:xfrm>
              <a:off x="1410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30" name="Freeform 352"/>
            <p:cNvSpPr>
              <a:spLocks/>
            </p:cNvSpPr>
            <p:nvPr/>
          </p:nvSpPr>
          <p:spPr bwMode="auto">
            <a:xfrm>
              <a:off x="1410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31" name="Freeform 353"/>
            <p:cNvSpPr>
              <a:spLocks/>
            </p:cNvSpPr>
            <p:nvPr/>
          </p:nvSpPr>
          <p:spPr bwMode="auto">
            <a:xfrm>
              <a:off x="1410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32" name="Freeform 354"/>
            <p:cNvSpPr>
              <a:spLocks/>
            </p:cNvSpPr>
            <p:nvPr/>
          </p:nvSpPr>
          <p:spPr bwMode="auto">
            <a:xfrm>
              <a:off x="1410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33" name="Freeform 355"/>
            <p:cNvSpPr>
              <a:spLocks/>
            </p:cNvSpPr>
            <p:nvPr/>
          </p:nvSpPr>
          <p:spPr bwMode="auto">
            <a:xfrm>
              <a:off x="1410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34" name="Freeform 356"/>
            <p:cNvSpPr>
              <a:spLocks/>
            </p:cNvSpPr>
            <p:nvPr/>
          </p:nvSpPr>
          <p:spPr bwMode="auto">
            <a:xfrm>
              <a:off x="1410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35" name="Freeform 357"/>
            <p:cNvSpPr>
              <a:spLocks/>
            </p:cNvSpPr>
            <p:nvPr/>
          </p:nvSpPr>
          <p:spPr bwMode="auto">
            <a:xfrm>
              <a:off x="1410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36" name="Freeform 358"/>
            <p:cNvSpPr>
              <a:spLocks/>
            </p:cNvSpPr>
            <p:nvPr/>
          </p:nvSpPr>
          <p:spPr bwMode="auto">
            <a:xfrm>
              <a:off x="1410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37" name="Freeform 359"/>
            <p:cNvSpPr>
              <a:spLocks/>
            </p:cNvSpPr>
            <p:nvPr/>
          </p:nvSpPr>
          <p:spPr bwMode="auto">
            <a:xfrm>
              <a:off x="1410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38" name="Freeform 360"/>
            <p:cNvSpPr>
              <a:spLocks/>
            </p:cNvSpPr>
            <p:nvPr/>
          </p:nvSpPr>
          <p:spPr bwMode="auto">
            <a:xfrm>
              <a:off x="1410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39" name="Freeform 361"/>
            <p:cNvSpPr>
              <a:spLocks/>
            </p:cNvSpPr>
            <p:nvPr/>
          </p:nvSpPr>
          <p:spPr bwMode="auto">
            <a:xfrm>
              <a:off x="1410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40" name="Freeform 362"/>
            <p:cNvSpPr>
              <a:spLocks/>
            </p:cNvSpPr>
            <p:nvPr/>
          </p:nvSpPr>
          <p:spPr bwMode="auto">
            <a:xfrm>
              <a:off x="1410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41" name="Freeform 363"/>
            <p:cNvSpPr>
              <a:spLocks/>
            </p:cNvSpPr>
            <p:nvPr/>
          </p:nvSpPr>
          <p:spPr bwMode="auto">
            <a:xfrm>
              <a:off x="1410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42" name="Freeform 364"/>
            <p:cNvSpPr>
              <a:spLocks/>
            </p:cNvSpPr>
            <p:nvPr/>
          </p:nvSpPr>
          <p:spPr bwMode="auto">
            <a:xfrm>
              <a:off x="1410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43" name="Freeform 365"/>
            <p:cNvSpPr>
              <a:spLocks/>
            </p:cNvSpPr>
            <p:nvPr/>
          </p:nvSpPr>
          <p:spPr bwMode="auto">
            <a:xfrm>
              <a:off x="1410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44" name="Freeform 366"/>
            <p:cNvSpPr>
              <a:spLocks/>
            </p:cNvSpPr>
            <p:nvPr/>
          </p:nvSpPr>
          <p:spPr bwMode="auto">
            <a:xfrm>
              <a:off x="1410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45" name="Freeform 367"/>
            <p:cNvSpPr>
              <a:spLocks/>
            </p:cNvSpPr>
            <p:nvPr/>
          </p:nvSpPr>
          <p:spPr bwMode="auto">
            <a:xfrm>
              <a:off x="1410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46" name="Freeform 368"/>
            <p:cNvSpPr>
              <a:spLocks/>
            </p:cNvSpPr>
            <p:nvPr/>
          </p:nvSpPr>
          <p:spPr bwMode="auto">
            <a:xfrm>
              <a:off x="1410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47" name="Freeform 369"/>
            <p:cNvSpPr>
              <a:spLocks/>
            </p:cNvSpPr>
            <p:nvPr/>
          </p:nvSpPr>
          <p:spPr bwMode="auto">
            <a:xfrm>
              <a:off x="1410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48" name="Freeform 370"/>
            <p:cNvSpPr>
              <a:spLocks/>
            </p:cNvSpPr>
            <p:nvPr/>
          </p:nvSpPr>
          <p:spPr bwMode="auto">
            <a:xfrm>
              <a:off x="1410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49" name="Freeform 371"/>
            <p:cNvSpPr>
              <a:spLocks/>
            </p:cNvSpPr>
            <p:nvPr/>
          </p:nvSpPr>
          <p:spPr bwMode="auto">
            <a:xfrm>
              <a:off x="1410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50" name="Freeform 372"/>
            <p:cNvSpPr>
              <a:spLocks/>
            </p:cNvSpPr>
            <p:nvPr/>
          </p:nvSpPr>
          <p:spPr bwMode="auto">
            <a:xfrm>
              <a:off x="1410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51" name="Freeform 373"/>
            <p:cNvSpPr>
              <a:spLocks/>
            </p:cNvSpPr>
            <p:nvPr/>
          </p:nvSpPr>
          <p:spPr bwMode="auto">
            <a:xfrm>
              <a:off x="1410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52" name="Freeform 374"/>
            <p:cNvSpPr>
              <a:spLocks/>
            </p:cNvSpPr>
            <p:nvPr/>
          </p:nvSpPr>
          <p:spPr bwMode="auto">
            <a:xfrm>
              <a:off x="1410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53" name="Freeform 375"/>
            <p:cNvSpPr>
              <a:spLocks/>
            </p:cNvSpPr>
            <p:nvPr/>
          </p:nvSpPr>
          <p:spPr bwMode="auto">
            <a:xfrm>
              <a:off x="1410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54" name="Freeform 376"/>
            <p:cNvSpPr>
              <a:spLocks/>
            </p:cNvSpPr>
            <p:nvPr/>
          </p:nvSpPr>
          <p:spPr bwMode="auto">
            <a:xfrm>
              <a:off x="1410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55" name="Freeform 377"/>
            <p:cNvSpPr>
              <a:spLocks/>
            </p:cNvSpPr>
            <p:nvPr/>
          </p:nvSpPr>
          <p:spPr bwMode="auto">
            <a:xfrm>
              <a:off x="1410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56" name="Freeform 378"/>
            <p:cNvSpPr>
              <a:spLocks/>
            </p:cNvSpPr>
            <p:nvPr/>
          </p:nvSpPr>
          <p:spPr bwMode="auto">
            <a:xfrm>
              <a:off x="1410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57" name="Freeform 379"/>
            <p:cNvSpPr>
              <a:spLocks/>
            </p:cNvSpPr>
            <p:nvPr/>
          </p:nvSpPr>
          <p:spPr bwMode="auto">
            <a:xfrm>
              <a:off x="1410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58" name="Freeform 380"/>
            <p:cNvSpPr>
              <a:spLocks/>
            </p:cNvSpPr>
            <p:nvPr/>
          </p:nvSpPr>
          <p:spPr bwMode="auto">
            <a:xfrm>
              <a:off x="1410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59" name="Freeform 381"/>
            <p:cNvSpPr>
              <a:spLocks/>
            </p:cNvSpPr>
            <p:nvPr/>
          </p:nvSpPr>
          <p:spPr bwMode="auto">
            <a:xfrm>
              <a:off x="1410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60" name="Freeform 382"/>
            <p:cNvSpPr>
              <a:spLocks/>
            </p:cNvSpPr>
            <p:nvPr/>
          </p:nvSpPr>
          <p:spPr bwMode="auto">
            <a:xfrm>
              <a:off x="1410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61" name="Freeform 383"/>
            <p:cNvSpPr>
              <a:spLocks/>
            </p:cNvSpPr>
            <p:nvPr/>
          </p:nvSpPr>
          <p:spPr bwMode="auto">
            <a:xfrm>
              <a:off x="1410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62" name="Freeform 384"/>
            <p:cNvSpPr>
              <a:spLocks/>
            </p:cNvSpPr>
            <p:nvPr/>
          </p:nvSpPr>
          <p:spPr bwMode="auto">
            <a:xfrm>
              <a:off x="1410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63" name="Freeform 385"/>
            <p:cNvSpPr>
              <a:spLocks/>
            </p:cNvSpPr>
            <p:nvPr/>
          </p:nvSpPr>
          <p:spPr bwMode="auto">
            <a:xfrm>
              <a:off x="1410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9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64" name="Freeform 386"/>
            <p:cNvSpPr>
              <a:spLocks/>
            </p:cNvSpPr>
            <p:nvPr/>
          </p:nvSpPr>
          <p:spPr bwMode="auto">
            <a:xfrm>
              <a:off x="1410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9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65" name="Freeform 387"/>
            <p:cNvSpPr>
              <a:spLocks/>
            </p:cNvSpPr>
            <p:nvPr/>
          </p:nvSpPr>
          <p:spPr bwMode="auto">
            <a:xfrm>
              <a:off x="1410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66" name="Freeform 388"/>
            <p:cNvSpPr>
              <a:spLocks/>
            </p:cNvSpPr>
            <p:nvPr/>
          </p:nvSpPr>
          <p:spPr bwMode="auto">
            <a:xfrm>
              <a:off x="1410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67" name="Freeform 389"/>
            <p:cNvSpPr>
              <a:spLocks/>
            </p:cNvSpPr>
            <p:nvPr/>
          </p:nvSpPr>
          <p:spPr bwMode="auto">
            <a:xfrm>
              <a:off x="2392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68" name="Freeform 390"/>
            <p:cNvSpPr>
              <a:spLocks/>
            </p:cNvSpPr>
            <p:nvPr/>
          </p:nvSpPr>
          <p:spPr bwMode="auto">
            <a:xfrm>
              <a:off x="2392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69" name="Freeform 391"/>
            <p:cNvSpPr>
              <a:spLocks/>
            </p:cNvSpPr>
            <p:nvPr/>
          </p:nvSpPr>
          <p:spPr bwMode="auto">
            <a:xfrm>
              <a:off x="2392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70" name="Freeform 392"/>
            <p:cNvSpPr>
              <a:spLocks/>
            </p:cNvSpPr>
            <p:nvPr/>
          </p:nvSpPr>
          <p:spPr bwMode="auto">
            <a:xfrm>
              <a:off x="2392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71" name="Freeform 393"/>
            <p:cNvSpPr>
              <a:spLocks/>
            </p:cNvSpPr>
            <p:nvPr/>
          </p:nvSpPr>
          <p:spPr bwMode="auto">
            <a:xfrm>
              <a:off x="2392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72" name="Freeform 394"/>
            <p:cNvSpPr>
              <a:spLocks/>
            </p:cNvSpPr>
            <p:nvPr/>
          </p:nvSpPr>
          <p:spPr bwMode="auto">
            <a:xfrm>
              <a:off x="2392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73" name="Freeform 395"/>
            <p:cNvSpPr>
              <a:spLocks/>
            </p:cNvSpPr>
            <p:nvPr/>
          </p:nvSpPr>
          <p:spPr bwMode="auto">
            <a:xfrm>
              <a:off x="2392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9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7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74" name="Freeform 396"/>
            <p:cNvSpPr>
              <a:spLocks/>
            </p:cNvSpPr>
            <p:nvPr/>
          </p:nvSpPr>
          <p:spPr bwMode="auto">
            <a:xfrm>
              <a:off x="2392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9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7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75" name="Freeform 397"/>
            <p:cNvSpPr>
              <a:spLocks/>
            </p:cNvSpPr>
            <p:nvPr/>
          </p:nvSpPr>
          <p:spPr bwMode="auto">
            <a:xfrm>
              <a:off x="2392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76" name="Freeform 398"/>
            <p:cNvSpPr>
              <a:spLocks/>
            </p:cNvSpPr>
            <p:nvPr/>
          </p:nvSpPr>
          <p:spPr bwMode="auto">
            <a:xfrm>
              <a:off x="2392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77" name="Freeform 399"/>
            <p:cNvSpPr>
              <a:spLocks/>
            </p:cNvSpPr>
            <p:nvPr/>
          </p:nvSpPr>
          <p:spPr bwMode="auto">
            <a:xfrm>
              <a:off x="2392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78" name="Freeform 400"/>
            <p:cNvSpPr>
              <a:spLocks/>
            </p:cNvSpPr>
            <p:nvPr/>
          </p:nvSpPr>
          <p:spPr bwMode="auto">
            <a:xfrm>
              <a:off x="2392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79" name="Freeform 401"/>
            <p:cNvSpPr>
              <a:spLocks/>
            </p:cNvSpPr>
            <p:nvPr/>
          </p:nvSpPr>
          <p:spPr bwMode="auto">
            <a:xfrm>
              <a:off x="2392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80" name="Freeform 402"/>
            <p:cNvSpPr>
              <a:spLocks/>
            </p:cNvSpPr>
            <p:nvPr/>
          </p:nvSpPr>
          <p:spPr bwMode="auto">
            <a:xfrm>
              <a:off x="2392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81" name="Freeform 403"/>
            <p:cNvSpPr>
              <a:spLocks/>
            </p:cNvSpPr>
            <p:nvPr/>
          </p:nvSpPr>
          <p:spPr bwMode="auto">
            <a:xfrm>
              <a:off x="2392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82" name="Freeform 404"/>
            <p:cNvSpPr>
              <a:spLocks/>
            </p:cNvSpPr>
            <p:nvPr/>
          </p:nvSpPr>
          <p:spPr bwMode="auto">
            <a:xfrm>
              <a:off x="2392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83" name="Freeform 405"/>
            <p:cNvSpPr>
              <a:spLocks/>
            </p:cNvSpPr>
            <p:nvPr/>
          </p:nvSpPr>
          <p:spPr bwMode="auto">
            <a:xfrm>
              <a:off x="2392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284" name="Freeform 406"/>
            <p:cNvSpPr>
              <a:spLocks/>
            </p:cNvSpPr>
            <p:nvPr/>
          </p:nvSpPr>
          <p:spPr bwMode="auto">
            <a:xfrm>
              <a:off x="2392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07"/>
          <p:cNvGrpSpPr>
            <a:grpSpLocks/>
          </p:cNvGrpSpPr>
          <p:nvPr/>
        </p:nvGrpSpPr>
        <p:grpSpPr bwMode="auto">
          <a:xfrm>
            <a:off x="3475038" y="2271713"/>
            <a:ext cx="4189412" cy="3681412"/>
            <a:chOff x="2392" y="1431"/>
            <a:chExt cx="2639" cy="2319"/>
          </a:xfrm>
        </p:grpSpPr>
        <p:sp>
          <p:nvSpPr>
            <p:cNvPr id="44885" name="Freeform 408"/>
            <p:cNvSpPr>
              <a:spLocks/>
            </p:cNvSpPr>
            <p:nvPr/>
          </p:nvSpPr>
          <p:spPr bwMode="auto">
            <a:xfrm>
              <a:off x="2392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6" name="Freeform 409"/>
            <p:cNvSpPr>
              <a:spLocks/>
            </p:cNvSpPr>
            <p:nvPr/>
          </p:nvSpPr>
          <p:spPr bwMode="auto">
            <a:xfrm>
              <a:off x="2392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7" name="Freeform 410"/>
            <p:cNvSpPr>
              <a:spLocks/>
            </p:cNvSpPr>
            <p:nvPr/>
          </p:nvSpPr>
          <p:spPr bwMode="auto">
            <a:xfrm>
              <a:off x="2392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8" name="Freeform 411"/>
            <p:cNvSpPr>
              <a:spLocks/>
            </p:cNvSpPr>
            <p:nvPr/>
          </p:nvSpPr>
          <p:spPr bwMode="auto">
            <a:xfrm>
              <a:off x="2392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9" name="Freeform 412"/>
            <p:cNvSpPr>
              <a:spLocks/>
            </p:cNvSpPr>
            <p:nvPr/>
          </p:nvSpPr>
          <p:spPr bwMode="auto">
            <a:xfrm>
              <a:off x="2392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90" name="Freeform 413"/>
            <p:cNvSpPr>
              <a:spLocks/>
            </p:cNvSpPr>
            <p:nvPr/>
          </p:nvSpPr>
          <p:spPr bwMode="auto">
            <a:xfrm>
              <a:off x="2392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91" name="Freeform 414"/>
            <p:cNvSpPr>
              <a:spLocks/>
            </p:cNvSpPr>
            <p:nvPr/>
          </p:nvSpPr>
          <p:spPr bwMode="auto">
            <a:xfrm>
              <a:off x="2392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92" name="Freeform 415"/>
            <p:cNvSpPr>
              <a:spLocks/>
            </p:cNvSpPr>
            <p:nvPr/>
          </p:nvSpPr>
          <p:spPr bwMode="auto">
            <a:xfrm>
              <a:off x="2392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93" name="Freeform 416"/>
            <p:cNvSpPr>
              <a:spLocks/>
            </p:cNvSpPr>
            <p:nvPr/>
          </p:nvSpPr>
          <p:spPr bwMode="auto">
            <a:xfrm>
              <a:off x="2392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94" name="Freeform 417"/>
            <p:cNvSpPr>
              <a:spLocks/>
            </p:cNvSpPr>
            <p:nvPr/>
          </p:nvSpPr>
          <p:spPr bwMode="auto">
            <a:xfrm>
              <a:off x="2392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95" name="Freeform 418"/>
            <p:cNvSpPr>
              <a:spLocks/>
            </p:cNvSpPr>
            <p:nvPr/>
          </p:nvSpPr>
          <p:spPr bwMode="auto">
            <a:xfrm>
              <a:off x="2392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96" name="Freeform 419"/>
            <p:cNvSpPr>
              <a:spLocks/>
            </p:cNvSpPr>
            <p:nvPr/>
          </p:nvSpPr>
          <p:spPr bwMode="auto">
            <a:xfrm>
              <a:off x="2392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97" name="Freeform 420"/>
            <p:cNvSpPr>
              <a:spLocks/>
            </p:cNvSpPr>
            <p:nvPr/>
          </p:nvSpPr>
          <p:spPr bwMode="auto">
            <a:xfrm>
              <a:off x="2392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2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98" name="Freeform 421"/>
            <p:cNvSpPr>
              <a:spLocks/>
            </p:cNvSpPr>
            <p:nvPr/>
          </p:nvSpPr>
          <p:spPr bwMode="auto">
            <a:xfrm>
              <a:off x="2392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2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99" name="Freeform 422"/>
            <p:cNvSpPr>
              <a:spLocks/>
            </p:cNvSpPr>
            <p:nvPr/>
          </p:nvSpPr>
          <p:spPr bwMode="auto">
            <a:xfrm>
              <a:off x="2392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00" name="Freeform 423"/>
            <p:cNvSpPr>
              <a:spLocks/>
            </p:cNvSpPr>
            <p:nvPr/>
          </p:nvSpPr>
          <p:spPr bwMode="auto">
            <a:xfrm>
              <a:off x="2392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01" name="Freeform 424"/>
            <p:cNvSpPr>
              <a:spLocks/>
            </p:cNvSpPr>
            <p:nvPr/>
          </p:nvSpPr>
          <p:spPr bwMode="auto">
            <a:xfrm>
              <a:off x="2392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19 w 21"/>
                <a:gd name="T7" fmla="*/ 8 h 19"/>
                <a:gd name="T8" fmla="*/ 21 w 21"/>
                <a:gd name="T9" fmla="*/ 10 h 19"/>
                <a:gd name="T10" fmla="*/ 19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02" name="Freeform 425"/>
            <p:cNvSpPr>
              <a:spLocks/>
            </p:cNvSpPr>
            <p:nvPr/>
          </p:nvSpPr>
          <p:spPr bwMode="auto">
            <a:xfrm>
              <a:off x="2392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19 w 21"/>
                <a:gd name="T7" fmla="*/ 8 h 19"/>
                <a:gd name="T8" fmla="*/ 21 w 21"/>
                <a:gd name="T9" fmla="*/ 10 h 19"/>
                <a:gd name="T10" fmla="*/ 19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03" name="Freeform 426"/>
            <p:cNvSpPr>
              <a:spLocks/>
            </p:cNvSpPr>
            <p:nvPr/>
          </p:nvSpPr>
          <p:spPr bwMode="auto">
            <a:xfrm>
              <a:off x="2392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04" name="Freeform 427"/>
            <p:cNvSpPr>
              <a:spLocks/>
            </p:cNvSpPr>
            <p:nvPr/>
          </p:nvSpPr>
          <p:spPr bwMode="auto">
            <a:xfrm>
              <a:off x="2392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05" name="Freeform 428"/>
            <p:cNvSpPr>
              <a:spLocks/>
            </p:cNvSpPr>
            <p:nvPr/>
          </p:nvSpPr>
          <p:spPr bwMode="auto">
            <a:xfrm>
              <a:off x="2392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9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06" name="Freeform 429"/>
            <p:cNvSpPr>
              <a:spLocks/>
            </p:cNvSpPr>
            <p:nvPr/>
          </p:nvSpPr>
          <p:spPr bwMode="auto">
            <a:xfrm>
              <a:off x="2392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9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07" name="Freeform 430"/>
            <p:cNvSpPr>
              <a:spLocks/>
            </p:cNvSpPr>
            <p:nvPr/>
          </p:nvSpPr>
          <p:spPr bwMode="auto">
            <a:xfrm>
              <a:off x="2392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08" name="Freeform 431"/>
            <p:cNvSpPr>
              <a:spLocks/>
            </p:cNvSpPr>
            <p:nvPr/>
          </p:nvSpPr>
          <p:spPr bwMode="auto">
            <a:xfrm>
              <a:off x="2392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09" name="Freeform 432"/>
            <p:cNvSpPr>
              <a:spLocks/>
            </p:cNvSpPr>
            <p:nvPr/>
          </p:nvSpPr>
          <p:spPr bwMode="auto">
            <a:xfrm>
              <a:off x="2392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10" name="Freeform 433"/>
            <p:cNvSpPr>
              <a:spLocks/>
            </p:cNvSpPr>
            <p:nvPr/>
          </p:nvSpPr>
          <p:spPr bwMode="auto">
            <a:xfrm>
              <a:off x="2392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11" name="Freeform 434"/>
            <p:cNvSpPr>
              <a:spLocks/>
            </p:cNvSpPr>
            <p:nvPr/>
          </p:nvSpPr>
          <p:spPr bwMode="auto">
            <a:xfrm>
              <a:off x="2392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9 w 21"/>
                <a:gd name="T5" fmla="*/ 3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12" name="Freeform 435"/>
            <p:cNvSpPr>
              <a:spLocks/>
            </p:cNvSpPr>
            <p:nvPr/>
          </p:nvSpPr>
          <p:spPr bwMode="auto">
            <a:xfrm>
              <a:off x="2392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9 w 21"/>
                <a:gd name="T5" fmla="*/ 3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13" name="Freeform 436"/>
            <p:cNvSpPr>
              <a:spLocks/>
            </p:cNvSpPr>
            <p:nvPr/>
          </p:nvSpPr>
          <p:spPr bwMode="auto">
            <a:xfrm>
              <a:off x="2392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4 h 21"/>
                <a:gd name="T6" fmla="*/ 19 w 21"/>
                <a:gd name="T7" fmla="*/ 7 h 21"/>
                <a:gd name="T8" fmla="*/ 21 w 21"/>
                <a:gd name="T9" fmla="*/ 11 h 21"/>
                <a:gd name="T10" fmla="*/ 19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14" name="Freeform 437"/>
            <p:cNvSpPr>
              <a:spLocks/>
            </p:cNvSpPr>
            <p:nvPr/>
          </p:nvSpPr>
          <p:spPr bwMode="auto">
            <a:xfrm>
              <a:off x="2392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4 h 21"/>
                <a:gd name="T6" fmla="*/ 19 w 21"/>
                <a:gd name="T7" fmla="*/ 7 h 21"/>
                <a:gd name="T8" fmla="*/ 21 w 21"/>
                <a:gd name="T9" fmla="*/ 11 h 21"/>
                <a:gd name="T10" fmla="*/ 19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15" name="Freeform 438"/>
            <p:cNvSpPr>
              <a:spLocks/>
            </p:cNvSpPr>
            <p:nvPr/>
          </p:nvSpPr>
          <p:spPr bwMode="auto">
            <a:xfrm>
              <a:off x="3046" y="3729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16" name="Freeform 439"/>
            <p:cNvSpPr>
              <a:spLocks/>
            </p:cNvSpPr>
            <p:nvPr/>
          </p:nvSpPr>
          <p:spPr bwMode="auto">
            <a:xfrm>
              <a:off x="3046" y="3729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17" name="Freeform 440"/>
            <p:cNvSpPr>
              <a:spLocks/>
            </p:cNvSpPr>
            <p:nvPr/>
          </p:nvSpPr>
          <p:spPr bwMode="auto">
            <a:xfrm>
              <a:off x="3046" y="3646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3 h 22"/>
                <a:gd name="T4" fmla="*/ 18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8 w 21"/>
                <a:gd name="T13" fmla="*/ 19 h 22"/>
                <a:gd name="T14" fmla="*/ 14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8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18" name="Freeform 441"/>
            <p:cNvSpPr>
              <a:spLocks/>
            </p:cNvSpPr>
            <p:nvPr/>
          </p:nvSpPr>
          <p:spPr bwMode="auto">
            <a:xfrm>
              <a:off x="3046" y="3646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3 h 22"/>
                <a:gd name="T4" fmla="*/ 18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8 w 21"/>
                <a:gd name="T13" fmla="*/ 19 h 22"/>
                <a:gd name="T14" fmla="*/ 14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8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19" name="Freeform 442"/>
            <p:cNvSpPr>
              <a:spLocks/>
            </p:cNvSpPr>
            <p:nvPr/>
          </p:nvSpPr>
          <p:spPr bwMode="auto">
            <a:xfrm>
              <a:off x="3046" y="356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20" name="Freeform 443"/>
            <p:cNvSpPr>
              <a:spLocks/>
            </p:cNvSpPr>
            <p:nvPr/>
          </p:nvSpPr>
          <p:spPr bwMode="auto">
            <a:xfrm>
              <a:off x="3046" y="356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21" name="Freeform 444"/>
            <p:cNvSpPr>
              <a:spLocks/>
            </p:cNvSpPr>
            <p:nvPr/>
          </p:nvSpPr>
          <p:spPr bwMode="auto">
            <a:xfrm>
              <a:off x="3046" y="348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6 h 21"/>
                <a:gd name="T14" fmla="*/ 14 w 21"/>
                <a:gd name="T15" fmla="*/ 18 h 21"/>
                <a:gd name="T16" fmla="*/ 11 w 21"/>
                <a:gd name="T17" fmla="*/ 21 h 21"/>
                <a:gd name="T18" fmla="*/ 7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21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22" name="Freeform 445"/>
            <p:cNvSpPr>
              <a:spLocks/>
            </p:cNvSpPr>
            <p:nvPr/>
          </p:nvSpPr>
          <p:spPr bwMode="auto">
            <a:xfrm>
              <a:off x="3046" y="348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6 h 21"/>
                <a:gd name="T14" fmla="*/ 14 w 21"/>
                <a:gd name="T15" fmla="*/ 18 h 21"/>
                <a:gd name="T16" fmla="*/ 11 w 21"/>
                <a:gd name="T17" fmla="*/ 21 h 21"/>
                <a:gd name="T18" fmla="*/ 7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21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23" name="Freeform 446"/>
            <p:cNvSpPr>
              <a:spLocks/>
            </p:cNvSpPr>
            <p:nvPr/>
          </p:nvSpPr>
          <p:spPr bwMode="auto">
            <a:xfrm>
              <a:off x="3046" y="3318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3 h 22"/>
                <a:gd name="T4" fmla="*/ 18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8 w 21"/>
                <a:gd name="T13" fmla="*/ 19 h 22"/>
                <a:gd name="T14" fmla="*/ 14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8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24" name="Freeform 447"/>
            <p:cNvSpPr>
              <a:spLocks/>
            </p:cNvSpPr>
            <p:nvPr/>
          </p:nvSpPr>
          <p:spPr bwMode="auto">
            <a:xfrm>
              <a:off x="3046" y="3318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3 h 22"/>
                <a:gd name="T4" fmla="*/ 18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8 w 21"/>
                <a:gd name="T13" fmla="*/ 19 h 22"/>
                <a:gd name="T14" fmla="*/ 14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8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25" name="Freeform 448"/>
            <p:cNvSpPr>
              <a:spLocks/>
            </p:cNvSpPr>
            <p:nvPr/>
          </p:nvSpPr>
          <p:spPr bwMode="auto">
            <a:xfrm>
              <a:off x="3046" y="323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26" name="Freeform 449"/>
            <p:cNvSpPr>
              <a:spLocks/>
            </p:cNvSpPr>
            <p:nvPr/>
          </p:nvSpPr>
          <p:spPr bwMode="auto">
            <a:xfrm>
              <a:off x="3046" y="323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27" name="Freeform 450"/>
            <p:cNvSpPr>
              <a:spLocks/>
            </p:cNvSpPr>
            <p:nvPr/>
          </p:nvSpPr>
          <p:spPr bwMode="auto">
            <a:xfrm>
              <a:off x="3046" y="3156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8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8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28" name="Freeform 451"/>
            <p:cNvSpPr>
              <a:spLocks/>
            </p:cNvSpPr>
            <p:nvPr/>
          </p:nvSpPr>
          <p:spPr bwMode="auto">
            <a:xfrm>
              <a:off x="3046" y="3156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8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8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29" name="Freeform 452"/>
            <p:cNvSpPr>
              <a:spLocks/>
            </p:cNvSpPr>
            <p:nvPr/>
          </p:nvSpPr>
          <p:spPr bwMode="auto">
            <a:xfrm>
              <a:off x="3046" y="307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7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30" name="Freeform 453"/>
            <p:cNvSpPr>
              <a:spLocks/>
            </p:cNvSpPr>
            <p:nvPr/>
          </p:nvSpPr>
          <p:spPr bwMode="auto">
            <a:xfrm>
              <a:off x="3046" y="307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7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31" name="Freeform 454"/>
            <p:cNvSpPr>
              <a:spLocks/>
            </p:cNvSpPr>
            <p:nvPr/>
          </p:nvSpPr>
          <p:spPr bwMode="auto">
            <a:xfrm>
              <a:off x="3046" y="2908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32" name="Freeform 455"/>
            <p:cNvSpPr>
              <a:spLocks/>
            </p:cNvSpPr>
            <p:nvPr/>
          </p:nvSpPr>
          <p:spPr bwMode="auto">
            <a:xfrm>
              <a:off x="3046" y="2908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33" name="Freeform 456"/>
            <p:cNvSpPr>
              <a:spLocks/>
            </p:cNvSpPr>
            <p:nvPr/>
          </p:nvSpPr>
          <p:spPr bwMode="auto">
            <a:xfrm>
              <a:off x="3046" y="2828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8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8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34" name="Freeform 457"/>
            <p:cNvSpPr>
              <a:spLocks/>
            </p:cNvSpPr>
            <p:nvPr/>
          </p:nvSpPr>
          <p:spPr bwMode="auto">
            <a:xfrm>
              <a:off x="3046" y="2828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8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8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35" name="Freeform 458"/>
            <p:cNvSpPr>
              <a:spLocks/>
            </p:cNvSpPr>
            <p:nvPr/>
          </p:nvSpPr>
          <p:spPr bwMode="auto">
            <a:xfrm>
              <a:off x="3046" y="2745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7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36" name="Freeform 459"/>
            <p:cNvSpPr>
              <a:spLocks/>
            </p:cNvSpPr>
            <p:nvPr/>
          </p:nvSpPr>
          <p:spPr bwMode="auto">
            <a:xfrm>
              <a:off x="3046" y="2745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7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37" name="Freeform 460"/>
            <p:cNvSpPr>
              <a:spLocks/>
            </p:cNvSpPr>
            <p:nvPr/>
          </p:nvSpPr>
          <p:spPr bwMode="auto">
            <a:xfrm>
              <a:off x="3046" y="2662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0 h 22"/>
                <a:gd name="T4" fmla="*/ 18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8 w 21"/>
                <a:gd name="T13" fmla="*/ 17 h 22"/>
                <a:gd name="T14" fmla="*/ 14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38" name="Freeform 461"/>
            <p:cNvSpPr>
              <a:spLocks/>
            </p:cNvSpPr>
            <p:nvPr/>
          </p:nvSpPr>
          <p:spPr bwMode="auto">
            <a:xfrm>
              <a:off x="3046" y="2662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0 h 22"/>
                <a:gd name="T4" fmla="*/ 18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8 w 21"/>
                <a:gd name="T13" fmla="*/ 17 h 22"/>
                <a:gd name="T14" fmla="*/ 14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39" name="Freeform 462"/>
            <p:cNvSpPr>
              <a:spLocks/>
            </p:cNvSpPr>
            <p:nvPr/>
          </p:nvSpPr>
          <p:spPr bwMode="auto">
            <a:xfrm>
              <a:off x="3046" y="2500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8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8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40" name="Freeform 463"/>
            <p:cNvSpPr>
              <a:spLocks/>
            </p:cNvSpPr>
            <p:nvPr/>
          </p:nvSpPr>
          <p:spPr bwMode="auto">
            <a:xfrm>
              <a:off x="3046" y="2500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8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8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41" name="Freeform 464"/>
            <p:cNvSpPr>
              <a:spLocks/>
            </p:cNvSpPr>
            <p:nvPr/>
          </p:nvSpPr>
          <p:spPr bwMode="auto">
            <a:xfrm>
              <a:off x="3046" y="2417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42" name="Freeform 465"/>
            <p:cNvSpPr>
              <a:spLocks/>
            </p:cNvSpPr>
            <p:nvPr/>
          </p:nvSpPr>
          <p:spPr bwMode="auto">
            <a:xfrm>
              <a:off x="3046" y="2417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43" name="Freeform 466"/>
            <p:cNvSpPr>
              <a:spLocks/>
            </p:cNvSpPr>
            <p:nvPr/>
          </p:nvSpPr>
          <p:spPr bwMode="auto">
            <a:xfrm>
              <a:off x="3046" y="2334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0 h 22"/>
                <a:gd name="T4" fmla="*/ 18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8 w 21"/>
                <a:gd name="T13" fmla="*/ 17 h 22"/>
                <a:gd name="T14" fmla="*/ 14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44" name="Freeform 467"/>
            <p:cNvSpPr>
              <a:spLocks/>
            </p:cNvSpPr>
            <p:nvPr/>
          </p:nvSpPr>
          <p:spPr bwMode="auto">
            <a:xfrm>
              <a:off x="3046" y="2334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0 h 22"/>
                <a:gd name="T4" fmla="*/ 18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8 w 21"/>
                <a:gd name="T13" fmla="*/ 17 h 22"/>
                <a:gd name="T14" fmla="*/ 14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45" name="Freeform 468"/>
            <p:cNvSpPr>
              <a:spLocks/>
            </p:cNvSpPr>
            <p:nvPr/>
          </p:nvSpPr>
          <p:spPr bwMode="auto">
            <a:xfrm>
              <a:off x="3046" y="2252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2 w 21"/>
                <a:gd name="T29" fmla="*/ 2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2" y="2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46" name="Freeform 469"/>
            <p:cNvSpPr>
              <a:spLocks/>
            </p:cNvSpPr>
            <p:nvPr/>
          </p:nvSpPr>
          <p:spPr bwMode="auto">
            <a:xfrm>
              <a:off x="3046" y="2252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2 w 21"/>
                <a:gd name="T29" fmla="*/ 2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2" y="2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47" name="Freeform 470"/>
            <p:cNvSpPr>
              <a:spLocks/>
            </p:cNvSpPr>
            <p:nvPr/>
          </p:nvSpPr>
          <p:spPr bwMode="auto">
            <a:xfrm>
              <a:off x="3046" y="2089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48" name="Freeform 471"/>
            <p:cNvSpPr>
              <a:spLocks/>
            </p:cNvSpPr>
            <p:nvPr/>
          </p:nvSpPr>
          <p:spPr bwMode="auto">
            <a:xfrm>
              <a:off x="3046" y="2089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49" name="Freeform 472"/>
            <p:cNvSpPr>
              <a:spLocks/>
            </p:cNvSpPr>
            <p:nvPr/>
          </p:nvSpPr>
          <p:spPr bwMode="auto">
            <a:xfrm>
              <a:off x="3046" y="200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0" name="Freeform 473"/>
            <p:cNvSpPr>
              <a:spLocks/>
            </p:cNvSpPr>
            <p:nvPr/>
          </p:nvSpPr>
          <p:spPr bwMode="auto">
            <a:xfrm>
              <a:off x="3046" y="200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1" name="Freeform 474"/>
            <p:cNvSpPr>
              <a:spLocks/>
            </p:cNvSpPr>
            <p:nvPr/>
          </p:nvSpPr>
          <p:spPr bwMode="auto">
            <a:xfrm>
              <a:off x="3046" y="192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6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2" name="Freeform 475"/>
            <p:cNvSpPr>
              <a:spLocks/>
            </p:cNvSpPr>
            <p:nvPr/>
          </p:nvSpPr>
          <p:spPr bwMode="auto">
            <a:xfrm>
              <a:off x="3046" y="192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6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3" name="Freeform 476"/>
            <p:cNvSpPr>
              <a:spLocks/>
            </p:cNvSpPr>
            <p:nvPr/>
          </p:nvSpPr>
          <p:spPr bwMode="auto">
            <a:xfrm>
              <a:off x="3046" y="184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3 h 21"/>
                <a:gd name="T4" fmla="*/ 18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4" name="Freeform 477"/>
            <p:cNvSpPr>
              <a:spLocks/>
            </p:cNvSpPr>
            <p:nvPr/>
          </p:nvSpPr>
          <p:spPr bwMode="auto">
            <a:xfrm>
              <a:off x="3046" y="184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3 h 21"/>
                <a:gd name="T4" fmla="*/ 18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5" name="Freeform 478"/>
            <p:cNvSpPr>
              <a:spLocks/>
            </p:cNvSpPr>
            <p:nvPr/>
          </p:nvSpPr>
          <p:spPr bwMode="auto">
            <a:xfrm>
              <a:off x="3046" y="167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6" name="Freeform 479"/>
            <p:cNvSpPr>
              <a:spLocks/>
            </p:cNvSpPr>
            <p:nvPr/>
          </p:nvSpPr>
          <p:spPr bwMode="auto">
            <a:xfrm>
              <a:off x="3046" y="167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7" name="Freeform 480"/>
            <p:cNvSpPr>
              <a:spLocks/>
            </p:cNvSpPr>
            <p:nvPr/>
          </p:nvSpPr>
          <p:spPr bwMode="auto">
            <a:xfrm>
              <a:off x="3046" y="1596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6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8" name="Freeform 481"/>
            <p:cNvSpPr>
              <a:spLocks/>
            </p:cNvSpPr>
            <p:nvPr/>
          </p:nvSpPr>
          <p:spPr bwMode="auto">
            <a:xfrm>
              <a:off x="3046" y="1596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6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59" name="Freeform 482"/>
            <p:cNvSpPr>
              <a:spLocks/>
            </p:cNvSpPr>
            <p:nvPr/>
          </p:nvSpPr>
          <p:spPr bwMode="auto">
            <a:xfrm>
              <a:off x="3046" y="151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3 h 21"/>
                <a:gd name="T4" fmla="*/ 18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3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0" name="Freeform 483"/>
            <p:cNvSpPr>
              <a:spLocks/>
            </p:cNvSpPr>
            <p:nvPr/>
          </p:nvSpPr>
          <p:spPr bwMode="auto">
            <a:xfrm>
              <a:off x="3046" y="151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3 h 21"/>
                <a:gd name="T4" fmla="*/ 18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3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1" name="Freeform 484"/>
            <p:cNvSpPr>
              <a:spLocks/>
            </p:cNvSpPr>
            <p:nvPr/>
          </p:nvSpPr>
          <p:spPr bwMode="auto">
            <a:xfrm>
              <a:off x="3046" y="143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2" name="Freeform 485"/>
            <p:cNvSpPr>
              <a:spLocks/>
            </p:cNvSpPr>
            <p:nvPr/>
          </p:nvSpPr>
          <p:spPr bwMode="auto">
            <a:xfrm>
              <a:off x="3046" y="143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3" name="Freeform 486"/>
            <p:cNvSpPr>
              <a:spLocks/>
            </p:cNvSpPr>
            <p:nvPr/>
          </p:nvSpPr>
          <p:spPr bwMode="auto">
            <a:xfrm>
              <a:off x="3699" y="3729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4" name="Freeform 487"/>
            <p:cNvSpPr>
              <a:spLocks/>
            </p:cNvSpPr>
            <p:nvPr/>
          </p:nvSpPr>
          <p:spPr bwMode="auto">
            <a:xfrm>
              <a:off x="3699" y="3729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5" name="Freeform 488"/>
            <p:cNvSpPr>
              <a:spLocks/>
            </p:cNvSpPr>
            <p:nvPr/>
          </p:nvSpPr>
          <p:spPr bwMode="auto">
            <a:xfrm>
              <a:off x="3699" y="3646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7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6" name="Freeform 489"/>
            <p:cNvSpPr>
              <a:spLocks/>
            </p:cNvSpPr>
            <p:nvPr/>
          </p:nvSpPr>
          <p:spPr bwMode="auto">
            <a:xfrm>
              <a:off x="3699" y="3646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7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7" name="Freeform 490"/>
            <p:cNvSpPr>
              <a:spLocks/>
            </p:cNvSpPr>
            <p:nvPr/>
          </p:nvSpPr>
          <p:spPr bwMode="auto">
            <a:xfrm>
              <a:off x="3699" y="356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8" name="Freeform 491"/>
            <p:cNvSpPr>
              <a:spLocks/>
            </p:cNvSpPr>
            <p:nvPr/>
          </p:nvSpPr>
          <p:spPr bwMode="auto">
            <a:xfrm>
              <a:off x="3699" y="356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69" name="Freeform 492"/>
            <p:cNvSpPr>
              <a:spLocks/>
            </p:cNvSpPr>
            <p:nvPr/>
          </p:nvSpPr>
          <p:spPr bwMode="auto">
            <a:xfrm>
              <a:off x="3699" y="348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8 h 21"/>
                <a:gd name="T16" fmla="*/ 12 w 22"/>
                <a:gd name="T17" fmla="*/ 21 h 21"/>
                <a:gd name="T18" fmla="*/ 7 w 22"/>
                <a:gd name="T19" fmla="*/ 18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70" name="Freeform 493"/>
            <p:cNvSpPr>
              <a:spLocks/>
            </p:cNvSpPr>
            <p:nvPr/>
          </p:nvSpPr>
          <p:spPr bwMode="auto">
            <a:xfrm>
              <a:off x="3699" y="348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8 h 21"/>
                <a:gd name="T16" fmla="*/ 12 w 22"/>
                <a:gd name="T17" fmla="*/ 21 h 21"/>
                <a:gd name="T18" fmla="*/ 7 w 22"/>
                <a:gd name="T19" fmla="*/ 18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71" name="Freeform 494"/>
            <p:cNvSpPr>
              <a:spLocks/>
            </p:cNvSpPr>
            <p:nvPr/>
          </p:nvSpPr>
          <p:spPr bwMode="auto">
            <a:xfrm>
              <a:off x="3699" y="331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7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72" name="Freeform 495"/>
            <p:cNvSpPr>
              <a:spLocks/>
            </p:cNvSpPr>
            <p:nvPr/>
          </p:nvSpPr>
          <p:spPr bwMode="auto">
            <a:xfrm>
              <a:off x="3699" y="331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7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73" name="Freeform 496"/>
            <p:cNvSpPr>
              <a:spLocks/>
            </p:cNvSpPr>
            <p:nvPr/>
          </p:nvSpPr>
          <p:spPr bwMode="auto">
            <a:xfrm>
              <a:off x="3699" y="323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74" name="Freeform 497"/>
            <p:cNvSpPr>
              <a:spLocks/>
            </p:cNvSpPr>
            <p:nvPr/>
          </p:nvSpPr>
          <p:spPr bwMode="auto">
            <a:xfrm>
              <a:off x="3699" y="323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75" name="Freeform 498"/>
            <p:cNvSpPr>
              <a:spLocks/>
            </p:cNvSpPr>
            <p:nvPr/>
          </p:nvSpPr>
          <p:spPr bwMode="auto">
            <a:xfrm>
              <a:off x="3699" y="3156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76" name="Freeform 499"/>
            <p:cNvSpPr>
              <a:spLocks/>
            </p:cNvSpPr>
            <p:nvPr/>
          </p:nvSpPr>
          <p:spPr bwMode="auto">
            <a:xfrm>
              <a:off x="3699" y="3156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77" name="Freeform 500"/>
            <p:cNvSpPr>
              <a:spLocks/>
            </p:cNvSpPr>
            <p:nvPr/>
          </p:nvSpPr>
          <p:spPr bwMode="auto">
            <a:xfrm>
              <a:off x="3699" y="307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78" name="Freeform 501"/>
            <p:cNvSpPr>
              <a:spLocks/>
            </p:cNvSpPr>
            <p:nvPr/>
          </p:nvSpPr>
          <p:spPr bwMode="auto">
            <a:xfrm>
              <a:off x="3699" y="307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79" name="Freeform 502"/>
            <p:cNvSpPr>
              <a:spLocks/>
            </p:cNvSpPr>
            <p:nvPr/>
          </p:nvSpPr>
          <p:spPr bwMode="auto">
            <a:xfrm>
              <a:off x="3699" y="2908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80" name="Freeform 503"/>
            <p:cNvSpPr>
              <a:spLocks/>
            </p:cNvSpPr>
            <p:nvPr/>
          </p:nvSpPr>
          <p:spPr bwMode="auto">
            <a:xfrm>
              <a:off x="3699" y="2908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81" name="Freeform 504"/>
            <p:cNvSpPr>
              <a:spLocks/>
            </p:cNvSpPr>
            <p:nvPr/>
          </p:nvSpPr>
          <p:spPr bwMode="auto">
            <a:xfrm>
              <a:off x="3699" y="2828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82" name="Freeform 505"/>
            <p:cNvSpPr>
              <a:spLocks/>
            </p:cNvSpPr>
            <p:nvPr/>
          </p:nvSpPr>
          <p:spPr bwMode="auto">
            <a:xfrm>
              <a:off x="3699" y="2828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83" name="Freeform 506"/>
            <p:cNvSpPr>
              <a:spLocks/>
            </p:cNvSpPr>
            <p:nvPr/>
          </p:nvSpPr>
          <p:spPr bwMode="auto">
            <a:xfrm>
              <a:off x="3699" y="2745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84" name="Freeform 507"/>
            <p:cNvSpPr>
              <a:spLocks/>
            </p:cNvSpPr>
            <p:nvPr/>
          </p:nvSpPr>
          <p:spPr bwMode="auto">
            <a:xfrm>
              <a:off x="3699" y="2745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85" name="Freeform 508"/>
            <p:cNvSpPr>
              <a:spLocks/>
            </p:cNvSpPr>
            <p:nvPr/>
          </p:nvSpPr>
          <p:spPr bwMode="auto">
            <a:xfrm>
              <a:off x="3699" y="266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7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86" name="Freeform 509"/>
            <p:cNvSpPr>
              <a:spLocks/>
            </p:cNvSpPr>
            <p:nvPr/>
          </p:nvSpPr>
          <p:spPr bwMode="auto">
            <a:xfrm>
              <a:off x="3699" y="266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7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87" name="Freeform 510"/>
            <p:cNvSpPr>
              <a:spLocks/>
            </p:cNvSpPr>
            <p:nvPr/>
          </p:nvSpPr>
          <p:spPr bwMode="auto">
            <a:xfrm>
              <a:off x="3699" y="2500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88" name="Freeform 511"/>
            <p:cNvSpPr>
              <a:spLocks/>
            </p:cNvSpPr>
            <p:nvPr/>
          </p:nvSpPr>
          <p:spPr bwMode="auto">
            <a:xfrm>
              <a:off x="3699" y="2500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89" name="Freeform 512"/>
            <p:cNvSpPr>
              <a:spLocks/>
            </p:cNvSpPr>
            <p:nvPr/>
          </p:nvSpPr>
          <p:spPr bwMode="auto">
            <a:xfrm>
              <a:off x="3699" y="2417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90" name="Freeform 513"/>
            <p:cNvSpPr>
              <a:spLocks/>
            </p:cNvSpPr>
            <p:nvPr/>
          </p:nvSpPr>
          <p:spPr bwMode="auto">
            <a:xfrm>
              <a:off x="3699" y="2417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91" name="Freeform 514"/>
            <p:cNvSpPr>
              <a:spLocks/>
            </p:cNvSpPr>
            <p:nvPr/>
          </p:nvSpPr>
          <p:spPr bwMode="auto">
            <a:xfrm>
              <a:off x="3699" y="23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7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92" name="Freeform 515"/>
            <p:cNvSpPr>
              <a:spLocks/>
            </p:cNvSpPr>
            <p:nvPr/>
          </p:nvSpPr>
          <p:spPr bwMode="auto">
            <a:xfrm>
              <a:off x="3699" y="23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7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93" name="Freeform 516"/>
            <p:cNvSpPr>
              <a:spLocks/>
            </p:cNvSpPr>
            <p:nvPr/>
          </p:nvSpPr>
          <p:spPr bwMode="auto">
            <a:xfrm>
              <a:off x="3699" y="2252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94" name="Freeform 517"/>
            <p:cNvSpPr>
              <a:spLocks/>
            </p:cNvSpPr>
            <p:nvPr/>
          </p:nvSpPr>
          <p:spPr bwMode="auto">
            <a:xfrm>
              <a:off x="3699" y="2252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95" name="Freeform 518"/>
            <p:cNvSpPr>
              <a:spLocks/>
            </p:cNvSpPr>
            <p:nvPr/>
          </p:nvSpPr>
          <p:spPr bwMode="auto">
            <a:xfrm>
              <a:off x="3699" y="2089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96" name="Freeform 519"/>
            <p:cNvSpPr>
              <a:spLocks/>
            </p:cNvSpPr>
            <p:nvPr/>
          </p:nvSpPr>
          <p:spPr bwMode="auto">
            <a:xfrm>
              <a:off x="3699" y="2089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97" name="Freeform 520"/>
            <p:cNvSpPr>
              <a:spLocks/>
            </p:cNvSpPr>
            <p:nvPr/>
          </p:nvSpPr>
          <p:spPr bwMode="auto">
            <a:xfrm>
              <a:off x="3699" y="200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8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8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98" name="Freeform 521"/>
            <p:cNvSpPr>
              <a:spLocks/>
            </p:cNvSpPr>
            <p:nvPr/>
          </p:nvSpPr>
          <p:spPr bwMode="auto">
            <a:xfrm>
              <a:off x="3699" y="200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8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8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999" name="Freeform 522"/>
            <p:cNvSpPr>
              <a:spLocks/>
            </p:cNvSpPr>
            <p:nvPr/>
          </p:nvSpPr>
          <p:spPr bwMode="auto">
            <a:xfrm>
              <a:off x="3699" y="192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00" name="Freeform 523"/>
            <p:cNvSpPr>
              <a:spLocks/>
            </p:cNvSpPr>
            <p:nvPr/>
          </p:nvSpPr>
          <p:spPr bwMode="auto">
            <a:xfrm>
              <a:off x="3699" y="192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01" name="Freeform 524"/>
            <p:cNvSpPr>
              <a:spLocks/>
            </p:cNvSpPr>
            <p:nvPr/>
          </p:nvSpPr>
          <p:spPr bwMode="auto">
            <a:xfrm>
              <a:off x="3699" y="184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02" name="Freeform 525"/>
            <p:cNvSpPr>
              <a:spLocks/>
            </p:cNvSpPr>
            <p:nvPr/>
          </p:nvSpPr>
          <p:spPr bwMode="auto">
            <a:xfrm>
              <a:off x="3699" y="184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03" name="Freeform 526"/>
            <p:cNvSpPr>
              <a:spLocks/>
            </p:cNvSpPr>
            <p:nvPr/>
          </p:nvSpPr>
          <p:spPr bwMode="auto">
            <a:xfrm>
              <a:off x="3699" y="167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04" name="Freeform 527"/>
            <p:cNvSpPr>
              <a:spLocks/>
            </p:cNvSpPr>
            <p:nvPr/>
          </p:nvSpPr>
          <p:spPr bwMode="auto">
            <a:xfrm>
              <a:off x="3699" y="167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05" name="Freeform 528"/>
            <p:cNvSpPr>
              <a:spLocks/>
            </p:cNvSpPr>
            <p:nvPr/>
          </p:nvSpPr>
          <p:spPr bwMode="auto">
            <a:xfrm>
              <a:off x="3699" y="1596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06" name="Freeform 529"/>
            <p:cNvSpPr>
              <a:spLocks/>
            </p:cNvSpPr>
            <p:nvPr/>
          </p:nvSpPr>
          <p:spPr bwMode="auto">
            <a:xfrm>
              <a:off x="3699" y="1596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07" name="Freeform 530"/>
            <p:cNvSpPr>
              <a:spLocks/>
            </p:cNvSpPr>
            <p:nvPr/>
          </p:nvSpPr>
          <p:spPr bwMode="auto">
            <a:xfrm>
              <a:off x="3699" y="151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3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08" name="Freeform 531"/>
            <p:cNvSpPr>
              <a:spLocks/>
            </p:cNvSpPr>
            <p:nvPr/>
          </p:nvSpPr>
          <p:spPr bwMode="auto">
            <a:xfrm>
              <a:off x="3699" y="151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3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09" name="Freeform 532"/>
            <p:cNvSpPr>
              <a:spLocks/>
            </p:cNvSpPr>
            <p:nvPr/>
          </p:nvSpPr>
          <p:spPr bwMode="auto">
            <a:xfrm>
              <a:off x="3699" y="143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1 h 21"/>
                <a:gd name="T26" fmla="*/ 3 w 22"/>
                <a:gd name="T27" fmla="*/ 7 h 21"/>
                <a:gd name="T28" fmla="*/ 5 w 22"/>
                <a:gd name="T29" fmla="*/ 4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10" name="Freeform 533"/>
            <p:cNvSpPr>
              <a:spLocks/>
            </p:cNvSpPr>
            <p:nvPr/>
          </p:nvSpPr>
          <p:spPr bwMode="auto">
            <a:xfrm>
              <a:off x="3699" y="143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1 h 21"/>
                <a:gd name="T26" fmla="*/ 3 w 22"/>
                <a:gd name="T27" fmla="*/ 7 h 21"/>
                <a:gd name="T28" fmla="*/ 5 w 22"/>
                <a:gd name="T29" fmla="*/ 4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11" name="Freeform 534"/>
            <p:cNvSpPr>
              <a:spLocks/>
            </p:cNvSpPr>
            <p:nvPr/>
          </p:nvSpPr>
          <p:spPr bwMode="auto">
            <a:xfrm>
              <a:off x="4356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12" name="Freeform 535"/>
            <p:cNvSpPr>
              <a:spLocks/>
            </p:cNvSpPr>
            <p:nvPr/>
          </p:nvSpPr>
          <p:spPr bwMode="auto">
            <a:xfrm>
              <a:off x="4356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13" name="Freeform 536"/>
            <p:cNvSpPr>
              <a:spLocks/>
            </p:cNvSpPr>
            <p:nvPr/>
          </p:nvSpPr>
          <p:spPr bwMode="auto">
            <a:xfrm>
              <a:off x="4356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8 w 21"/>
                <a:gd name="T7" fmla="*/ 7 h 22"/>
                <a:gd name="T8" fmla="*/ 21 w 21"/>
                <a:gd name="T9" fmla="*/ 12 h 22"/>
                <a:gd name="T10" fmla="*/ 18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4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4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14" name="Freeform 537"/>
            <p:cNvSpPr>
              <a:spLocks/>
            </p:cNvSpPr>
            <p:nvPr/>
          </p:nvSpPr>
          <p:spPr bwMode="auto">
            <a:xfrm>
              <a:off x="4356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8 w 21"/>
                <a:gd name="T7" fmla="*/ 7 h 22"/>
                <a:gd name="T8" fmla="*/ 21 w 21"/>
                <a:gd name="T9" fmla="*/ 12 h 22"/>
                <a:gd name="T10" fmla="*/ 18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4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4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15" name="Freeform 538"/>
            <p:cNvSpPr>
              <a:spLocks/>
            </p:cNvSpPr>
            <p:nvPr/>
          </p:nvSpPr>
          <p:spPr bwMode="auto">
            <a:xfrm>
              <a:off x="4356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5 h 19"/>
                <a:gd name="T8" fmla="*/ 21 w 21"/>
                <a:gd name="T9" fmla="*/ 10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16" name="Freeform 539"/>
            <p:cNvSpPr>
              <a:spLocks/>
            </p:cNvSpPr>
            <p:nvPr/>
          </p:nvSpPr>
          <p:spPr bwMode="auto">
            <a:xfrm>
              <a:off x="4356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5 h 19"/>
                <a:gd name="T8" fmla="*/ 21 w 21"/>
                <a:gd name="T9" fmla="*/ 10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17" name="Freeform 540"/>
            <p:cNvSpPr>
              <a:spLocks/>
            </p:cNvSpPr>
            <p:nvPr/>
          </p:nvSpPr>
          <p:spPr bwMode="auto">
            <a:xfrm>
              <a:off x="4356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4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18" name="Freeform 541"/>
            <p:cNvSpPr>
              <a:spLocks/>
            </p:cNvSpPr>
            <p:nvPr/>
          </p:nvSpPr>
          <p:spPr bwMode="auto">
            <a:xfrm>
              <a:off x="4356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4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19" name="Freeform 542"/>
            <p:cNvSpPr>
              <a:spLocks/>
            </p:cNvSpPr>
            <p:nvPr/>
          </p:nvSpPr>
          <p:spPr bwMode="auto">
            <a:xfrm>
              <a:off x="4356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8 w 21"/>
                <a:gd name="T7" fmla="*/ 7 h 22"/>
                <a:gd name="T8" fmla="*/ 21 w 21"/>
                <a:gd name="T9" fmla="*/ 12 h 22"/>
                <a:gd name="T10" fmla="*/ 18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4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4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20" name="Freeform 543"/>
            <p:cNvSpPr>
              <a:spLocks/>
            </p:cNvSpPr>
            <p:nvPr/>
          </p:nvSpPr>
          <p:spPr bwMode="auto">
            <a:xfrm>
              <a:off x="4356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8 w 21"/>
                <a:gd name="T7" fmla="*/ 7 h 22"/>
                <a:gd name="T8" fmla="*/ 21 w 21"/>
                <a:gd name="T9" fmla="*/ 12 h 22"/>
                <a:gd name="T10" fmla="*/ 18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4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4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21" name="Freeform 544"/>
            <p:cNvSpPr>
              <a:spLocks/>
            </p:cNvSpPr>
            <p:nvPr/>
          </p:nvSpPr>
          <p:spPr bwMode="auto">
            <a:xfrm>
              <a:off x="4356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5 h 19"/>
                <a:gd name="T8" fmla="*/ 21 w 21"/>
                <a:gd name="T9" fmla="*/ 10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22" name="Freeform 545"/>
            <p:cNvSpPr>
              <a:spLocks/>
            </p:cNvSpPr>
            <p:nvPr/>
          </p:nvSpPr>
          <p:spPr bwMode="auto">
            <a:xfrm>
              <a:off x="4356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5 h 19"/>
                <a:gd name="T8" fmla="*/ 21 w 21"/>
                <a:gd name="T9" fmla="*/ 10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23" name="Freeform 546"/>
            <p:cNvSpPr>
              <a:spLocks/>
            </p:cNvSpPr>
            <p:nvPr/>
          </p:nvSpPr>
          <p:spPr bwMode="auto">
            <a:xfrm>
              <a:off x="4356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8 w 21"/>
                <a:gd name="T7" fmla="*/ 4 h 18"/>
                <a:gd name="T8" fmla="*/ 21 w 21"/>
                <a:gd name="T9" fmla="*/ 9 h 18"/>
                <a:gd name="T10" fmla="*/ 18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4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4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24" name="Freeform 547"/>
            <p:cNvSpPr>
              <a:spLocks/>
            </p:cNvSpPr>
            <p:nvPr/>
          </p:nvSpPr>
          <p:spPr bwMode="auto">
            <a:xfrm>
              <a:off x="4356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8 w 21"/>
                <a:gd name="T7" fmla="*/ 4 h 18"/>
                <a:gd name="T8" fmla="*/ 21 w 21"/>
                <a:gd name="T9" fmla="*/ 9 h 18"/>
                <a:gd name="T10" fmla="*/ 18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4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4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25" name="Freeform 548"/>
            <p:cNvSpPr>
              <a:spLocks/>
            </p:cNvSpPr>
            <p:nvPr/>
          </p:nvSpPr>
          <p:spPr bwMode="auto">
            <a:xfrm>
              <a:off x="4356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26" name="Freeform 549"/>
            <p:cNvSpPr>
              <a:spLocks/>
            </p:cNvSpPr>
            <p:nvPr/>
          </p:nvSpPr>
          <p:spPr bwMode="auto">
            <a:xfrm>
              <a:off x="4356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27" name="Freeform 550"/>
            <p:cNvSpPr>
              <a:spLocks/>
            </p:cNvSpPr>
            <p:nvPr/>
          </p:nvSpPr>
          <p:spPr bwMode="auto">
            <a:xfrm>
              <a:off x="4356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28" name="Freeform 551"/>
            <p:cNvSpPr>
              <a:spLocks/>
            </p:cNvSpPr>
            <p:nvPr/>
          </p:nvSpPr>
          <p:spPr bwMode="auto">
            <a:xfrm>
              <a:off x="4356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29" name="Freeform 552"/>
            <p:cNvSpPr>
              <a:spLocks/>
            </p:cNvSpPr>
            <p:nvPr/>
          </p:nvSpPr>
          <p:spPr bwMode="auto">
            <a:xfrm>
              <a:off x="4356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8 w 21"/>
                <a:gd name="T7" fmla="*/ 4 h 18"/>
                <a:gd name="T8" fmla="*/ 21 w 21"/>
                <a:gd name="T9" fmla="*/ 9 h 18"/>
                <a:gd name="T10" fmla="*/ 18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4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4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30" name="Freeform 553"/>
            <p:cNvSpPr>
              <a:spLocks/>
            </p:cNvSpPr>
            <p:nvPr/>
          </p:nvSpPr>
          <p:spPr bwMode="auto">
            <a:xfrm>
              <a:off x="4356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8 w 21"/>
                <a:gd name="T7" fmla="*/ 4 h 18"/>
                <a:gd name="T8" fmla="*/ 21 w 21"/>
                <a:gd name="T9" fmla="*/ 9 h 18"/>
                <a:gd name="T10" fmla="*/ 18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4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4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31" name="Freeform 554"/>
            <p:cNvSpPr>
              <a:spLocks/>
            </p:cNvSpPr>
            <p:nvPr/>
          </p:nvSpPr>
          <p:spPr bwMode="auto">
            <a:xfrm>
              <a:off x="4356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32" name="Freeform 555"/>
            <p:cNvSpPr>
              <a:spLocks/>
            </p:cNvSpPr>
            <p:nvPr/>
          </p:nvSpPr>
          <p:spPr bwMode="auto">
            <a:xfrm>
              <a:off x="4356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33" name="Freeform 556"/>
            <p:cNvSpPr>
              <a:spLocks/>
            </p:cNvSpPr>
            <p:nvPr/>
          </p:nvSpPr>
          <p:spPr bwMode="auto">
            <a:xfrm>
              <a:off x="4356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8 w 21"/>
                <a:gd name="T7" fmla="*/ 7 h 22"/>
                <a:gd name="T8" fmla="*/ 21 w 21"/>
                <a:gd name="T9" fmla="*/ 10 h 22"/>
                <a:gd name="T10" fmla="*/ 18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4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4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34" name="Freeform 557"/>
            <p:cNvSpPr>
              <a:spLocks/>
            </p:cNvSpPr>
            <p:nvPr/>
          </p:nvSpPr>
          <p:spPr bwMode="auto">
            <a:xfrm>
              <a:off x="4356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8 w 21"/>
                <a:gd name="T7" fmla="*/ 7 h 22"/>
                <a:gd name="T8" fmla="*/ 21 w 21"/>
                <a:gd name="T9" fmla="*/ 10 h 22"/>
                <a:gd name="T10" fmla="*/ 18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4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4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35" name="Freeform 558"/>
            <p:cNvSpPr>
              <a:spLocks/>
            </p:cNvSpPr>
            <p:nvPr/>
          </p:nvSpPr>
          <p:spPr bwMode="auto">
            <a:xfrm>
              <a:off x="4356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8 w 21"/>
                <a:gd name="T7" fmla="*/ 4 h 18"/>
                <a:gd name="T8" fmla="*/ 21 w 21"/>
                <a:gd name="T9" fmla="*/ 9 h 18"/>
                <a:gd name="T10" fmla="*/ 18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4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4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36" name="Freeform 559"/>
            <p:cNvSpPr>
              <a:spLocks/>
            </p:cNvSpPr>
            <p:nvPr/>
          </p:nvSpPr>
          <p:spPr bwMode="auto">
            <a:xfrm>
              <a:off x="4356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8 w 21"/>
                <a:gd name="T7" fmla="*/ 4 h 18"/>
                <a:gd name="T8" fmla="*/ 21 w 21"/>
                <a:gd name="T9" fmla="*/ 9 h 18"/>
                <a:gd name="T10" fmla="*/ 18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4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4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37" name="Freeform 560"/>
            <p:cNvSpPr>
              <a:spLocks/>
            </p:cNvSpPr>
            <p:nvPr/>
          </p:nvSpPr>
          <p:spPr bwMode="auto">
            <a:xfrm>
              <a:off x="4356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8 w 21"/>
                <a:gd name="T7" fmla="*/ 5 h 19"/>
                <a:gd name="T8" fmla="*/ 21 w 21"/>
                <a:gd name="T9" fmla="*/ 9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38" name="Freeform 561"/>
            <p:cNvSpPr>
              <a:spLocks/>
            </p:cNvSpPr>
            <p:nvPr/>
          </p:nvSpPr>
          <p:spPr bwMode="auto">
            <a:xfrm>
              <a:off x="4356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8 w 21"/>
                <a:gd name="T7" fmla="*/ 5 h 19"/>
                <a:gd name="T8" fmla="*/ 21 w 21"/>
                <a:gd name="T9" fmla="*/ 9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39" name="Freeform 562"/>
            <p:cNvSpPr>
              <a:spLocks/>
            </p:cNvSpPr>
            <p:nvPr/>
          </p:nvSpPr>
          <p:spPr bwMode="auto">
            <a:xfrm>
              <a:off x="4356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8 w 21"/>
                <a:gd name="T7" fmla="*/ 7 h 22"/>
                <a:gd name="T8" fmla="*/ 21 w 21"/>
                <a:gd name="T9" fmla="*/ 10 h 22"/>
                <a:gd name="T10" fmla="*/ 18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4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4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40" name="Freeform 563"/>
            <p:cNvSpPr>
              <a:spLocks/>
            </p:cNvSpPr>
            <p:nvPr/>
          </p:nvSpPr>
          <p:spPr bwMode="auto">
            <a:xfrm>
              <a:off x="4356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8 w 21"/>
                <a:gd name="T7" fmla="*/ 7 h 22"/>
                <a:gd name="T8" fmla="*/ 21 w 21"/>
                <a:gd name="T9" fmla="*/ 10 h 22"/>
                <a:gd name="T10" fmla="*/ 18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4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4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41" name="Freeform 564"/>
            <p:cNvSpPr>
              <a:spLocks/>
            </p:cNvSpPr>
            <p:nvPr/>
          </p:nvSpPr>
          <p:spPr bwMode="auto">
            <a:xfrm>
              <a:off x="4356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42" name="Freeform 565"/>
            <p:cNvSpPr>
              <a:spLocks/>
            </p:cNvSpPr>
            <p:nvPr/>
          </p:nvSpPr>
          <p:spPr bwMode="auto">
            <a:xfrm>
              <a:off x="4356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43" name="Freeform 566"/>
            <p:cNvSpPr>
              <a:spLocks/>
            </p:cNvSpPr>
            <p:nvPr/>
          </p:nvSpPr>
          <p:spPr bwMode="auto">
            <a:xfrm>
              <a:off x="4356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8 w 21"/>
                <a:gd name="T7" fmla="*/ 5 h 19"/>
                <a:gd name="T8" fmla="*/ 21 w 21"/>
                <a:gd name="T9" fmla="*/ 9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44" name="Freeform 567"/>
            <p:cNvSpPr>
              <a:spLocks/>
            </p:cNvSpPr>
            <p:nvPr/>
          </p:nvSpPr>
          <p:spPr bwMode="auto">
            <a:xfrm>
              <a:off x="4356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8 w 21"/>
                <a:gd name="T7" fmla="*/ 5 h 19"/>
                <a:gd name="T8" fmla="*/ 21 w 21"/>
                <a:gd name="T9" fmla="*/ 9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45" name="Freeform 568"/>
            <p:cNvSpPr>
              <a:spLocks/>
            </p:cNvSpPr>
            <p:nvPr/>
          </p:nvSpPr>
          <p:spPr bwMode="auto">
            <a:xfrm>
              <a:off x="4356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8 h 19"/>
                <a:gd name="T8" fmla="*/ 21 w 21"/>
                <a:gd name="T9" fmla="*/ 10 h 19"/>
                <a:gd name="T10" fmla="*/ 18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46" name="Freeform 569"/>
            <p:cNvSpPr>
              <a:spLocks/>
            </p:cNvSpPr>
            <p:nvPr/>
          </p:nvSpPr>
          <p:spPr bwMode="auto">
            <a:xfrm>
              <a:off x="4356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8 h 19"/>
                <a:gd name="T8" fmla="*/ 21 w 21"/>
                <a:gd name="T9" fmla="*/ 10 h 19"/>
                <a:gd name="T10" fmla="*/ 18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47" name="Freeform 570"/>
            <p:cNvSpPr>
              <a:spLocks/>
            </p:cNvSpPr>
            <p:nvPr/>
          </p:nvSpPr>
          <p:spPr bwMode="auto">
            <a:xfrm>
              <a:off x="4356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48" name="Freeform 571"/>
            <p:cNvSpPr>
              <a:spLocks/>
            </p:cNvSpPr>
            <p:nvPr/>
          </p:nvSpPr>
          <p:spPr bwMode="auto">
            <a:xfrm>
              <a:off x="4356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49" name="Freeform 572"/>
            <p:cNvSpPr>
              <a:spLocks/>
            </p:cNvSpPr>
            <p:nvPr/>
          </p:nvSpPr>
          <p:spPr bwMode="auto">
            <a:xfrm>
              <a:off x="4356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4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50" name="Freeform 573"/>
            <p:cNvSpPr>
              <a:spLocks/>
            </p:cNvSpPr>
            <p:nvPr/>
          </p:nvSpPr>
          <p:spPr bwMode="auto">
            <a:xfrm>
              <a:off x="4356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4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51" name="Freeform 574"/>
            <p:cNvSpPr>
              <a:spLocks/>
            </p:cNvSpPr>
            <p:nvPr/>
          </p:nvSpPr>
          <p:spPr bwMode="auto">
            <a:xfrm>
              <a:off x="4356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5 h 19"/>
                <a:gd name="T8" fmla="*/ 21 w 21"/>
                <a:gd name="T9" fmla="*/ 10 h 19"/>
                <a:gd name="T10" fmla="*/ 18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52" name="Freeform 575"/>
            <p:cNvSpPr>
              <a:spLocks/>
            </p:cNvSpPr>
            <p:nvPr/>
          </p:nvSpPr>
          <p:spPr bwMode="auto">
            <a:xfrm>
              <a:off x="4356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5 h 19"/>
                <a:gd name="T8" fmla="*/ 21 w 21"/>
                <a:gd name="T9" fmla="*/ 10 h 19"/>
                <a:gd name="T10" fmla="*/ 18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53" name="Freeform 576"/>
            <p:cNvSpPr>
              <a:spLocks/>
            </p:cNvSpPr>
            <p:nvPr/>
          </p:nvSpPr>
          <p:spPr bwMode="auto">
            <a:xfrm>
              <a:off x="4356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54" name="Freeform 577"/>
            <p:cNvSpPr>
              <a:spLocks/>
            </p:cNvSpPr>
            <p:nvPr/>
          </p:nvSpPr>
          <p:spPr bwMode="auto">
            <a:xfrm>
              <a:off x="4356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55" name="Freeform 578"/>
            <p:cNvSpPr>
              <a:spLocks/>
            </p:cNvSpPr>
            <p:nvPr/>
          </p:nvSpPr>
          <p:spPr bwMode="auto">
            <a:xfrm>
              <a:off x="4356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4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56" name="Freeform 579"/>
            <p:cNvSpPr>
              <a:spLocks/>
            </p:cNvSpPr>
            <p:nvPr/>
          </p:nvSpPr>
          <p:spPr bwMode="auto">
            <a:xfrm>
              <a:off x="4356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4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57" name="Freeform 580"/>
            <p:cNvSpPr>
              <a:spLocks/>
            </p:cNvSpPr>
            <p:nvPr/>
          </p:nvSpPr>
          <p:spPr bwMode="auto">
            <a:xfrm>
              <a:off x="4356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8 w 21"/>
                <a:gd name="T7" fmla="*/ 7 h 21"/>
                <a:gd name="T8" fmla="*/ 21 w 21"/>
                <a:gd name="T9" fmla="*/ 11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58" name="Freeform 581"/>
            <p:cNvSpPr>
              <a:spLocks/>
            </p:cNvSpPr>
            <p:nvPr/>
          </p:nvSpPr>
          <p:spPr bwMode="auto">
            <a:xfrm>
              <a:off x="4356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8 w 21"/>
                <a:gd name="T7" fmla="*/ 7 h 21"/>
                <a:gd name="T8" fmla="*/ 21 w 21"/>
                <a:gd name="T9" fmla="*/ 11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59" name="Freeform 582"/>
            <p:cNvSpPr>
              <a:spLocks/>
            </p:cNvSpPr>
            <p:nvPr/>
          </p:nvSpPr>
          <p:spPr bwMode="auto">
            <a:xfrm>
              <a:off x="5009" y="3729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0" name="Freeform 583"/>
            <p:cNvSpPr>
              <a:spLocks/>
            </p:cNvSpPr>
            <p:nvPr/>
          </p:nvSpPr>
          <p:spPr bwMode="auto">
            <a:xfrm>
              <a:off x="5009" y="3729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1" name="Freeform 584"/>
            <p:cNvSpPr>
              <a:spLocks/>
            </p:cNvSpPr>
            <p:nvPr/>
          </p:nvSpPr>
          <p:spPr bwMode="auto">
            <a:xfrm>
              <a:off x="5009" y="3646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19 w 22"/>
                <a:gd name="T7" fmla="*/ 7 h 22"/>
                <a:gd name="T8" fmla="*/ 22 w 22"/>
                <a:gd name="T9" fmla="*/ 12 h 22"/>
                <a:gd name="T10" fmla="*/ 19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7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7 w 22"/>
                <a:gd name="T31" fmla="*/ 3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2" name="Freeform 585"/>
            <p:cNvSpPr>
              <a:spLocks/>
            </p:cNvSpPr>
            <p:nvPr/>
          </p:nvSpPr>
          <p:spPr bwMode="auto">
            <a:xfrm>
              <a:off x="5009" y="3646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19 w 22"/>
                <a:gd name="T7" fmla="*/ 7 h 22"/>
                <a:gd name="T8" fmla="*/ 22 w 22"/>
                <a:gd name="T9" fmla="*/ 12 h 22"/>
                <a:gd name="T10" fmla="*/ 19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7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7 w 22"/>
                <a:gd name="T31" fmla="*/ 3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3" name="Freeform 586"/>
            <p:cNvSpPr>
              <a:spLocks/>
            </p:cNvSpPr>
            <p:nvPr/>
          </p:nvSpPr>
          <p:spPr bwMode="auto">
            <a:xfrm>
              <a:off x="5009" y="3566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19 w 22"/>
                <a:gd name="T7" fmla="*/ 5 h 19"/>
                <a:gd name="T8" fmla="*/ 22 w 22"/>
                <a:gd name="T9" fmla="*/ 10 h 19"/>
                <a:gd name="T10" fmla="*/ 19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4" name="Freeform 587"/>
            <p:cNvSpPr>
              <a:spLocks/>
            </p:cNvSpPr>
            <p:nvPr/>
          </p:nvSpPr>
          <p:spPr bwMode="auto">
            <a:xfrm>
              <a:off x="5009" y="3566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19 w 22"/>
                <a:gd name="T7" fmla="*/ 5 h 19"/>
                <a:gd name="T8" fmla="*/ 22 w 22"/>
                <a:gd name="T9" fmla="*/ 10 h 19"/>
                <a:gd name="T10" fmla="*/ 19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Freeform 588"/>
            <p:cNvSpPr>
              <a:spLocks/>
            </p:cNvSpPr>
            <p:nvPr/>
          </p:nvSpPr>
          <p:spPr bwMode="auto">
            <a:xfrm>
              <a:off x="5009" y="3484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9 w 22"/>
                <a:gd name="T13" fmla="*/ 16 h 21"/>
                <a:gd name="T14" fmla="*/ 15 w 22"/>
                <a:gd name="T15" fmla="*/ 18 h 21"/>
                <a:gd name="T16" fmla="*/ 10 w 22"/>
                <a:gd name="T17" fmla="*/ 21 h 21"/>
                <a:gd name="T18" fmla="*/ 7 w 22"/>
                <a:gd name="T19" fmla="*/ 18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Freeform 589"/>
            <p:cNvSpPr>
              <a:spLocks/>
            </p:cNvSpPr>
            <p:nvPr/>
          </p:nvSpPr>
          <p:spPr bwMode="auto">
            <a:xfrm>
              <a:off x="5009" y="3484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9 w 22"/>
                <a:gd name="T13" fmla="*/ 16 h 21"/>
                <a:gd name="T14" fmla="*/ 15 w 22"/>
                <a:gd name="T15" fmla="*/ 18 h 21"/>
                <a:gd name="T16" fmla="*/ 10 w 22"/>
                <a:gd name="T17" fmla="*/ 21 h 21"/>
                <a:gd name="T18" fmla="*/ 7 w 22"/>
                <a:gd name="T19" fmla="*/ 18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7" name="Freeform 590"/>
            <p:cNvSpPr>
              <a:spLocks/>
            </p:cNvSpPr>
            <p:nvPr/>
          </p:nvSpPr>
          <p:spPr bwMode="auto">
            <a:xfrm>
              <a:off x="5009" y="3318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19 w 22"/>
                <a:gd name="T7" fmla="*/ 7 h 22"/>
                <a:gd name="T8" fmla="*/ 22 w 22"/>
                <a:gd name="T9" fmla="*/ 12 h 22"/>
                <a:gd name="T10" fmla="*/ 19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7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7 w 22"/>
                <a:gd name="T31" fmla="*/ 3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Freeform 591"/>
            <p:cNvSpPr>
              <a:spLocks/>
            </p:cNvSpPr>
            <p:nvPr/>
          </p:nvSpPr>
          <p:spPr bwMode="auto">
            <a:xfrm>
              <a:off x="5009" y="3318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19 w 22"/>
                <a:gd name="T7" fmla="*/ 7 h 22"/>
                <a:gd name="T8" fmla="*/ 22 w 22"/>
                <a:gd name="T9" fmla="*/ 12 h 22"/>
                <a:gd name="T10" fmla="*/ 19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7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7 w 22"/>
                <a:gd name="T31" fmla="*/ 3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Freeform 592"/>
            <p:cNvSpPr>
              <a:spLocks/>
            </p:cNvSpPr>
            <p:nvPr/>
          </p:nvSpPr>
          <p:spPr bwMode="auto">
            <a:xfrm>
              <a:off x="5009" y="3238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19 w 22"/>
                <a:gd name="T7" fmla="*/ 5 h 19"/>
                <a:gd name="T8" fmla="*/ 22 w 22"/>
                <a:gd name="T9" fmla="*/ 10 h 19"/>
                <a:gd name="T10" fmla="*/ 19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Freeform 593"/>
            <p:cNvSpPr>
              <a:spLocks/>
            </p:cNvSpPr>
            <p:nvPr/>
          </p:nvSpPr>
          <p:spPr bwMode="auto">
            <a:xfrm>
              <a:off x="5009" y="3238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19 w 22"/>
                <a:gd name="T7" fmla="*/ 5 h 19"/>
                <a:gd name="T8" fmla="*/ 22 w 22"/>
                <a:gd name="T9" fmla="*/ 10 h 19"/>
                <a:gd name="T10" fmla="*/ 19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Freeform 594"/>
            <p:cNvSpPr>
              <a:spLocks/>
            </p:cNvSpPr>
            <p:nvPr/>
          </p:nvSpPr>
          <p:spPr bwMode="auto">
            <a:xfrm>
              <a:off x="5009" y="3156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19 w 22"/>
                <a:gd name="T7" fmla="*/ 4 h 18"/>
                <a:gd name="T8" fmla="*/ 22 w 22"/>
                <a:gd name="T9" fmla="*/ 9 h 18"/>
                <a:gd name="T10" fmla="*/ 19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7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7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Freeform 595"/>
            <p:cNvSpPr>
              <a:spLocks/>
            </p:cNvSpPr>
            <p:nvPr/>
          </p:nvSpPr>
          <p:spPr bwMode="auto">
            <a:xfrm>
              <a:off x="5009" y="3156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19 w 22"/>
                <a:gd name="T7" fmla="*/ 4 h 18"/>
                <a:gd name="T8" fmla="*/ 22 w 22"/>
                <a:gd name="T9" fmla="*/ 9 h 18"/>
                <a:gd name="T10" fmla="*/ 19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7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7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Freeform 596"/>
            <p:cNvSpPr>
              <a:spLocks/>
            </p:cNvSpPr>
            <p:nvPr/>
          </p:nvSpPr>
          <p:spPr bwMode="auto">
            <a:xfrm>
              <a:off x="5009" y="3073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Freeform 597"/>
            <p:cNvSpPr>
              <a:spLocks/>
            </p:cNvSpPr>
            <p:nvPr/>
          </p:nvSpPr>
          <p:spPr bwMode="auto">
            <a:xfrm>
              <a:off x="5009" y="3073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Freeform 598"/>
            <p:cNvSpPr>
              <a:spLocks/>
            </p:cNvSpPr>
            <p:nvPr/>
          </p:nvSpPr>
          <p:spPr bwMode="auto">
            <a:xfrm>
              <a:off x="5009" y="2908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Freeform 599"/>
            <p:cNvSpPr>
              <a:spLocks/>
            </p:cNvSpPr>
            <p:nvPr/>
          </p:nvSpPr>
          <p:spPr bwMode="auto">
            <a:xfrm>
              <a:off x="5009" y="2908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Freeform 600"/>
            <p:cNvSpPr>
              <a:spLocks/>
            </p:cNvSpPr>
            <p:nvPr/>
          </p:nvSpPr>
          <p:spPr bwMode="auto">
            <a:xfrm>
              <a:off x="5009" y="2828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19 w 22"/>
                <a:gd name="T7" fmla="*/ 4 h 18"/>
                <a:gd name="T8" fmla="*/ 22 w 22"/>
                <a:gd name="T9" fmla="*/ 9 h 18"/>
                <a:gd name="T10" fmla="*/ 19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7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7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Freeform 601"/>
            <p:cNvSpPr>
              <a:spLocks/>
            </p:cNvSpPr>
            <p:nvPr/>
          </p:nvSpPr>
          <p:spPr bwMode="auto">
            <a:xfrm>
              <a:off x="5009" y="2828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19 w 22"/>
                <a:gd name="T7" fmla="*/ 4 h 18"/>
                <a:gd name="T8" fmla="*/ 22 w 22"/>
                <a:gd name="T9" fmla="*/ 9 h 18"/>
                <a:gd name="T10" fmla="*/ 19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7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7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Freeform 602"/>
            <p:cNvSpPr>
              <a:spLocks/>
            </p:cNvSpPr>
            <p:nvPr/>
          </p:nvSpPr>
          <p:spPr bwMode="auto">
            <a:xfrm>
              <a:off x="5009" y="2745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Freeform 603"/>
            <p:cNvSpPr>
              <a:spLocks/>
            </p:cNvSpPr>
            <p:nvPr/>
          </p:nvSpPr>
          <p:spPr bwMode="auto">
            <a:xfrm>
              <a:off x="5009" y="2745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Freeform 604"/>
            <p:cNvSpPr>
              <a:spLocks/>
            </p:cNvSpPr>
            <p:nvPr/>
          </p:nvSpPr>
          <p:spPr bwMode="auto">
            <a:xfrm>
              <a:off x="5009" y="2662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19 w 22"/>
                <a:gd name="T7" fmla="*/ 7 h 22"/>
                <a:gd name="T8" fmla="*/ 22 w 22"/>
                <a:gd name="T9" fmla="*/ 10 h 22"/>
                <a:gd name="T10" fmla="*/ 19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7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7 w 22"/>
                <a:gd name="T31" fmla="*/ 0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Freeform 605"/>
            <p:cNvSpPr>
              <a:spLocks/>
            </p:cNvSpPr>
            <p:nvPr/>
          </p:nvSpPr>
          <p:spPr bwMode="auto">
            <a:xfrm>
              <a:off x="5009" y="2662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19 w 22"/>
                <a:gd name="T7" fmla="*/ 7 h 22"/>
                <a:gd name="T8" fmla="*/ 22 w 22"/>
                <a:gd name="T9" fmla="*/ 10 h 22"/>
                <a:gd name="T10" fmla="*/ 19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7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7 w 22"/>
                <a:gd name="T31" fmla="*/ 0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Freeform 606"/>
            <p:cNvSpPr>
              <a:spLocks/>
            </p:cNvSpPr>
            <p:nvPr/>
          </p:nvSpPr>
          <p:spPr bwMode="auto">
            <a:xfrm>
              <a:off x="5009" y="2500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19 w 22"/>
                <a:gd name="T7" fmla="*/ 4 h 18"/>
                <a:gd name="T8" fmla="*/ 22 w 22"/>
                <a:gd name="T9" fmla="*/ 9 h 18"/>
                <a:gd name="T10" fmla="*/ 19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7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7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Freeform 607"/>
            <p:cNvSpPr>
              <a:spLocks/>
            </p:cNvSpPr>
            <p:nvPr/>
          </p:nvSpPr>
          <p:spPr bwMode="auto">
            <a:xfrm>
              <a:off x="5009" y="2500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19 w 22"/>
                <a:gd name="T7" fmla="*/ 4 h 18"/>
                <a:gd name="T8" fmla="*/ 22 w 22"/>
                <a:gd name="T9" fmla="*/ 9 h 18"/>
                <a:gd name="T10" fmla="*/ 19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7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7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08"/>
          <p:cNvGrpSpPr>
            <a:grpSpLocks/>
          </p:cNvGrpSpPr>
          <p:nvPr/>
        </p:nvGrpSpPr>
        <p:grpSpPr bwMode="auto">
          <a:xfrm>
            <a:off x="3733800" y="2271713"/>
            <a:ext cx="3930650" cy="3681412"/>
            <a:chOff x="2555" y="1431"/>
            <a:chExt cx="2476" cy="2319"/>
          </a:xfrm>
        </p:grpSpPr>
        <p:sp>
          <p:nvSpPr>
            <p:cNvPr id="44685" name="Freeform 609"/>
            <p:cNvSpPr>
              <a:spLocks/>
            </p:cNvSpPr>
            <p:nvPr/>
          </p:nvSpPr>
          <p:spPr bwMode="auto">
            <a:xfrm>
              <a:off x="5009" y="2417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19 w 22"/>
                <a:gd name="T7" fmla="*/ 5 h 19"/>
                <a:gd name="T8" fmla="*/ 22 w 22"/>
                <a:gd name="T9" fmla="*/ 9 h 19"/>
                <a:gd name="T10" fmla="*/ 19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86" name="Freeform 610"/>
            <p:cNvSpPr>
              <a:spLocks/>
            </p:cNvSpPr>
            <p:nvPr/>
          </p:nvSpPr>
          <p:spPr bwMode="auto">
            <a:xfrm>
              <a:off x="5009" y="2417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19 w 22"/>
                <a:gd name="T7" fmla="*/ 5 h 19"/>
                <a:gd name="T8" fmla="*/ 22 w 22"/>
                <a:gd name="T9" fmla="*/ 9 h 19"/>
                <a:gd name="T10" fmla="*/ 19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87" name="Freeform 611"/>
            <p:cNvSpPr>
              <a:spLocks/>
            </p:cNvSpPr>
            <p:nvPr/>
          </p:nvSpPr>
          <p:spPr bwMode="auto">
            <a:xfrm>
              <a:off x="5009" y="2334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19 w 22"/>
                <a:gd name="T7" fmla="*/ 7 h 22"/>
                <a:gd name="T8" fmla="*/ 22 w 22"/>
                <a:gd name="T9" fmla="*/ 10 h 22"/>
                <a:gd name="T10" fmla="*/ 19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7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7 w 22"/>
                <a:gd name="T31" fmla="*/ 0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88" name="Freeform 612"/>
            <p:cNvSpPr>
              <a:spLocks/>
            </p:cNvSpPr>
            <p:nvPr/>
          </p:nvSpPr>
          <p:spPr bwMode="auto">
            <a:xfrm>
              <a:off x="5009" y="2334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19 w 22"/>
                <a:gd name="T7" fmla="*/ 7 h 22"/>
                <a:gd name="T8" fmla="*/ 22 w 22"/>
                <a:gd name="T9" fmla="*/ 10 h 22"/>
                <a:gd name="T10" fmla="*/ 19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7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7 w 22"/>
                <a:gd name="T31" fmla="*/ 0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89" name="Freeform 613"/>
            <p:cNvSpPr>
              <a:spLocks/>
            </p:cNvSpPr>
            <p:nvPr/>
          </p:nvSpPr>
          <p:spPr bwMode="auto">
            <a:xfrm>
              <a:off x="5009" y="2252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2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90" name="Freeform 614"/>
            <p:cNvSpPr>
              <a:spLocks/>
            </p:cNvSpPr>
            <p:nvPr/>
          </p:nvSpPr>
          <p:spPr bwMode="auto">
            <a:xfrm>
              <a:off x="5009" y="2252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2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91" name="Freeform 615"/>
            <p:cNvSpPr>
              <a:spLocks/>
            </p:cNvSpPr>
            <p:nvPr/>
          </p:nvSpPr>
          <p:spPr bwMode="auto">
            <a:xfrm>
              <a:off x="5009" y="2089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19 w 22"/>
                <a:gd name="T7" fmla="*/ 5 h 19"/>
                <a:gd name="T8" fmla="*/ 22 w 22"/>
                <a:gd name="T9" fmla="*/ 9 h 19"/>
                <a:gd name="T10" fmla="*/ 19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92" name="Freeform 616"/>
            <p:cNvSpPr>
              <a:spLocks/>
            </p:cNvSpPr>
            <p:nvPr/>
          </p:nvSpPr>
          <p:spPr bwMode="auto">
            <a:xfrm>
              <a:off x="5009" y="2089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19 w 22"/>
                <a:gd name="T7" fmla="*/ 5 h 19"/>
                <a:gd name="T8" fmla="*/ 22 w 22"/>
                <a:gd name="T9" fmla="*/ 9 h 19"/>
                <a:gd name="T10" fmla="*/ 19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93" name="Freeform 617"/>
            <p:cNvSpPr>
              <a:spLocks/>
            </p:cNvSpPr>
            <p:nvPr/>
          </p:nvSpPr>
          <p:spPr bwMode="auto">
            <a:xfrm>
              <a:off x="5009" y="2006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19 w 22"/>
                <a:gd name="T7" fmla="*/ 8 h 19"/>
                <a:gd name="T8" fmla="*/ 22 w 22"/>
                <a:gd name="T9" fmla="*/ 10 h 19"/>
                <a:gd name="T10" fmla="*/ 19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8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19" y="8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94" name="Freeform 618"/>
            <p:cNvSpPr>
              <a:spLocks/>
            </p:cNvSpPr>
            <p:nvPr/>
          </p:nvSpPr>
          <p:spPr bwMode="auto">
            <a:xfrm>
              <a:off x="5009" y="2006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19 w 22"/>
                <a:gd name="T7" fmla="*/ 8 h 19"/>
                <a:gd name="T8" fmla="*/ 22 w 22"/>
                <a:gd name="T9" fmla="*/ 10 h 19"/>
                <a:gd name="T10" fmla="*/ 19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8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19" y="8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95" name="Freeform 619"/>
            <p:cNvSpPr>
              <a:spLocks/>
            </p:cNvSpPr>
            <p:nvPr/>
          </p:nvSpPr>
          <p:spPr bwMode="auto">
            <a:xfrm>
              <a:off x="5009" y="1924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96" name="Freeform 620"/>
            <p:cNvSpPr>
              <a:spLocks/>
            </p:cNvSpPr>
            <p:nvPr/>
          </p:nvSpPr>
          <p:spPr bwMode="auto">
            <a:xfrm>
              <a:off x="5009" y="1924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97" name="Freeform 621"/>
            <p:cNvSpPr>
              <a:spLocks/>
            </p:cNvSpPr>
            <p:nvPr/>
          </p:nvSpPr>
          <p:spPr bwMode="auto">
            <a:xfrm>
              <a:off x="5009" y="1841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3 h 21"/>
                <a:gd name="T4" fmla="*/ 19 w 22"/>
                <a:gd name="T5" fmla="*/ 5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7 w 22"/>
                <a:gd name="T31" fmla="*/ 3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98" name="Freeform 622"/>
            <p:cNvSpPr>
              <a:spLocks/>
            </p:cNvSpPr>
            <p:nvPr/>
          </p:nvSpPr>
          <p:spPr bwMode="auto">
            <a:xfrm>
              <a:off x="5009" y="1841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3 h 21"/>
                <a:gd name="T4" fmla="*/ 19 w 22"/>
                <a:gd name="T5" fmla="*/ 5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7 w 22"/>
                <a:gd name="T31" fmla="*/ 3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99" name="Freeform 623"/>
            <p:cNvSpPr>
              <a:spLocks/>
            </p:cNvSpPr>
            <p:nvPr/>
          </p:nvSpPr>
          <p:spPr bwMode="auto">
            <a:xfrm>
              <a:off x="5009" y="1678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19 w 22"/>
                <a:gd name="T7" fmla="*/ 5 h 19"/>
                <a:gd name="T8" fmla="*/ 22 w 22"/>
                <a:gd name="T9" fmla="*/ 10 h 19"/>
                <a:gd name="T10" fmla="*/ 19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00" name="Freeform 624"/>
            <p:cNvSpPr>
              <a:spLocks/>
            </p:cNvSpPr>
            <p:nvPr/>
          </p:nvSpPr>
          <p:spPr bwMode="auto">
            <a:xfrm>
              <a:off x="5009" y="1678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19 w 22"/>
                <a:gd name="T7" fmla="*/ 5 h 19"/>
                <a:gd name="T8" fmla="*/ 22 w 22"/>
                <a:gd name="T9" fmla="*/ 10 h 19"/>
                <a:gd name="T10" fmla="*/ 19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01" name="Freeform 625"/>
            <p:cNvSpPr>
              <a:spLocks/>
            </p:cNvSpPr>
            <p:nvPr/>
          </p:nvSpPr>
          <p:spPr bwMode="auto">
            <a:xfrm>
              <a:off x="5009" y="1596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02" name="Freeform 626"/>
            <p:cNvSpPr>
              <a:spLocks/>
            </p:cNvSpPr>
            <p:nvPr/>
          </p:nvSpPr>
          <p:spPr bwMode="auto">
            <a:xfrm>
              <a:off x="5009" y="1596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03" name="Freeform 627"/>
            <p:cNvSpPr>
              <a:spLocks/>
            </p:cNvSpPr>
            <p:nvPr/>
          </p:nvSpPr>
          <p:spPr bwMode="auto">
            <a:xfrm>
              <a:off x="5009" y="1513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3 h 21"/>
                <a:gd name="T4" fmla="*/ 19 w 22"/>
                <a:gd name="T5" fmla="*/ 3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3 h 21"/>
                <a:gd name="T30" fmla="*/ 7 w 22"/>
                <a:gd name="T31" fmla="*/ 3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3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04" name="Freeform 628"/>
            <p:cNvSpPr>
              <a:spLocks/>
            </p:cNvSpPr>
            <p:nvPr/>
          </p:nvSpPr>
          <p:spPr bwMode="auto">
            <a:xfrm>
              <a:off x="5009" y="1513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3 h 21"/>
                <a:gd name="T4" fmla="*/ 19 w 22"/>
                <a:gd name="T5" fmla="*/ 3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3 h 21"/>
                <a:gd name="T30" fmla="*/ 7 w 22"/>
                <a:gd name="T31" fmla="*/ 3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3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05" name="Freeform 629"/>
            <p:cNvSpPr>
              <a:spLocks/>
            </p:cNvSpPr>
            <p:nvPr/>
          </p:nvSpPr>
          <p:spPr bwMode="auto">
            <a:xfrm>
              <a:off x="5009" y="1431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4 h 21"/>
                <a:gd name="T6" fmla="*/ 19 w 22"/>
                <a:gd name="T7" fmla="*/ 7 h 21"/>
                <a:gd name="T8" fmla="*/ 22 w 22"/>
                <a:gd name="T9" fmla="*/ 11 h 21"/>
                <a:gd name="T10" fmla="*/ 19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1 h 21"/>
                <a:gd name="T26" fmla="*/ 0 w 22"/>
                <a:gd name="T27" fmla="*/ 7 h 21"/>
                <a:gd name="T28" fmla="*/ 3 w 22"/>
                <a:gd name="T29" fmla="*/ 4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22" y="11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06" name="Freeform 630"/>
            <p:cNvSpPr>
              <a:spLocks/>
            </p:cNvSpPr>
            <p:nvPr/>
          </p:nvSpPr>
          <p:spPr bwMode="auto">
            <a:xfrm>
              <a:off x="5009" y="1431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4 h 21"/>
                <a:gd name="T6" fmla="*/ 19 w 22"/>
                <a:gd name="T7" fmla="*/ 7 h 21"/>
                <a:gd name="T8" fmla="*/ 22 w 22"/>
                <a:gd name="T9" fmla="*/ 11 h 21"/>
                <a:gd name="T10" fmla="*/ 19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1 h 21"/>
                <a:gd name="T26" fmla="*/ 0 w 22"/>
                <a:gd name="T27" fmla="*/ 7 h 21"/>
                <a:gd name="T28" fmla="*/ 3 w 22"/>
                <a:gd name="T29" fmla="*/ 4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22" y="11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07" name="Freeform 631"/>
            <p:cNvSpPr>
              <a:spLocks/>
            </p:cNvSpPr>
            <p:nvPr/>
          </p:nvSpPr>
          <p:spPr bwMode="auto">
            <a:xfrm>
              <a:off x="2555" y="3729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08" name="Freeform 632"/>
            <p:cNvSpPr>
              <a:spLocks/>
            </p:cNvSpPr>
            <p:nvPr/>
          </p:nvSpPr>
          <p:spPr bwMode="auto">
            <a:xfrm>
              <a:off x="2555" y="3729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09" name="Freeform 633"/>
            <p:cNvSpPr>
              <a:spLocks/>
            </p:cNvSpPr>
            <p:nvPr/>
          </p:nvSpPr>
          <p:spPr bwMode="auto">
            <a:xfrm>
              <a:off x="2555" y="3646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3 h 22"/>
                <a:gd name="T4" fmla="*/ 18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8 w 21"/>
                <a:gd name="T13" fmla="*/ 19 h 22"/>
                <a:gd name="T14" fmla="*/ 14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8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10" name="Freeform 634"/>
            <p:cNvSpPr>
              <a:spLocks/>
            </p:cNvSpPr>
            <p:nvPr/>
          </p:nvSpPr>
          <p:spPr bwMode="auto">
            <a:xfrm>
              <a:off x="2555" y="3646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3 h 22"/>
                <a:gd name="T4" fmla="*/ 18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8 w 21"/>
                <a:gd name="T13" fmla="*/ 19 h 22"/>
                <a:gd name="T14" fmla="*/ 14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8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11" name="Freeform 635"/>
            <p:cNvSpPr>
              <a:spLocks/>
            </p:cNvSpPr>
            <p:nvPr/>
          </p:nvSpPr>
          <p:spPr bwMode="auto">
            <a:xfrm>
              <a:off x="2555" y="356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12" name="Freeform 636"/>
            <p:cNvSpPr>
              <a:spLocks/>
            </p:cNvSpPr>
            <p:nvPr/>
          </p:nvSpPr>
          <p:spPr bwMode="auto">
            <a:xfrm>
              <a:off x="2555" y="356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13" name="Freeform 637"/>
            <p:cNvSpPr>
              <a:spLocks/>
            </p:cNvSpPr>
            <p:nvPr/>
          </p:nvSpPr>
          <p:spPr bwMode="auto">
            <a:xfrm>
              <a:off x="2555" y="348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6 h 21"/>
                <a:gd name="T14" fmla="*/ 14 w 21"/>
                <a:gd name="T15" fmla="*/ 18 h 21"/>
                <a:gd name="T16" fmla="*/ 11 w 21"/>
                <a:gd name="T17" fmla="*/ 21 h 21"/>
                <a:gd name="T18" fmla="*/ 7 w 21"/>
                <a:gd name="T19" fmla="*/ 18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21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14" name="Freeform 638"/>
            <p:cNvSpPr>
              <a:spLocks/>
            </p:cNvSpPr>
            <p:nvPr/>
          </p:nvSpPr>
          <p:spPr bwMode="auto">
            <a:xfrm>
              <a:off x="2555" y="348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6 h 21"/>
                <a:gd name="T14" fmla="*/ 14 w 21"/>
                <a:gd name="T15" fmla="*/ 18 h 21"/>
                <a:gd name="T16" fmla="*/ 11 w 21"/>
                <a:gd name="T17" fmla="*/ 21 h 21"/>
                <a:gd name="T18" fmla="*/ 7 w 21"/>
                <a:gd name="T19" fmla="*/ 18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21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15" name="Freeform 639"/>
            <p:cNvSpPr>
              <a:spLocks/>
            </p:cNvSpPr>
            <p:nvPr/>
          </p:nvSpPr>
          <p:spPr bwMode="auto">
            <a:xfrm>
              <a:off x="2555" y="3318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3 h 22"/>
                <a:gd name="T4" fmla="*/ 18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8 w 21"/>
                <a:gd name="T13" fmla="*/ 19 h 22"/>
                <a:gd name="T14" fmla="*/ 14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8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16" name="Freeform 640"/>
            <p:cNvSpPr>
              <a:spLocks/>
            </p:cNvSpPr>
            <p:nvPr/>
          </p:nvSpPr>
          <p:spPr bwMode="auto">
            <a:xfrm>
              <a:off x="2555" y="3318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3 h 22"/>
                <a:gd name="T4" fmla="*/ 18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8 w 21"/>
                <a:gd name="T13" fmla="*/ 19 h 22"/>
                <a:gd name="T14" fmla="*/ 14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8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17" name="Freeform 641"/>
            <p:cNvSpPr>
              <a:spLocks/>
            </p:cNvSpPr>
            <p:nvPr/>
          </p:nvSpPr>
          <p:spPr bwMode="auto">
            <a:xfrm>
              <a:off x="2555" y="323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18" name="Freeform 642"/>
            <p:cNvSpPr>
              <a:spLocks/>
            </p:cNvSpPr>
            <p:nvPr/>
          </p:nvSpPr>
          <p:spPr bwMode="auto">
            <a:xfrm>
              <a:off x="2555" y="323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19" name="Freeform 643"/>
            <p:cNvSpPr>
              <a:spLocks/>
            </p:cNvSpPr>
            <p:nvPr/>
          </p:nvSpPr>
          <p:spPr bwMode="auto">
            <a:xfrm>
              <a:off x="2555" y="3156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8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8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20" name="Freeform 644"/>
            <p:cNvSpPr>
              <a:spLocks/>
            </p:cNvSpPr>
            <p:nvPr/>
          </p:nvSpPr>
          <p:spPr bwMode="auto">
            <a:xfrm>
              <a:off x="2555" y="3156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8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8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21" name="Freeform 645"/>
            <p:cNvSpPr>
              <a:spLocks/>
            </p:cNvSpPr>
            <p:nvPr/>
          </p:nvSpPr>
          <p:spPr bwMode="auto">
            <a:xfrm>
              <a:off x="2555" y="307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7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22" name="Freeform 646"/>
            <p:cNvSpPr>
              <a:spLocks/>
            </p:cNvSpPr>
            <p:nvPr/>
          </p:nvSpPr>
          <p:spPr bwMode="auto">
            <a:xfrm>
              <a:off x="2555" y="307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7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23" name="Freeform 647"/>
            <p:cNvSpPr>
              <a:spLocks/>
            </p:cNvSpPr>
            <p:nvPr/>
          </p:nvSpPr>
          <p:spPr bwMode="auto">
            <a:xfrm>
              <a:off x="2555" y="2908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24" name="Freeform 648"/>
            <p:cNvSpPr>
              <a:spLocks/>
            </p:cNvSpPr>
            <p:nvPr/>
          </p:nvSpPr>
          <p:spPr bwMode="auto">
            <a:xfrm>
              <a:off x="2555" y="2908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25" name="Freeform 649"/>
            <p:cNvSpPr>
              <a:spLocks/>
            </p:cNvSpPr>
            <p:nvPr/>
          </p:nvSpPr>
          <p:spPr bwMode="auto">
            <a:xfrm>
              <a:off x="2555" y="2828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8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8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26" name="Freeform 650"/>
            <p:cNvSpPr>
              <a:spLocks/>
            </p:cNvSpPr>
            <p:nvPr/>
          </p:nvSpPr>
          <p:spPr bwMode="auto">
            <a:xfrm>
              <a:off x="2555" y="2828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8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8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27" name="Freeform 651"/>
            <p:cNvSpPr>
              <a:spLocks/>
            </p:cNvSpPr>
            <p:nvPr/>
          </p:nvSpPr>
          <p:spPr bwMode="auto">
            <a:xfrm>
              <a:off x="2555" y="2745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7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28" name="Freeform 652"/>
            <p:cNvSpPr>
              <a:spLocks/>
            </p:cNvSpPr>
            <p:nvPr/>
          </p:nvSpPr>
          <p:spPr bwMode="auto">
            <a:xfrm>
              <a:off x="2555" y="2745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7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29" name="Freeform 653"/>
            <p:cNvSpPr>
              <a:spLocks/>
            </p:cNvSpPr>
            <p:nvPr/>
          </p:nvSpPr>
          <p:spPr bwMode="auto">
            <a:xfrm>
              <a:off x="2555" y="2662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0 h 22"/>
                <a:gd name="T4" fmla="*/ 18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8 w 21"/>
                <a:gd name="T13" fmla="*/ 17 h 22"/>
                <a:gd name="T14" fmla="*/ 14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30" name="Freeform 654"/>
            <p:cNvSpPr>
              <a:spLocks/>
            </p:cNvSpPr>
            <p:nvPr/>
          </p:nvSpPr>
          <p:spPr bwMode="auto">
            <a:xfrm>
              <a:off x="2555" y="2662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0 h 22"/>
                <a:gd name="T4" fmla="*/ 18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8 w 21"/>
                <a:gd name="T13" fmla="*/ 17 h 22"/>
                <a:gd name="T14" fmla="*/ 14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31" name="Freeform 655"/>
            <p:cNvSpPr>
              <a:spLocks/>
            </p:cNvSpPr>
            <p:nvPr/>
          </p:nvSpPr>
          <p:spPr bwMode="auto">
            <a:xfrm>
              <a:off x="2555" y="2500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8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8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32" name="Freeform 656"/>
            <p:cNvSpPr>
              <a:spLocks/>
            </p:cNvSpPr>
            <p:nvPr/>
          </p:nvSpPr>
          <p:spPr bwMode="auto">
            <a:xfrm>
              <a:off x="2555" y="2500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8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8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33" name="Freeform 657"/>
            <p:cNvSpPr>
              <a:spLocks/>
            </p:cNvSpPr>
            <p:nvPr/>
          </p:nvSpPr>
          <p:spPr bwMode="auto">
            <a:xfrm>
              <a:off x="2555" y="2417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34" name="Freeform 658"/>
            <p:cNvSpPr>
              <a:spLocks/>
            </p:cNvSpPr>
            <p:nvPr/>
          </p:nvSpPr>
          <p:spPr bwMode="auto">
            <a:xfrm>
              <a:off x="2555" y="2417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35" name="Freeform 659"/>
            <p:cNvSpPr>
              <a:spLocks/>
            </p:cNvSpPr>
            <p:nvPr/>
          </p:nvSpPr>
          <p:spPr bwMode="auto">
            <a:xfrm>
              <a:off x="2555" y="2334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0 h 22"/>
                <a:gd name="T4" fmla="*/ 18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8 w 21"/>
                <a:gd name="T13" fmla="*/ 17 h 22"/>
                <a:gd name="T14" fmla="*/ 14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36" name="Freeform 660"/>
            <p:cNvSpPr>
              <a:spLocks/>
            </p:cNvSpPr>
            <p:nvPr/>
          </p:nvSpPr>
          <p:spPr bwMode="auto">
            <a:xfrm>
              <a:off x="2555" y="2334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0 h 22"/>
                <a:gd name="T4" fmla="*/ 18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8 w 21"/>
                <a:gd name="T13" fmla="*/ 17 h 22"/>
                <a:gd name="T14" fmla="*/ 14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37" name="Freeform 661"/>
            <p:cNvSpPr>
              <a:spLocks/>
            </p:cNvSpPr>
            <p:nvPr/>
          </p:nvSpPr>
          <p:spPr bwMode="auto">
            <a:xfrm>
              <a:off x="2555" y="2252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38" name="Freeform 662"/>
            <p:cNvSpPr>
              <a:spLocks/>
            </p:cNvSpPr>
            <p:nvPr/>
          </p:nvSpPr>
          <p:spPr bwMode="auto">
            <a:xfrm>
              <a:off x="2555" y="2252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39" name="Freeform 663"/>
            <p:cNvSpPr>
              <a:spLocks/>
            </p:cNvSpPr>
            <p:nvPr/>
          </p:nvSpPr>
          <p:spPr bwMode="auto">
            <a:xfrm>
              <a:off x="2555" y="2089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40" name="Freeform 664"/>
            <p:cNvSpPr>
              <a:spLocks/>
            </p:cNvSpPr>
            <p:nvPr/>
          </p:nvSpPr>
          <p:spPr bwMode="auto">
            <a:xfrm>
              <a:off x="2555" y="2089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41" name="Freeform 665"/>
            <p:cNvSpPr>
              <a:spLocks/>
            </p:cNvSpPr>
            <p:nvPr/>
          </p:nvSpPr>
          <p:spPr bwMode="auto">
            <a:xfrm>
              <a:off x="2555" y="200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8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42" name="Freeform 666"/>
            <p:cNvSpPr>
              <a:spLocks/>
            </p:cNvSpPr>
            <p:nvPr/>
          </p:nvSpPr>
          <p:spPr bwMode="auto">
            <a:xfrm>
              <a:off x="2555" y="200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8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43" name="Freeform 667"/>
            <p:cNvSpPr>
              <a:spLocks/>
            </p:cNvSpPr>
            <p:nvPr/>
          </p:nvSpPr>
          <p:spPr bwMode="auto">
            <a:xfrm>
              <a:off x="2555" y="192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6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44" name="Freeform 668"/>
            <p:cNvSpPr>
              <a:spLocks/>
            </p:cNvSpPr>
            <p:nvPr/>
          </p:nvSpPr>
          <p:spPr bwMode="auto">
            <a:xfrm>
              <a:off x="2555" y="192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6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45" name="Freeform 669"/>
            <p:cNvSpPr>
              <a:spLocks/>
            </p:cNvSpPr>
            <p:nvPr/>
          </p:nvSpPr>
          <p:spPr bwMode="auto">
            <a:xfrm>
              <a:off x="2555" y="184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3 h 21"/>
                <a:gd name="T4" fmla="*/ 18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46" name="Freeform 670"/>
            <p:cNvSpPr>
              <a:spLocks/>
            </p:cNvSpPr>
            <p:nvPr/>
          </p:nvSpPr>
          <p:spPr bwMode="auto">
            <a:xfrm>
              <a:off x="2555" y="184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3 h 21"/>
                <a:gd name="T4" fmla="*/ 18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47" name="Freeform 671"/>
            <p:cNvSpPr>
              <a:spLocks/>
            </p:cNvSpPr>
            <p:nvPr/>
          </p:nvSpPr>
          <p:spPr bwMode="auto">
            <a:xfrm>
              <a:off x="2555" y="167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48" name="Freeform 672"/>
            <p:cNvSpPr>
              <a:spLocks/>
            </p:cNvSpPr>
            <p:nvPr/>
          </p:nvSpPr>
          <p:spPr bwMode="auto">
            <a:xfrm>
              <a:off x="2555" y="167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49" name="Freeform 673"/>
            <p:cNvSpPr>
              <a:spLocks/>
            </p:cNvSpPr>
            <p:nvPr/>
          </p:nvSpPr>
          <p:spPr bwMode="auto">
            <a:xfrm>
              <a:off x="2555" y="1596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6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50" name="Freeform 674"/>
            <p:cNvSpPr>
              <a:spLocks/>
            </p:cNvSpPr>
            <p:nvPr/>
          </p:nvSpPr>
          <p:spPr bwMode="auto">
            <a:xfrm>
              <a:off x="2555" y="1596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6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51" name="Freeform 675"/>
            <p:cNvSpPr>
              <a:spLocks/>
            </p:cNvSpPr>
            <p:nvPr/>
          </p:nvSpPr>
          <p:spPr bwMode="auto">
            <a:xfrm>
              <a:off x="2555" y="151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3 h 21"/>
                <a:gd name="T4" fmla="*/ 18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3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3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52" name="Freeform 676"/>
            <p:cNvSpPr>
              <a:spLocks/>
            </p:cNvSpPr>
            <p:nvPr/>
          </p:nvSpPr>
          <p:spPr bwMode="auto">
            <a:xfrm>
              <a:off x="2555" y="151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3 h 21"/>
                <a:gd name="T4" fmla="*/ 18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3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3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53" name="Freeform 677"/>
            <p:cNvSpPr>
              <a:spLocks/>
            </p:cNvSpPr>
            <p:nvPr/>
          </p:nvSpPr>
          <p:spPr bwMode="auto">
            <a:xfrm>
              <a:off x="2555" y="143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1 h 21"/>
                <a:gd name="T26" fmla="*/ 2 w 21"/>
                <a:gd name="T27" fmla="*/ 7 h 21"/>
                <a:gd name="T28" fmla="*/ 4 w 21"/>
                <a:gd name="T29" fmla="*/ 4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54" name="Freeform 678"/>
            <p:cNvSpPr>
              <a:spLocks/>
            </p:cNvSpPr>
            <p:nvPr/>
          </p:nvSpPr>
          <p:spPr bwMode="auto">
            <a:xfrm>
              <a:off x="2555" y="143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1 h 21"/>
                <a:gd name="T26" fmla="*/ 2 w 21"/>
                <a:gd name="T27" fmla="*/ 7 h 21"/>
                <a:gd name="T28" fmla="*/ 4 w 21"/>
                <a:gd name="T29" fmla="*/ 4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55" name="Freeform 679"/>
            <p:cNvSpPr>
              <a:spLocks/>
            </p:cNvSpPr>
            <p:nvPr/>
          </p:nvSpPr>
          <p:spPr bwMode="auto">
            <a:xfrm>
              <a:off x="3208" y="3729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56" name="Freeform 680"/>
            <p:cNvSpPr>
              <a:spLocks/>
            </p:cNvSpPr>
            <p:nvPr/>
          </p:nvSpPr>
          <p:spPr bwMode="auto">
            <a:xfrm>
              <a:off x="3208" y="3729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57" name="Freeform 681"/>
            <p:cNvSpPr>
              <a:spLocks/>
            </p:cNvSpPr>
            <p:nvPr/>
          </p:nvSpPr>
          <p:spPr bwMode="auto">
            <a:xfrm>
              <a:off x="3208" y="3646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7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58" name="Freeform 682"/>
            <p:cNvSpPr>
              <a:spLocks/>
            </p:cNvSpPr>
            <p:nvPr/>
          </p:nvSpPr>
          <p:spPr bwMode="auto">
            <a:xfrm>
              <a:off x="3208" y="3646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7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59" name="Freeform 683"/>
            <p:cNvSpPr>
              <a:spLocks/>
            </p:cNvSpPr>
            <p:nvPr/>
          </p:nvSpPr>
          <p:spPr bwMode="auto">
            <a:xfrm>
              <a:off x="3208" y="356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60" name="Freeform 684"/>
            <p:cNvSpPr>
              <a:spLocks/>
            </p:cNvSpPr>
            <p:nvPr/>
          </p:nvSpPr>
          <p:spPr bwMode="auto">
            <a:xfrm>
              <a:off x="3208" y="356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61" name="Freeform 685"/>
            <p:cNvSpPr>
              <a:spLocks/>
            </p:cNvSpPr>
            <p:nvPr/>
          </p:nvSpPr>
          <p:spPr bwMode="auto">
            <a:xfrm>
              <a:off x="3208" y="348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8 h 21"/>
                <a:gd name="T16" fmla="*/ 12 w 22"/>
                <a:gd name="T17" fmla="*/ 21 h 21"/>
                <a:gd name="T18" fmla="*/ 7 w 22"/>
                <a:gd name="T19" fmla="*/ 18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62" name="Freeform 686"/>
            <p:cNvSpPr>
              <a:spLocks/>
            </p:cNvSpPr>
            <p:nvPr/>
          </p:nvSpPr>
          <p:spPr bwMode="auto">
            <a:xfrm>
              <a:off x="3208" y="348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8 h 21"/>
                <a:gd name="T16" fmla="*/ 12 w 22"/>
                <a:gd name="T17" fmla="*/ 21 h 21"/>
                <a:gd name="T18" fmla="*/ 7 w 22"/>
                <a:gd name="T19" fmla="*/ 18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63" name="Freeform 687"/>
            <p:cNvSpPr>
              <a:spLocks/>
            </p:cNvSpPr>
            <p:nvPr/>
          </p:nvSpPr>
          <p:spPr bwMode="auto">
            <a:xfrm>
              <a:off x="3208" y="331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7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64" name="Freeform 688"/>
            <p:cNvSpPr>
              <a:spLocks/>
            </p:cNvSpPr>
            <p:nvPr/>
          </p:nvSpPr>
          <p:spPr bwMode="auto">
            <a:xfrm>
              <a:off x="3208" y="331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7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65" name="Freeform 689"/>
            <p:cNvSpPr>
              <a:spLocks/>
            </p:cNvSpPr>
            <p:nvPr/>
          </p:nvSpPr>
          <p:spPr bwMode="auto">
            <a:xfrm>
              <a:off x="3208" y="323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66" name="Freeform 690"/>
            <p:cNvSpPr>
              <a:spLocks/>
            </p:cNvSpPr>
            <p:nvPr/>
          </p:nvSpPr>
          <p:spPr bwMode="auto">
            <a:xfrm>
              <a:off x="3208" y="323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67" name="Freeform 691"/>
            <p:cNvSpPr>
              <a:spLocks/>
            </p:cNvSpPr>
            <p:nvPr/>
          </p:nvSpPr>
          <p:spPr bwMode="auto">
            <a:xfrm>
              <a:off x="3208" y="3156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68" name="Freeform 692"/>
            <p:cNvSpPr>
              <a:spLocks/>
            </p:cNvSpPr>
            <p:nvPr/>
          </p:nvSpPr>
          <p:spPr bwMode="auto">
            <a:xfrm>
              <a:off x="3208" y="3156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69" name="Freeform 693"/>
            <p:cNvSpPr>
              <a:spLocks/>
            </p:cNvSpPr>
            <p:nvPr/>
          </p:nvSpPr>
          <p:spPr bwMode="auto">
            <a:xfrm>
              <a:off x="3208" y="307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70" name="Freeform 694"/>
            <p:cNvSpPr>
              <a:spLocks/>
            </p:cNvSpPr>
            <p:nvPr/>
          </p:nvSpPr>
          <p:spPr bwMode="auto">
            <a:xfrm>
              <a:off x="3208" y="307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71" name="Freeform 695"/>
            <p:cNvSpPr>
              <a:spLocks/>
            </p:cNvSpPr>
            <p:nvPr/>
          </p:nvSpPr>
          <p:spPr bwMode="auto">
            <a:xfrm>
              <a:off x="3208" y="2908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72" name="Freeform 696"/>
            <p:cNvSpPr>
              <a:spLocks/>
            </p:cNvSpPr>
            <p:nvPr/>
          </p:nvSpPr>
          <p:spPr bwMode="auto">
            <a:xfrm>
              <a:off x="3208" y="2908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73" name="Freeform 697"/>
            <p:cNvSpPr>
              <a:spLocks/>
            </p:cNvSpPr>
            <p:nvPr/>
          </p:nvSpPr>
          <p:spPr bwMode="auto">
            <a:xfrm>
              <a:off x="3208" y="2828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74" name="Freeform 698"/>
            <p:cNvSpPr>
              <a:spLocks/>
            </p:cNvSpPr>
            <p:nvPr/>
          </p:nvSpPr>
          <p:spPr bwMode="auto">
            <a:xfrm>
              <a:off x="3208" y="2828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75" name="Freeform 699"/>
            <p:cNvSpPr>
              <a:spLocks/>
            </p:cNvSpPr>
            <p:nvPr/>
          </p:nvSpPr>
          <p:spPr bwMode="auto">
            <a:xfrm>
              <a:off x="3208" y="2745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76" name="Freeform 700"/>
            <p:cNvSpPr>
              <a:spLocks/>
            </p:cNvSpPr>
            <p:nvPr/>
          </p:nvSpPr>
          <p:spPr bwMode="auto">
            <a:xfrm>
              <a:off x="3208" y="2745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77" name="Freeform 701"/>
            <p:cNvSpPr>
              <a:spLocks/>
            </p:cNvSpPr>
            <p:nvPr/>
          </p:nvSpPr>
          <p:spPr bwMode="auto">
            <a:xfrm>
              <a:off x="3208" y="266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7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78" name="Freeform 702"/>
            <p:cNvSpPr>
              <a:spLocks/>
            </p:cNvSpPr>
            <p:nvPr/>
          </p:nvSpPr>
          <p:spPr bwMode="auto">
            <a:xfrm>
              <a:off x="3208" y="266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7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79" name="Freeform 703"/>
            <p:cNvSpPr>
              <a:spLocks/>
            </p:cNvSpPr>
            <p:nvPr/>
          </p:nvSpPr>
          <p:spPr bwMode="auto">
            <a:xfrm>
              <a:off x="3208" y="2500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80" name="Freeform 704"/>
            <p:cNvSpPr>
              <a:spLocks/>
            </p:cNvSpPr>
            <p:nvPr/>
          </p:nvSpPr>
          <p:spPr bwMode="auto">
            <a:xfrm>
              <a:off x="3208" y="2500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81" name="Freeform 705"/>
            <p:cNvSpPr>
              <a:spLocks/>
            </p:cNvSpPr>
            <p:nvPr/>
          </p:nvSpPr>
          <p:spPr bwMode="auto">
            <a:xfrm>
              <a:off x="3208" y="2417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82" name="Freeform 706"/>
            <p:cNvSpPr>
              <a:spLocks/>
            </p:cNvSpPr>
            <p:nvPr/>
          </p:nvSpPr>
          <p:spPr bwMode="auto">
            <a:xfrm>
              <a:off x="3208" y="2417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83" name="Freeform 707"/>
            <p:cNvSpPr>
              <a:spLocks/>
            </p:cNvSpPr>
            <p:nvPr/>
          </p:nvSpPr>
          <p:spPr bwMode="auto">
            <a:xfrm>
              <a:off x="3208" y="23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7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84" name="Freeform 708"/>
            <p:cNvSpPr>
              <a:spLocks/>
            </p:cNvSpPr>
            <p:nvPr/>
          </p:nvSpPr>
          <p:spPr bwMode="auto">
            <a:xfrm>
              <a:off x="3208" y="23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7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85" name="Freeform 709"/>
            <p:cNvSpPr>
              <a:spLocks/>
            </p:cNvSpPr>
            <p:nvPr/>
          </p:nvSpPr>
          <p:spPr bwMode="auto">
            <a:xfrm>
              <a:off x="3208" y="2252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86" name="Freeform 710"/>
            <p:cNvSpPr>
              <a:spLocks/>
            </p:cNvSpPr>
            <p:nvPr/>
          </p:nvSpPr>
          <p:spPr bwMode="auto">
            <a:xfrm>
              <a:off x="3208" y="2252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87" name="Freeform 711"/>
            <p:cNvSpPr>
              <a:spLocks/>
            </p:cNvSpPr>
            <p:nvPr/>
          </p:nvSpPr>
          <p:spPr bwMode="auto">
            <a:xfrm>
              <a:off x="3208" y="2089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88" name="Freeform 712"/>
            <p:cNvSpPr>
              <a:spLocks/>
            </p:cNvSpPr>
            <p:nvPr/>
          </p:nvSpPr>
          <p:spPr bwMode="auto">
            <a:xfrm>
              <a:off x="3208" y="2089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89" name="Freeform 713"/>
            <p:cNvSpPr>
              <a:spLocks/>
            </p:cNvSpPr>
            <p:nvPr/>
          </p:nvSpPr>
          <p:spPr bwMode="auto">
            <a:xfrm>
              <a:off x="3208" y="200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8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8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90" name="Freeform 714"/>
            <p:cNvSpPr>
              <a:spLocks/>
            </p:cNvSpPr>
            <p:nvPr/>
          </p:nvSpPr>
          <p:spPr bwMode="auto">
            <a:xfrm>
              <a:off x="3208" y="200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8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8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91" name="Freeform 715"/>
            <p:cNvSpPr>
              <a:spLocks/>
            </p:cNvSpPr>
            <p:nvPr/>
          </p:nvSpPr>
          <p:spPr bwMode="auto">
            <a:xfrm>
              <a:off x="3208" y="192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92" name="Freeform 716"/>
            <p:cNvSpPr>
              <a:spLocks/>
            </p:cNvSpPr>
            <p:nvPr/>
          </p:nvSpPr>
          <p:spPr bwMode="auto">
            <a:xfrm>
              <a:off x="3208" y="192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93" name="Freeform 717"/>
            <p:cNvSpPr>
              <a:spLocks/>
            </p:cNvSpPr>
            <p:nvPr/>
          </p:nvSpPr>
          <p:spPr bwMode="auto">
            <a:xfrm>
              <a:off x="3208" y="184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94" name="Freeform 718"/>
            <p:cNvSpPr>
              <a:spLocks/>
            </p:cNvSpPr>
            <p:nvPr/>
          </p:nvSpPr>
          <p:spPr bwMode="auto">
            <a:xfrm>
              <a:off x="3208" y="184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95" name="Freeform 719"/>
            <p:cNvSpPr>
              <a:spLocks/>
            </p:cNvSpPr>
            <p:nvPr/>
          </p:nvSpPr>
          <p:spPr bwMode="auto">
            <a:xfrm>
              <a:off x="3208" y="167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96" name="Freeform 720"/>
            <p:cNvSpPr>
              <a:spLocks/>
            </p:cNvSpPr>
            <p:nvPr/>
          </p:nvSpPr>
          <p:spPr bwMode="auto">
            <a:xfrm>
              <a:off x="3208" y="167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97" name="Freeform 721"/>
            <p:cNvSpPr>
              <a:spLocks/>
            </p:cNvSpPr>
            <p:nvPr/>
          </p:nvSpPr>
          <p:spPr bwMode="auto">
            <a:xfrm>
              <a:off x="3208" y="1596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98" name="Freeform 722"/>
            <p:cNvSpPr>
              <a:spLocks/>
            </p:cNvSpPr>
            <p:nvPr/>
          </p:nvSpPr>
          <p:spPr bwMode="auto">
            <a:xfrm>
              <a:off x="3208" y="1596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99" name="Freeform 723"/>
            <p:cNvSpPr>
              <a:spLocks/>
            </p:cNvSpPr>
            <p:nvPr/>
          </p:nvSpPr>
          <p:spPr bwMode="auto">
            <a:xfrm>
              <a:off x="3208" y="151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3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00" name="Freeform 724"/>
            <p:cNvSpPr>
              <a:spLocks/>
            </p:cNvSpPr>
            <p:nvPr/>
          </p:nvSpPr>
          <p:spPr bwMode="auto">
            <a:xfrm>
              <a:off x="3208" y="151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3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01" name="Freeform 725"/>
            <p:cNvSpPr>
              <a:spLocks/>
            </p:cNvSpPr>
            <p:nvPr/>
          </p:nvSpPr>
          <p:spPr bwMode="auto">
            <a:xfrm>
              <a:off x="3208" y="143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1 h 21"/>
                <a:gd name="T26" fmla="*/ 3 w 22"/>
                <a:gd name="T27" fmla="*/ 7 h 21"/>
                <a:gd name="T28" fmla="*/ 5 w 22"/>
                <a:gd name="T29" fmla="*/ 4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02" name="Freeform 726"/>
            <p:cNvSpPr>
              <a:spLocks/>
            </p:cNvSpPr>
            <p:nvPr/>
          </p:nvSpPr>
          <p:spPr bwMode="auto">
            <a:xfrm>
              <a:off x="3208" y="143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1 h 21"/>
                <a:gd name="T26" fmla="*/ 3 w 22"/>
                <a:gd name="T27" fmla="*/ 7 h 21"/>
                <a:gd name="T28" fmla="*/ 5 w 22"/>
                <a:gd name="T29" fmla="*/ 4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03" name="Freeform 727"/>
            <p:cNvSpPr>
              <a:spLocks/>
            </p:cNvSpPr>
            <p:nvPr/>
          </p:nvSpPr>
          <p:spPr bwMode="auto">
            <a:xfrm>
              <a:off x="3865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04" name="Freeform 728"/>
            <p:cNvSpPr>
              <a:spLocks/>
            </p:cNvSpPr>
            <p:nvPr/>
          </p:nvSpPr>
          <p:spPr bwMode="auto">
            <a:xfrm>
              <a:off x="3865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05" name="Freeform 729"/>
            <p:cNvSpPr>
              <a:spLocks/>
            </p:cNvSpPr>
            <p:nvPr/>
          </p:nvSpPr>
          <p:spPr bwMode="auto">
            <a:xfrm>
              <a:off x="3865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8 w 21"/>
                <a:gd name="T7" fmla="*/ 7 h 22"/>
                <a:gd name="T8" fmla="*/ 21 w 21"/>
                <a:gd name="T9" fmla="*/ 12 h 22"/>
                <a:gd name="T10" fmla="*/ 18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4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4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06" name="Freeform 730"/>
            <p:cNvSpPr>
              <a:spLocks/>
            </p:cNvSpPr>
            <p:nvPr/>
          </p:nvSpPr>
          <p:spPr bwMode="auto">
            <a:xfrm>
              <a:off x="3865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8 w 21"/>
                <a:gd name="T7" fmla="*/ 7 h 22"/>
                <a:gd name="T8" fmla="*/ 21 w 21"/>
                <a:gd name="T9" fmla="*/ 12 h 22"/>
                <a:gd name="T10" fmla="*/ 18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4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4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07" name="Freeform 731"/>
            <p:cNvSpPr>
              <a:spLocks/>
            </p:cNvSpPr>
            <p:nvPr/>
          </p:nvSpPr>
          <p:spPr bwMode="auto">
            <a:xfrm>
              <a:off x="3865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5 h 19"/>
                <a:gd name="T8" fmla="*/ 21 w 21"/>
                <a:gd name="T9" fmla="*/ 10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08" name="Freeform 732"/>
            <p:cNvSpPr>
              <a:spLocks/>
            </p:cNvSpPr>
            <p:nvPr/>
          </p:nvSpPr>
          <p:spPr bwMode="auto">
            <a:xfrm>
              <a:off x="3865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5 h 19"/>
                <a:gd name="T8" fmla="*/ 21 w 21"/>
                <a:gd name="T9" fmla="*/ 10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09" name="Freeform 733"/>
            <p:cNvSpPr>
              <a:spLocks/>
            </p:cNvSpPr>
            <p:nvPr/>
          </p:nvSpPr>
          <p:spPr bwMode="auto">
            <a:xfrm>
              <a:off x="3865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4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10" name="Freeform 734"/>
            <p:cNvSpPr>
              <a:spLocks/>
            </p:cNvSpPr>
            <p:nvPr/>
          </p:nvSpPr>
          <p:spPr bwMode="auto">
            <a:xfrm>
              <a:off x="3865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4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11" name="Freeform 735"/>
            <p:cNvSpPr>
              <a:spLocks/>
            </p:cNvSpPr>
            <p:nvPr/>
          </p:nvSpPr>
          <p:spPr bwMode="auto">
            <a:xfrm>
              <a:off x="3865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8 w 21"/>
                <a:gd name="T7" fmla="*/ 7 h 22"/>
                <a:gd name="T8" fmla="*/ 21 w 21"/>
                <a:gd name="T9" fmla="*/ 12 h 22"/>
                <a:gd name="T10" fmla="*/ 18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4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4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12" name="Freeform 736"/>
            <p:cNvSpPr>
              <a:spLocks/>
            </p:cNvSpPr>
            <p:nvPr/>
          </p:nvSpPr>
          <p:spPr bwMode="auto">
            <a:xfrm>
              <a:off x="3865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8 w 21"/>
                <a:gd name="T7" fmla="*/ 7 h 22"/>
                <a:gd name="T8" fmla="*/ 21 w 21"/>
                <a:gd name="T9" fmla="*/ 12 h 22"/>
                <a:gd name="T10" fmla="*/ 18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4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4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13" name="Freeform 737"/>
            <p:cNvSpPr>
              <a:spLocks/>
            </p:cNvSpPr>
            <p:nvPr/>
          </p:nvSpPr>
          <p:spPr bwMode="auto">
            <a:xfrm>
              <a:off x="3865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5 h 19"/>
                <a:gd name="T8" fmla="*/ 21 w 21"/>
                <a:gd name="T9" fmla="*/ 10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14" name="Freeform 738"/>
            <p:cNvSpPr>
              <a:spLocks/>
            </p:cNvSpPr>
            <p:nvPr/>
          </p:nvSpPr>
          <p:spPr bwMode="auto">
            <a:xfrm>
              <a:off x="3865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5 h 19"/>
                <a:gd name="T8" fmla="*/ 21 w 21"/>
                <a:gd name="T9" fmla="*/ 10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15" name="Freeform 739"/>
            <p:cNvSpPr>
              <a:spLocks/>
            </p:cNvSpPr>
            <p:nvPr/>
          </p:nvSpPr>
          <p:spPr bwMode="auto">
            <a:xfrm>
              <a:off x="3865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8 w 21"/>
                <a:gd name="T7" fmla="*/ 4 h 18"/>
                <a:gd name="T8" fmla="*/ 21 w 21"/>
                <a:gd name="T9" fmla="*/ 9 h 18"/>
                <a:gd name="T10" fmla="*/ 18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4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4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16" name="Freeform 740"/>
            <p:cNvSpPr>
              <a:spLocks/>
            </p:cNvSpPr>
            <p:nvPr/>
          </p:nvSpPr>
          <p:spPr bwMode="auto">
            <a:xfrm>
              <a:off x="3865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8 w 21"/>
                <a:gd name="T7" fmla="*/ 4 h 18"/>
                <a:gd name="T8" fmla="*/ 21 w 21"/>
                <a:gd name="T9" fmla="*/ 9 h 18"/>
                <a:gd name="T10" fmla="*/ 18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4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4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17" name="Freeform 741"/>
            <p:cNvSpPr>
              <a:spLocks/>
            </p:cNvSpPr>
            <p:nvPr/>
          </p:nvSpPr>
          <p:spPr bwMode="auto">
            <a:xfrm>
              <a:off x="3865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18" name="Freeform 742"/>
            <p:cNvSpPr>
              <a:spLocks/>
            </p:cNvSpPr>
            <p:nvPr/>
          </p:nvSpPr>
          <p:spPr bwMode="auto">
            <a:xfrm>
              <a:off x="3865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19" name="Freeform 743"/>
            <p:cNvSpPr>
              <a:spLocks/>
            </p:cNvSpPr>
            <p:nvPr/>
          </p:nvSpPr>
          <p:spPr bwMode="auto">
            <a:xfrm>
              <a:off x="3865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20" name="Freeform 744"/>
            <p:cNvSpPr>
              <a:spLocks/>
            </p:cNvSpPr>
            <p:nvPr/>
          </p:nvSpPr>
          <p:spPr bwMode="auto">
            <a:xfrm>
              <a:off x="3865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21" name="Freeform 745"/>
            <p:cNvSpPr>
              <a:spLocks/>
            </p:cNvSpPr>
            <p:nvPr/>
          </p:nvSpPr>
          <p:spPr bwMode="auto">
            <a:xfrm>
              <a:off x="3865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8 w 21"/>
                <a:gd name="T7" fmla="*/ 4 h 18"/>
                <a:gd name="T8" fmla="*/ 21 w 21"/>
                <a:gd name="T9" fmla="*/ 9 h 18"/>
                <a:gd name="T10" fmla="*/ 18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4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4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22" name="Freeform 746"/>
            <p:cNvSpPr>
              <a:spLocks/>
            </p:cNvSpPr>
            <p:nvPr/>
          </p:nvSpPr>
          <p:spPr bwMode="auto">
            <a:xfrm>
              <a:off x="3865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8 w 21"/>
                <a:gd name="T7" fmla="*/ 4 h 18"/>
                <a:gd name="T8" fmla="*/ 21 w 21"/>
                <a:gd name="T9" fmla="*/ 9 h 18"/>
                <a:gd name="T10" fmla="*/ 18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4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4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23" name="Freeform 747"/>
            <p:cNvSpPr>
              <a:spLocks/>
            </p:cNvSpPr>
            <p:nvPr/>
          </p:nvSpPr>
          <p:spPr bwMode="auto">
            <a:xfrm>
              <a:off x="3865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24" name="Freeform 748"/>
            <p:cNvSpPr>
              <a:spLocks/>
            </p:cNvSpPr>
            <p:nvPr/>
          </p:nvSpPr>
          <p:spPr bwMode="auto">
            <a:xfrm>
              <a:off x="3865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25" name="Freeform 749"/>
            <p:cNvSpPr>
              <a:spLocks/>
            </p:cNvSpPr>
            <p:nvPr/>
          </p:nvSpPr>
          <p:spPr bwMode="auto">
            <a:xfrm>
              <a:off x="3865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8 w 21"/>
                <a:gd name="T7" fmla="*/ 7 h 22"/>
                <a:gd name="T8" fmla="*/ 21 w 21"/>
                <a:gd name="T9" fmla="*/ 10 h 22"/>
                <a:gd name="T10" fmla="*/ 18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4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4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26" name="Freeform 750"/>
            <p:cNvSpPr>
              <a:spLocks/>
            </p:cNvSpPr>
            <p:nvPr/>
          </p:nvSpPr>
          <p:spPr bwMode="auto">
            <a:xfrm>
              <a:off x="3865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8 w 21"/>
                <a:gd name="T7" fmla="*/ 7 h 22"/>
                <a:gd name="T8" fmla="*/ 21 w 21"/>
                <a:gd name="T9" fmla="*/ 10 h 22"/>
                <a:gd name="T10" fmla="*/ 18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4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4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27" name="Freeform 751"/>
            <p:cNvSpPr>
              <a:spLocks/>
            </p:cNvSpPr>
            <p:nvPr/>
          </p:nvSpPr>
          <p:spPr bwMode="auto">
            <a:xfrm>
              <a:off x="3865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8 w 21"/>
                <a:gd name="T7" fmla="*/ 4 h 18"/>
                <a:gd name="T8" fmla="*/ 21 w 21"/>
                <a:gd name="T9" fmla="*/ 9 h 18"/>
                <a:gd name="T10" fmla="*/ 18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4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4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28" name="Freeform 752"/>
            <p:cNvSpPr>
              <a:spLocks/>
            </p:cNvSpPr>
            <p:nvPr/>
          </p:nvSpPr>
          <p:spPr bwMode="auto">
            <a:xfrm>
              <a:off x="3865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8 w 21"/>
                <a:gd name="T7" fmla="*/ 4 h 18"/>
                <a:gd name="T8" fmla="*/ 21 w 21"/>
                <a:gd name="T9" fmla="*/ 9 h 18"/>
                <a:gd name="T10" fmla="*/ 18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4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4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29" name="Freeform 753"/>
            <p:cNvSpPr>
              <a:spLocks/>
            </p:cNvSpPr>
            <p:nvPr/>
          </p:nvSpPr>
          <p:spPr bwMode="auto">
            <a:xfrm>
              <a:off x="3865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8 w 21"/>
                <a:gd name="T7" fmla="*/ 5 h 19"/>
                <a:gd name="T8" fmla="*/ 21 w 21"/>
                <a:gd name="T9" fmla="*/ 9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30" name="Freeform 754"/>
            <p:cNvSpPr>
              <a:spLocks/>
            </p:cNvSpPr>
            <p:nvPr/>
          </p:nvSpPr>
          <p:spPr bwMode="auto">
            <a:xfrm>
              <a:off x="3865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8 w 21"/>
                <a:gd name="T7" fmla="*/ 5 h 19"/>
                <a:gd name="T8" fmla="*/ 21 w 21"/>
                <a:gd name="T9" fmla="*/ 9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31" name="Freeform 755"/>
            <p:cNvSpPr>
              <a:spLocks/>
            </p:cNvSpPr>
            <p:nvPr/>
          </p:nvSpPr>
          <p:spPr bwMode="auto">
            <a:xfrm>
              <a:off x="3865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8 w 21"/>
                <a:gd name="T7" fmla="*/ 7 h 22"/>
                <a:gd name="T8" fmla="*/ 21 w 21"/>
                <a:gd name="T9" fmla="*/ 10 h 22"/>
                <a:gd name="T10" fmla="*/ 18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4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4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32" name="Freeform 756"/>
            <p:cNvSpPr>
              <a:spLocks/>
            </p:cNvSpPr>
            <p:nvPr/>
          </p:nvSpPr>
          <p:spPr bwMode="auto">
            <a:xfrm>
              <a:off x="3865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8 w 21"/>
                <a:gd name="T7" fmla="*/ 7 h 22"/>
                <a:gd name="T8" fmla="*/ 21 w 21"/>
                <a:gd name="T9" fmla="*/ 10 h 22"/>
                <a:gd name="T10" fmla="*/ 18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4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4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33" name="Freeform 757"/>
            <p:cNvSpPr>
              <a:spLocks/>
            </p:cNvSpPr>
            <p:nvPr/>
          </p:nvSpPr>
          <p:spPr bwMode="auto">
            <a:xfrm>
              <a:off x="3865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34" name="Freeform 758"/>
            <p:cNvSpPr>
              <a:spLocks/>
            </p:cNvSpPr>
            <p:nvPr/>
          </p:nvSpPr>
          <p:spPr bwMode="auto">
            <a:xfrm>
              <a:off x="3865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35" name="Freeform 759"/>
            <p:cNvSpPr>
              <a:spLocks/>
            </p:cNvSpPr>
            <p:nvPr/>
          </p:nvSpPr>
          <p:spPr bwMode="auto">
            <a:xfrm>
              <a:off x="3865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8 w 21"/>
                <a:gd name="T7" fmla="*/ 5 h 19"/>
                <a:gd name="T8" fmla="*/ 21 w 21"/>
                <a:gd name="T9" fmla="*/ 9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36" name="Freeform 760"/>
            <p:cNvSpPr>
              <a:spLocks/>
            </p:cNvSpPr>
            <p:nvPr/>
          </p:nvSpPr>
          <p:spPr bwMode="auto">
            <a:xfrm>
              <a:off x="3865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8 w 21"/>
                <a:gd name="T7" fmla="*/ 5 h 19"/>
                <a:gd name="T8" fmla="*/ 21 w 21"/>
                <a:gd name="T9" fmla="*/ 9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37" name="Freeform 761"/>
            <p:cNvSpPr>
              <a:spLocks/>
            </p:cNvSpPr>
            <p:nvPr/>
          </p:nvSpPr>
          <p:spPr bwMode="auto">
            <a:xfrm>
              <a:off x="3865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8 h 19"/>
                <a:gd name="T8" fmla="*/ 21 w 21"/>
                <a:gd name="T9" fmla="*/ 10 h 19"/>
                <a:gd name="T10" fmla="*/ 18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38" name="Freeform 762"/>
            <p:cNvSpPr>
              <a:spLocks/>
            </p:cNvSpPr>
            <p:nvPr/>
          </p:nvSpPr>
          <p:spPr bwMode="auto">
            <a:xfrm>
              <a:off x="3865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8 h 19"/>
                <a:gd name="T8" fmla="*/ 21 w 21"/>
                <a:gd name="T9" fmla="*/ 10 h 19"/>
                <a:gd name="T10" fmla="*/ 18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39" name="Freeform 763"/>
            <p:cNvSpPr>
              <a:spLocks/>
            </p:cNvSpPr>
            <p:nvPr/>
          </p:nvSpPr>
          <p:spPr bwMode="auto">
            <a:xfrm>
              <a:off x="3865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40" name="Freeform 764"/>
            <p:cNvSpPr>
              <a:spLocks/>
            </p:cNvSpPr>
            <p:nvPr/>
          </p:nvSpPr>
          <p:spPr bwMode="auto">
            <a:xfrm>
              <a:off x="3865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41" name="Freeform 765"/>
            <p:cNvSpPr>
              <a:spLocks/>
            </p:cNvSpPr>
            <p:nvPr/>
          </p:nvSpPr>
          <p:spPr bwMode="auto">
            <a:xfrm>
              <a:off x="3865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4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42" name="Freeform 766"/>
            <p:cNvSpPr>
              <a:spLocks/>
            </p:cNvSpPr>
            <p:nvPr/>
          </p:nvSpPr>
          <p:spPr bwMode="auto">
            <a:xfrm>
              <a:off x="3865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4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43" name="Freeform 767"/>
            <p:cNvSpPr>
              <a:spLocks/>
            </p:cNvSpPr>
            <p:nvPr/>
          </p:nvSpPr>
          <p:spPr bwMode="auto">
            <a:xfrm>
              <a:off x="3865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5 h 19"/>
                <a:gd name="T8" fmla="*/ 21 w 21"/>
                <a:gd name="T9" fmla="*/ 10 h 19"/>
                <a:gd name="T10" fmla="*/ 18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44" name="Freeform 768"/>
            <p:cNvSpPr>
              <a:spLocks/>
            </p:cNvSpPr>
            <p:nvPr/>
          </p:nvSpPr>
          <p:spPr bwMode="auto">
            <a:xfrm>
              <a:off x="3865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5 h 19"/>
                <a:gd name="T8" fmla="*/ 21 w 21"/>
                <a:gd name="T9" fmla="*/ 10 h 19"/>
                <a:gd name="T10" fmla="*/ 18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45" name="Freeform 769"/>
            <p:cNvSpPr>
              <a:spLocks/>
            </p:cNvSpPr>
            <p:nvPr/>
          </p:nvSpPr>
          <p:spPr bwMode="auto">
            <a:xfrm>
              <a:off x="3865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46" name="Freeform 770"/>
            <p:cNvSpPr>
              <a:spLocks/>
            </p:cNvSpPr>
            <p:nvPr/>
          </p:nvSpPr>
          <p:spPr bwMode="auto">
            <a:xfrm>
              <a:off x="3865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47" name="Freeform 771"/>
            <p:cNvSpPr>
              <a:spLocks/>
            </p:cNvSpPr>
            <p:nvPr/>
          </p:nvSpPr>
          <p:spPr bwMode="auto">
            <a:xfrm>
              <a:off x="3865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4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48" name="Freeform 772"/>
            <p:cNvSpPr>
              <a:spLocks/>
            </p:cNvSpPr>
            <p:nvPr/>
          </p:nvSpPr>
          <p:spPr bwMode="auto">
            <a:xfrm>
              <a:off x="3865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4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49" name="Freeform 773"/>
            <p:cNvSpPr>
              <a:spLocks/>
            </p:cNvSpPr>
            <p:nvPr/>
          </p:nvSpPr>
          <p:spPr bwMode="auto">
            <a:xfrm>
              <a:off x="3865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8 w 21"/>
                <a:gd name="T7" fmla="*/ 7 h 21"/>
                <a:gd name="T8" fmla="*/ 21 w 21"/>
                <a:gd name="T9" fmla="*/ 11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50" name="Freeform 774"/>
            <p:cNvSpPr>
              <a:spLocks/>
            </p:cNvSpPr>
            <p:nvPr/>
          </p:nvSpPr>
          <p:spPr bwMode="auto">
            <a:xfrm>
              <a:off x="3865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8 w 21"/>
                <a:gd name="T7" fmla="*/ 7 h 21"/>
                <a:gd name="T8" fmla="*/ 21 w 21"/>
                <a:gd name="T9" fmla="*/ 11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51" name="Freeform 775"/>
            <p:cNvSpPr>
              <a:spLocks/>
            </p:cNvSpPr>
            <p:nvPr/>
          </p:nvSpPr>
          <p:spPr bwMode="auto">
            <a:xfrm>
              <a:off x="4518" y="3729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52" name="Freeform 776"/>
            <p:cNvSpPr>
              <a:spLocks/>
            </p:cNvSpPr>
            <p:nvPr/>
          </p:nvSpPr>
          <p:spPr bwMode="auto">
            <a:xfrm>
              <a:off x="4518" y="3729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53" name="Freeform 777"/>
            <p:cNvSpPr>
              <a:spLocks/>
            </p:cNvSpPr>
            <p:nvPr/>
          </p:nvSpPr>
          <p:spPr bwMode="auto">
            <a:xfrm>
              <a:off x="4518" y="3646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7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7 w 22"/>
                <a:gd name="T31" fmla="*/ 3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54" name="Freeform 778"/>
            <p:cNvSpPr>
              <a:spLocks/>
            </p:cNvSpPr>
            <p:nvPr/>
          </p:nvSpPr>
          <p:spPr bwMode="auto">
            <a:xfrm>
              <a:off x="4518" y="3646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7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7 w 22"/>
                <a:gd name="T31" fmla="*/ 3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55" name="Freeform 779"/>
            <p:cNvSpPr>
              <a:spLocks/>
            </p:cNvSpPr>
            <p:nvPr/>
          </p:nvSpPr>
          <p:spPr bwMode="auto">
            <a:xfrm>
              <a:off x="4518" y="3566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56" name="Freeform 780"/>
            <p:cNvSpPr>
              <a:spLocks/>
            </p:cNvSpPr>
            <p:nvPr/>
          </p:nvSpPr>
          <p:spPr bwMode="auto">
            <a:xfrm>
              <a:off x="4518" y="3566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57" name="Freeform 781"/>
            <p:cNvSpPr>
              <a:spLocks/>
            </p:cNvSpPr>
            <p:nvPr/>
          </p:nvSpPr>
          <p:spPr bwMode="auto">
            <a:xfrm>
              <a:off x="4518" y="3484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8 h 21"/>
                <a:gd name="T16" fmla="*/ 10 w 22"/>
                <a:gd name="T17" fmla="*/ 21 h 21"/>
                <a:gd name="T18" fmla="*/ 7 w 22"/>
                <a:gd name="T19" fmla="*/ 18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58" name="Freeform 782"/>
            <p:cNvSpPr>
              <a:spLocks/>
            </p:cNvSpPr>
            <p:nvPr/>
          </p:nvSpPr>
          <p:spPr bwMode="auto">
            <a:xfrm>
              <a:off x="4518" y="3484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8 h 21"/>
                <a:gd name="T16" fmla="*/ 10 w 22"/>
                <a:gd name="T17" fmla="*/ 21 h 21"/>
                <a:gd name="T18" fmla="*/ 7 w 22"/>
                <a:gd name="T19" fmla="*/ 18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59" name="Freeform 783"/>
            <p:cNvSpPr>
              <a:spLocks/>
            </p:cNvSpPr>
            <p:nvPr/>
          </p:nvSpPr>
          <p:spPr bwMode="auto">
            <a:xfrm>
              <a:off x="4518" y="3318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7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7 w 22"/>
                <a:gd name="T31" fmla="*/ 3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60" name="Freeform 784"/>
            <p:cNvSpPr>
              <a:spLocks/>
            </p:cNvSpPr>
            <p:nvPr/>
          </p:nvSpPr>
          <p:spPr bwMode="auto">
            <a:xfrm>
              <a:off x="4518" y="3318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7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7 w 22"/>
                <a:gd name="T31" fmla="*/ 3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61" name="Freeform 785"/>
            <p:cNvSpPr>
              <a:spLocks/>
            </p:cNvSpPr>
            <p:nvPr/>
          </p:nvSpPr>
          <p:spPr bwMode="auto">
            <a:xfrm>
              <a:off x="4518" y="3238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62" name="Freeform 786"/>
            <p:cNvSpPr>
              <a:spLocks/>
            </p:cNvSpPr>
            <p:nvPr/>
          </p:nvSpPr>
          <p:spPr bwMode="auto">
            <a:xfrm>
              <a:off x="4518" y="3238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63" name="Freeform 787"/>
            <p:cNvSpPr>
              <a:spLocks/>
            </p:cNvSpPr>
            <p:nvPr/>
          </p:nvSpPr>
          <p:spPr bwMode="auto">
            <a:xfrm>
              <a:off x="4518" y="3156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7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7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64" name="Freeform 788"/>
            <p:cNvSpPr>
              <a:spLocks/>
            </p:cNvSpPr>
            <p:nvPr/>
          </p:nvSpPr>
          <p:spPr bwMode="auto">
            <a:xfrm>
              <a:off x="4518" y="3156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7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7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65" name="Freeform 789"/>
            <p:cNvSpPr>
              <a:spLocks/>
            </p:cNvSpPr>
            <p:nvPr/>
          </p:nvSpPr>
          <p:spPr bwMode="auto">
            <a:xfrm>
              <a:off x="4518" y="3073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66" name="Freeform 790"/>
            <p:cNvSpPr>
              <a:spLocks/>
            </p:cNvSpPr>
            <p:nvPr/>
          </p:nvSpPr>
          <p:spPr bwMode="auto">
            <a:xfrm>
              <a:off x="4518" y="3073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67" name="Freeform 791"/>
            <p:cNvSpPr>
              <a:spLocks/>
            </p:cNvSpPr>
            <p:nvPr/>
          </p:nvSpPr>
          <p:spPr bwMode="auto">
            <a:xfrm>
              <a:off x="4518" y="2908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68" name="Freeform 792"/>
            <p:cNvSpPr>
              <a:spLocks/>
            </p:cNvSpPr>
            <p:nvPr/>
          </p:nvSpPr>
          <p:spPr bwMode="auto">
            <a:xfrm>
              <a:off x="4518" y="2908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69" name="Freeform 793"/>
            <p:cNvSpPr>
              <a:spLocks/>
            </p:cNvSpPr>
            <p:nvPr/>
          </p:nvSpPr>
          <p:spPr bwMode="auto">
            <a:xfrm>
              <a:off x="4518" y="2828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7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7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0" name="Freeform 794"/>
            <p:cNvSpPr>
              <a:spLocks/>
            </p:cNvSpPr>
            <p:nvPr/>
          </p:nvSpPr>
          <p:spPr bwMode="auto">
            <a:xfrm>
              <a:off x="4518" y="2828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7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7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1" name="Freeform 795"/>
            <p:cNvSpPr>
              <a:spLocks/>
            </p:cNvSpPr>
            <p:nvPr/>
          </p:nvSpPr>
          <p:spPr bwMode="auto">
            <a:xfrm>
              <a:off x="4518" y="2745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2" name="Freeform 796"/>
            <p:cNvSpPr>
              <a:spLocks/>
            </p:cNvSpPr>
            <p:nvPr/>
          </p:nvSpPr>
          <p:spPr bwMode="auto">
            <a:xfrm>
              <a:off x="4518" y="2745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3" name="Freeform 797"/>
            <p:cNvSpPr>
              <a:spLocks/>
            </p:cNvSpPr>
            <p:nvPr/>
          </p:nvSpPr>
          <p:spPr bwMode="auto">
            <a:xfrm>
              <a:off x="4518" y="2662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7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7 w 22"/>
                <a:gd name="T31" fmla="*/ 0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4" name="Freeform 798"/>
            <p:cNvSpPr>
              <a:spLocks/>
            </p:cNvSpPr>
            <p:nvPr/>
          </p:nvSpPr>
          <p:spPr bwMode="auto">
            <a:xfrm>
              <a:off x="4518" y="2662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7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7 w 22"/>
                <a:gd name="T31" fmla="*/ 0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5" name="Freeform 799"/>
            <p:cNvSpPr>
              <a:spLocks/>
            </p:cNvSpPr>
            <p:nvPr/>
          </p:nvSpPr>
          <p:spPr bwMode="auto">
            <a:xfrm>
              <a:off x="4518" y="2500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7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7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6" name="Freeform 800"/>
            <p:cNvSpPr>
              <a:spLocks/>
            </p:cNvSpPr>
            <p:nvPr/>
          </p:nvSpPr>
          <p:spPr bwMode="auto">
            <a:xfrm>
              <a:off x="4518" y="2500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7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7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7" name="Freeform 801"/>
            <p:cNvSpPr>
              <a:spLocks/>
            </p:cNvSpPr>
            <p:nvPr/>
          </p:nvSpPr>
          <p:spPr bwMode="auto">
            <a:xfrm>
              <a:off x="4518" y="2417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8" name="Freeform 802"/>
            <p:cNvSpPr>
              <a:spLocks/>
            </p:cNvSpPr>
            <p:nvPr/>
          </p:nvSpPr>
          <p:spPr bwMode="auto">
            <a:xfrm>
              <a:off x="4518" y="2417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79" name="Freeform 803"/>
            <p:cNvSpPr>
              <a:spLocks/>
            </p:cNvSpPr>
            <p:nvPr/>
          </p:nvSpPr>
          <p:spPr bwMode="auto">
            <a:xfrm>
              <a:off x="4518" y="2334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7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7 w 22"/>
                <a:gd name="T31" fmla="*/ 0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0" name="Freeform 804"/>
            <p:cNvSpPr>
              <a:spLocks/>
            </p:cNvSpPr>
            <p:nvPr/>
          </p:nvSpPr>
          <p:spPr bwMode="auto">
            <a:xfrm>
              <a:off x="4518" y="2334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7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7 w 22"/>
                <a:gd name="T31" fmla="*/ 0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1" name="Freeform 805"/>
            <p:cNvSpPr>
              <a:spLocks/>
            </p:cNvSpPr>
            <p:nvPr/>
          </p:nvSpPr>
          <p:spPr bwMode="auto">
            <a:xfrm>
              <a:off x="4518" y="2252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2" name="Freeform 806"/>
            <p:cNvSpPr>
              <a:spLocks/>
            </p:cNvSpPr>
            <p:nvPr/>
          </p:nvSpPr>
          <p:spPr bwMode="auto">
            <a:xfrm>
              <a:off x="4518" y="2252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3" name="Freeform 807"/>
            <p:cNvSpPr>
              <a:spLocks/>
            </p:cNvSpPr>
            <p:nvPr/>
          </p:nvSpPr>
          <p:spPr bwMode="auto">
            <a:xfrm>
              <a:off x="4518" y="2089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884" name="Freeform 808"/>
            <p:cNvSpPr>
              <a:spLocks/>
            </p:cNvSpPr>
            <p:nvPr/>
          </p:nvSpPr>
          <p:spPr bwMode="auto">
            <a:xfrm>
              <a:off x="4518" y="2089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09"/>
          <p:cNvGrpSpPr>
            <a:grpSpLocks/>
          </p:cNvGrpSpPr>
          <p:nvPr/>
        </p:nvGrpSpPr>
        <p:grpSpPr bwMode="auto">
          <a:xfrm>
            <a:off x="3995738" y="2271713"/>
            <a:ext cx="3925887" cy="3681412"/>
            <a:chOff x="2720" y="1431"/>
            <a:chExt cx="2473" cy="2319"/>
          </a:xfrm>
        </p:grpSpPr>
        <p:sp>
          <p:nvSpPr>
            <p:cNvPr id="44485" name="Freeform 810"/>
            <p:cNvSpPr>
              <a:spLocks/>
            </p:cNvSpPr>
            <p:nvPr/>
          </p:nvSpPr>
          <p:spPr bwMode="auto">
            <a:xfrm>
              <a:off x="4518" y="2006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8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86" name="Freeform 811"/>
            <p:cNvSpPr>
              <a:spLocks/>
            </p:cNvSpPr>
            <p:nvPr/>
          </p:nvSpPr>
          <p:spPr bwMode="auto">
            <a:xfrm>
              <a:off x="4518" y="2006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8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87" name="Freeform 812"/>
            <p:cNvSpPr>
              <a:spLocks/>
            </p:cNvSpPr>
            <p:nvPr/>
          </p:nvSpPr>
          <p:spPr bwMode="auto">
            <a:xfrm>
              <a:off x="4518" y="1924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88" name="Freeform 813"/>
            <p:cNvSpPr>
              <a:spLocks/>
            </p:cNvSpPr>
            <p:nvPr/>
          </p:nvSpPr>
          <p:spPr bwMode="auto">
            <a:xfrm>
              <a:off x="4518" y="1924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89" name="Freeform 814"/>
            <p:cNvSpPr>
              <a:spLocks/>
            </p:cNvSpPr>
            <p:nvPr/>
          </p:nvSpPr>
          <p:spPr bwMode="auto">
            <a:xfrm>
              <a:off x="4518" y="1841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7 w 22"/>
                <a:gd name="T31" fmla="*/ 3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90" name="Freeform 815"/>
            <p:cNvSpPr>
              <a:spLocks/>
            </p:cNvSpPr>
            <p:nvPr/>
          </p:nvSpPr>
          <p:spPr bwMode="auto">
            <a:xfrm>
              <a:off x="4518" y="1841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7 w 22"/>
                <a:gd name="T31" fmla="*/ 3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91" name="Freeform 816"/>
            <p:cNvSpPr>
              <a:spLocks/>
            </p:cNvSpPr>
            <p:nvPr/>
          </p:nvSpPr>
          <p:spPr bwMode="auto">
            <a:xfrm>
              <a:off x="4518" y="1678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92" name="Freeform 817"/>
            <p:cNvSpPr>
              <a:spLocks/>
            </p:cNvSpPr>
            <p:nvPr/>
          </p:nvSpPr>
          <p:spPr bwMode="auto">
            <a:xfrm>
              <a:off x="4518" y="1678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93" name="Freeform 818"/>
            <p:cNvSpPr>
              <a:spLocks/>
            </p:cNvSpPr>
            <p:nvPr/>
          </p:nvSpPr>
          <p:spPr bwMode="auto">
            <a:xfrm>
              <a:off x="4518" y="1596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94" name="Freeform 819"/>
            <p:cNvSpPr>
              <a:spLocks/>
            </p:cNvSpPr>
            <p:nvPr/>
          </p:nvSpPr>
          <p:spPr bwMode="auto">
            <a:xfrm>
              <a:off x="4518" y="1596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95" name="Freeform 820"/>
            <p:cNvSpPr>
              <a:spLocks/>
            </p:cNvSpPr>
            <p:nvPr/>
          </p:nvSpPr>
          <p:spPr bwMode="auto">
            <a:xfrm>
              <a:off x="4518" y="1513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3 h 21"/>
                <a:gd name="T30" fmla="*/ 7 w 22"/>
                <a:gd name="T31" fmla="*/ 3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96" name="Freeform 821"/>
            <p:cNvSpPr>
              <a:spLocks/>
            </p:cNvSpPr>
            <p:nvPr/>
          </p:nvSpPr>
          <p:spPr bwMode="auto">
            <a:xfrm>
              <a:off x="4518" y="1513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3 h 21"/>
                <a:gd name="T30" fmla="*/ 7 w 22"/>
                <a:gd name="T31" fmla="*/ 3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97" name="Freeform 822"/>
            <p:cNvSpPr>
              <a:spLocks/>
            </p:cNvSpPr>
            <p:nvPr/>
          </p:nvSpPr>
          <p:spPr bwMode="auto">
            <a:xfrm>
              <a:off x="4518" y="1431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1 h 21"/>
                <a:gd name="T26" fmla="*/ 0 w 22"/>
                <a:gd name="T27" fmla="*/ 7 h 21"/>
                <a:gd name="T28" fmla="*/ 3 w 22"/>
                <a:gd name="T29" fmla="*/ 4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98" name="Freeform 823"/>
            <p:cNvSpPr>
              <a:spLocks/>
            </p:cNvSpPr>
            <p:nvPr/>
          </p:nvSpPr>
          <p:spPr bwMode="auto">
            <a:xfrm>
              <a:off x="4518" y="1431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1 h 21"/>
                <a:gd name="T26" fmla="*/ 0 w 22"/>
                <a:gd name="T27" fmla="*/ 7 h 21"/>
                <a:gd name="T28" fmla="*/ 3 w 22"/>
                <a:gd name="T29" fmla="*/ 4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99" name="Freeform 824"/>
            <p:cNvSpPr>
              <a:spLocks/>
            </p:cNvSpPr>
            <p:nvPr/>
          </p:nvSpPr>
          <p:spPr bwMode="auto">
            <a:xfrm>
              <a:off x="5172" y="3729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5 w 21"/>
                <a:gd name="T21" fmla="*/ 19 h 21"/>
                <a:gd name="T22" fmla="*/ 3 w 21"/>
                <a:gd name="T23" fmla="*/ 14 h 21"/>
                <a:gd name="T24" fmla="*/ 0 w 21"/>
                <a:gd name="T25" fmla="*/ 12 h 21"/>
                <a:gd name="T26" fmla="*/ 3 w 21"/>
                <a:gd name="T27" fmla="*/ 7 h 21"/>
                <a:gd name="T28" fmla="*/ 5 w 21"/>
                <a:gd name="T29" fmla="*/ 5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00" name="Freeform 825"/>
            <p:cNvSpPr>
              <a:spLocks/>
            </p:cNvSpPr>
            <p:nvPr/>
          </p:nvSpPr>
          <p:spPr bwMode="auto">
            <a:xfrm>
              <a:off x="5172" y="3729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5 w 21"/>
                <a:gd name="T21" fmla="*/ 19 h 21"/>
                <a:gd name="T22" fmla="*/ 3 w 21"/>
                <a:gd name="T23" fmla="*/ 14 h 21"/>
                <a:gd name="T24" fmla="*/ 0 w 21"/>
                <a:gd name="T25" fmla="*/ 12 h 21"/>
                <a:gd name="T26" fmla="*/ 3 w 21"/>
                <a:gd name="T27" fmla="*/ 7 h 21"/>
                <a:gd name="T28" fmla="*/ 5 w 21"/>
                <a:gd name="T29" fmla="*/ 5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01" name="Freeform 826"/>
            <p:cNvSpPr>
              <a:spLocks/>
            </p:cNvSpPr>
            <p:nvPr/>
          </p:nvSpPr>
          <p:spPr bwMode="auto">
            <a:xfrm>
              <a:off x="5172" y="3646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12 w 21"/>
                <a:gd name="T17" fmla="*/ 22 h 22"/>
                <a:gd name="T18" fmla="*/ 7 w 21"/>
                <a:gd name="T19" fmla="*/ 22 h 22"/>
                <a:gd name="T20" fmla="*/ 5 w 21"/>
                <a:gd name="T21" fmla="*/ 19 h 22"/>
                <a:gd name="T22" fmla="*/ 3 w 21"/>
                <a:gd name="T23" fmla="*/ 15 h 22"/>
                <a:gd name="T24" fmla="*/ 0 w 21"/>
                <a:gd name="T25" fmla="*/ 12 h 22"/>
                <a:gd name="T26" fmla="*/ 3 w 21"/>
                <a:gd name="T27" fmla="*/ 7 h 22"/>
                <a:gd name="T28" fmla="*/ 5 w 21"/>
                <a:gd name="T29" fmla="*/ 5 h 22"/>
                <a:gd name="T30" fmla="*/ 7 w 21"/>
                <a:gd name="T31" fmla="*/ 3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02" name="Freeform 827"/>
            <p:cNvSpPr>
              <a:spLocks/>
            </p:cNvSpPr>
            <p:nvPr/>
          </p:nvSpPr>
          <p:spPr bwMode="auto">
            <a:xfrm>
              <a:off x="5172" y="3646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12 w 21"/>
                <a:gd name="T17" fmla="*/ 22 h 22"/>
                <a:gd name="T18" fmla="*/ 7 w 21"/>
                <a:gd name="T19" fmla="*/ 22 h 22"/>
                <a:gd name="T20" fmla="*/ 5 w 21"/>
                <a:gd name="T21" fmla="*/ 19 h 22"/>
                <a:gd name="T22" fmla="*/ 3 w 21"/>
                <a:gd name="T23" fmla="*/ 15 h 22"/>
                <a:gd name="T24" fmla="*/ 0 w 21"/>
                <a:gd name="T25" fmla="*/ 12 h 22"/>
                <a:gd name="T26" fmla="*/ 3 w 21"/>
                <a:gd name="T27" fmla="*/ 7 h 22"/>
                <a:gd name="T28" fmla="*/ 5 w 21"/>
                <a:gd name="T29" fmla="*/ 5 h 22"/>
                <a:gd name="T30" fmla="*/ 7 w 21"/>
                <a:gd name="T31" fmla="*/ 3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03" name="Freeform 828"/>
            <p:cNvSpPr>
              <a:spLocks/>
            </p:cNvSpPr>
            <p:nvPr/>
          </p:nvSpPr>
          <p:spPr bwMode="auto">
            <a:xfrm>
              <a:off x="5172" y="3566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5 w 21"/>
                <a:gd name="T21" fmla="*/ 17 h 19"/>
                <a:gd name="T22" fmla="*/ 3 w 21"/>
                <a:gd name="T23" fmla="*/ 14 h 19"/>
                <a:gd name="T24" fmla="*/ 0 w 21"/>
                <a:gd name="T25" fmla="*/ 10 h 19"/>
                <a:gd name="T26" fmla="*/ 3 w 21"/>
                <a:gd name="T27" fmla="*/ 5 h 19"/>
                <a:gd name="T28" fmla="*/ 5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04" name="Freeform 829"/>
            <p:cNvSpPr>
              <a:spLocks/>
            </p:cNvSpPr>
            <p:nvPr/>
          </p:nvSpPr>
          <p:spPr bwMode="auto">
            <a:xfrm>
              <a:off x="5172" y="3566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5 w 21"/>
                <a:gd name="T21" fmla="*/ 17 h 19"/>
                <a:gd name="T22" fmla="*/ 3 w 21"/>
                <a:gd name="T23" fmla="*/ 14 h 19"/>
                <a:gd name="T24" fmla="*/ 0 w 21"/>
                <a:gd name="T25" fmla="*/ 10 h 19"/>
                <a:gd name="T26" fmla="*/ 3 w 21"/>
                <a:gd name="T27" fmla="*/ 5 h 19"/>
                <a:gd name="T28" fmla="*/ 5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05" name="Freeform 830"/>
            <p:cNvSpPr>
              <a:spLocks/>
            </p:cNvSpPr>
            <p:nvPr/>
          </p:nvSpPr>
          <p:spPr bwMode="auto">
            <a:xfrm>
              <a:off x="5172" y="3484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8 h 21"/>
                <a:gd name="T16" fmla="*/ 12 w 21"/>
                <a:gd name="T17" fmla="*/ 21 h 21"/>
                <a:gd name="T18" fmla="*/ 7 w 21"/>
                <a:gd name="T19" fmla="*/ 18 h 21"/>
                <a:gd name="T20" fmla="*/ 5 w 21"/>
                <a:gd name="T21" fmla="*/ 16 h 21"/>
                <a:gd name="T22" fmla="*/ 3 w 21"/>
                <a:gd name="T23" fmla="*/ 14 h 21"/>
                <a:gd name="T24" fmla="*/ 0 w 21"/>
                <a:gd name="T25" fmla="*/ 9 h 21"/>
                <a:gd name="T26" fmla="*/ 3 w 21"/>
                <a:gd name="T27" fmla="*/ 7 h 21"/>
                <a:gd name="T28" fmla="*/ 5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06" name="Freeform 831"/>
            <p:cNvSpPr>
              <a:spLocks/>
            </p:cNvSpPr>
            <p:nvPr/>
          </p:nvSpPr>
          <p:spPr bwMode="auto">
            <a:xfrm>
              <a:off x="5172" y="3484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8 h 21"/>
                <a:gd name="T16" fmla="*/ 12 w 21"/>
                <a:gd name="T17" fmla="*/ 21 h 21"/>
                <a:gd name="T18" fmla="*/ 7 w 21"/>
                <a:gd name="T19" fmla="*/ 18 h 21"/>
                <a:gd name="T20" fmla="*/ 5 w 21"/>
                <a:gd name="T21" fmla="*/ 16 h 21"/>
                <a:gd name="T22" fmla="*/ 3 w 21"/>
                <a:gd name="T23" fmla="*/ 14 h 21"/>
                <a:gd name="T24" fmla="*/ 0 w 21"/>
                <a:gd name="T25" fmla="*/ 9 h 21"/>
                <a:gd name="T26" fmla="*/ 3 w 21"/>
                <a:gd name="T27" fmla="*/ 7 h 21"/>
                <a:gd name="T28" fmla="*/ 5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07" name="Freeform 832"/>
            <p:cNvSpPr>
              <a:spLocks/>
            </p:cNvSpPr>
            <p:nvPr/>
          </p:nvSpPr>
          <p:spPr bwMode="auto">
            <a:xfrm>
              <a:off x="5172" y="3318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12 w 21"/>
                <a:gd name="T17" fmla="*/ 22 h 22"/>
                <a:gd name="T18" fmla="*/ 7 w 21"/>
                <a:gd name="T19" fmla="*/ 22 h 22"/>
                <a:gd name="T20" fmla="*/ 5 w 21"/>
                <a:gd name="T21" fmla="*/ 19 h 22"/>
                <a:gd name="T22" fmla="*/ 3 w 21"/>
                <a:gd name="T23" fmla="*/ 15 h 22"/>
                <a:gd name="T24" fmla="*/ 0 w 21"/>
                <a:gd name="T25" fmla="*/ 12 h 22"/>
                <a:gd name="T26" fmla="*/ 3 w 21"/>
                <a:gd name="T27" fmla="*/ 7 h 22"/>
                <a:gd name="T28" fmla="*/ 5 w 21"/>
                <a:gd name="T29" fmla="*/ 5 h 22"/>
                <a:gd name="T30" fmla="*/ 7 w 21"/>
                <a:gd name="T31" fmla="*/ 3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08" name="Freeform 833"/>
            <p:cNvSpPr>
              <a:spLocks/>
            </p:cNvSpPr>
            <p:nvPr/>
          </p:nvSpPr>
          <p:spPr bwMode="auto">
            <a:xfrm>
              <a:off x="5172" y="3318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12 w 21"/>
                <a:gd name="T17" fmla="*/ 22 h 22"/>
                <a:gd name="T18" fmla="*/ 7 w 21"/>
                <a:gd name="T19" fmla="*/ 22 h 22"/>
                <a:gd name="T20" fmla="*/ 5 w 21"/>
                <a:gd name="T21" fmla="*/ 19 h 22"/>
                <a:gd name="T22" fmla="*/ 3 w 21"/>
                <a:gd name="T23" fmla="*/ 15 h 22"/>
                <a:gd name="T24" fmla="*/ 0 w 21"/>
                <a:gd name="T25" fmla="*/ 12 h 22"/>
                <a:gd name="T26" fmla="*/ 3 w 21"/>
                <a:gd name="T27" fmla="*/ 7 h 22"/>
                <a:gd name="T28" fmla="*/ 5 w 21"/>
                <a:gd name="T29" fmla="*/ 5 h 22"/>
                <a:gd name="T30" fmla="*/ 7 w 21"/>
                <a:gd name="T31" fmla="*/ 3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09" name="Freeform 834"/>
            <p:cNvSpPr>
              <a:spLocks/>
            </p:cNvSpPr>
            <p:nvPr/>
          </p:nvSpPr>
          <p:spPr bwMode="auto">
            <a:xfrm>
              <a:off x="5172" y="3238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5 w 21"/>
                <a:gd name="T21" fmla="*/ 17 h 19"/>
                <a:gd name="T22" fmla="*/ 3 w 21"/>
                <a:gd name="T23" fmla="*/ 14 h 19"/>
                <a:gd name="T24" fmla="*/ 0 w 21"/>
                <a:gd name="T25" fmla="*/ 10 h 19"/>
                <a:gd name="T26" fmla="*/ 3 w 21"/>
                <a:gd name="T27" fmla="*/ 5 h 19"/>
                <a:gd name="T28" fmla="*/ 5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10" name="Freeform 835"/>
            <p:cNvSpPr>
              <a:spLocks/>
            </p:cNvSpPr>
            <p:nvPr/>
          </p:nvSpPr>
          <p:spPr bwMode="auto">
            <a:xfrm>
              <a:off x="5172" y="3238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5 w 21"/>
                <a:gd name="T21" fmla="*/ 17 h 19"/>
                <a:gd name="T22" fmla="*/ 3 w 21"/>
                <a:gd name="T23" fmla="*/ 14 h 19"/>
                <a:gd name="T24" fmla="*/ 0 w 21"/>
                <a:gd name="T25" fmla="*/ 10 h 19"/>
                <a:gd name="T26" fmla="*/ 3 w 21"/>
                <a:gd name="T27" fmla="*/ 5 h 19"/>
                <a:gd name="T28" fmla="*/ 5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11" name="Freeform 836"/>
            <p:cNvSpPr>
              <a:spLocks/>
            </p:cNvSpPr>
            <p:nvPr/>
          </p:nvSpPr>
          <p:spPr bwMode="auto">
            <a:xfrm>
              <a:off x="5172" y="3156"/>
              <a:ext cx="21" cy="18"/>
            </a:xfrm>
            <a:custGeom>
              <a:avLst/>
              <a:gdLst>
                <a:gd name="T0" fmla="*/ 12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12 w 21"/>
                <a:gd name="T17" fmla="*/ 18 h 18"/>
                <a:gd name="T18" fmla="*/ 7 w 21"/>
                <a:gd name="T19" fmla="*/ 18 h 18"/>
                <a:gd name="T20" fmla="*/ 5 w 21"/>
                <a:gd name="T21" fmla="*/ 16 h 18"/>
                <a:gd name="T22" fmla="*/ 3 w 21"/>
                <a:gd name="T23" fmla="*/ 14 h 18"/>
                <a:gd name="T24" fmla="*/ 0 w 21"/>
                <a:gd name="T25" fmla="*/ 9 h 18"/>
                <a:gd name="T26" fmla="*/ 3 w 21"/>
                <a:gd name="T27" fmla="*/ 4 h 18"/>
                <a:gd name="T28" fmla="*/ 5 w 21"/>
                <a:gd name="T29" fmla="*/ 2 h 18"/>
                <a:gd name="T30" fmla="*/ 7 w 21"/>
                <a:gd name="T31" fmla="*/ 0 h 18"/>
                <a:gd name="T32" fmla="*/ 12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12" name="Freeform 837"/>
            <p:cNvSpPr>
              <a:spLocks/>
            </p:cNvSpPr>
            <p:nvPr/>
          </p:nvSpPr>
          <p:spPr bwMode="auto">
            <a:xfrm>
              <a:off x="5172" y="3156"/>
              <a:ext cx="21" cy="18"/>
            </a:xfrm>
            <a:custGeom>
              <a:avLst/>
              <a:gdLst>
                <a:gd name="T0" fmla="*/ 12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12 w 21"/>
                <a:gd name="T17" fmla="*/ 18 h 18"/>
                <a:gd name="T18" fmla="*/ 7 w 21"/>
                <a:gd name="T19" fmla="*/ 18 h 18"/>
                <a:gd name="T20" fmla="*/ 5 w 21"/>
                <a:gd name="T21" fmla="*/ 16 h 18"/>
                <a:gd name="T22" fmla="*/ 3 w 21"/>
                <a:gd name="T23" fmla="*/ 14 h 18"/>
                <a:gd name="T24" fmla="*/ 0 w 21"/>
                <a:gd name="T25" fmla="*/ 9 h 18"/>
                <a:gd name="T26" fmla="*/ 3 w 21"/>
                <a:gd name="T27" fmla="*/ 4 h 18"/>
                <a:gd name="T28" fmla="*/ 5 w 21"/>
                <a:gd name="T29" fmla="*/ 2 h 18"/>
                <a:gd name="T30" fmla="*/ 7 w 21"/>
                <a:gd name="T31" fmla="*/ 0 h 18"/>
                <a:gd name="T32" fmla="*/ 12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13" name="Freeform 838"/>
            <p:cNvSpPr>
              <a:spLocks/>
            </p:cNvSpPr>
            <p:nvPr/>
          </p:nvSpPr>
          <p:spPr bwMode="auto">
            <a:xfrm>
              <a:off x="5172" y="3073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5 w 21"/>
                <a:gd name="T21" fmla="*/ 17 h 21"/>
                <a:gd name="T22" fmla="*/ 3 w 21"/>
                <a:gd name="T23" fmla="*/ 14 h 21"/>
                <a:gd name="T24" fmla="*/ 0 w 21"/>
                <a:gd name="T25" fmla="*/ 9 h 21"/>
                <a:gd name="T26" fmla="*/ 3 w 21"/>
                <a:gd name="T27" fmla="*/ 7 h 21"/>
                <a:gd name="T28" fmla="*/ 5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14" name="Freeform 839"/>
            <p:cNvSpPr>
              <a:spLocks/>
            </p:cNvSpPr>
            <p:nvPr/>
          </p:nvSpPr>
          <p:spPr bwMode="auto">
            <a:xfrm>
              <a:off x="5172" y="3073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5 w 21"/>
                <a:gd name="T21" fmla="*/ 17 h 21"/>
                <a:gd name="T22" fmla="*/ 3 w 21"/>
                <a:gd name="T23" fmla="*/ 14 h 21"/>
                <a:gd name="T24" fmla="*/ 0 w 21"/>
                <a:gd name="T25" fmla="*/ 9 h 21"/>
                <a:gd name="T26" fmla="*/ 3 w 21"/>
                <a:gd name="T27" fmla="*/ 7 h 21"/>
                <a:gd name="T28" fmla="*/ 5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15" name="Freeform 840"/>
            <p:cNvSpPr>
              <a:spLocks/>
            </p:cNvSpPr>
            <p:nvPr/>
          </p:nvSpPr>
          <p:spPr bwMode="auto">
            <a:xfrm>
              <a:off x="5172" y="2908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5 w 21"/>
                <a:gd name="T21" fmla="*/ 19 h 21"/>
                <a:gd name="T22" fmla="*/ 3 w 21"/>
                <a:gd name="T23" fmla="*/ 14 h 21"/>
                <a:gd name="T24" fmla="*/ 0 w 21"/>
                <a:gd name="T25" fmla="*/ 12 h 21"/>
                <a:gd name="T26" fmla="*/ 3 w 21"/>
                <a:gd name="T27" fmla="*/ 7 h 21"/>
                <a:gd name="T28" fmla="*/ 5 w 21"/>
                <a:gd name="T29" fmla="*/ 5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16" name="Freeform 841"/>
            <p:cNvSpPr>
              <a:spLocks/>
            </p:cNvSpPr>
            <p:nvPr/>
          </p:nvSpPr>
          <p:spPr bwMode="auto">
            <a:xfrm>
              <a:off x="5172" y="2908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5 w 21"/>
                <a:gd name="T21" fmla="*/ 19 h 21"/>
                <a:gd name="T22" fmla="*/ 3 w 21"/>
                <a:gd name="T23" fmla="*/ 14 h 21"/>
                <a:gd name="T24" fmla="*/ 0 w 21"/>
                <a:gd name="T25" fmla="*/ 12 h 21"/>
                <a:gd name="T26" fmla="*/ 3 w 21"/>
                <a:gd name="T27" fmla="*/ 7 h 21"/>
                <a:gd name="T28" fmla="*/ 5 w 21"/>
                <a:gd name="T29" fmla="*/ 5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17" name="Freeform 842"/>
            <p:cNvSpPr>
              <a:spLocks/>
            </p:cNvSpPr>
            <p:nvPr/>
          </p:nvSpPr>
          <p:spPr bwMode="auto">
            <a:xfrm>
              <a:off x="5172" y="2828"/>
              <a:ext cx="21" cy="18"/>
            </a:xfrm>
            <a:custGeom>
              <a:avLst/>
              <a:gdLst>
                <a:gd name="T0" fmla="*/ 12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12 w 21"/>
                <a:gd name="T17" fmla="*/ 18 h 18"/>
                <a:gd name="T18" fmla="*/ 7 w 21"/>
                <a:gd name="T19" fmla="*/ 18 h 18"/>
                <a:gd name="T20" fmla="*/ 5 w 21"/>
                <a:gd name="T21" fmla="*/ 16 h 18"/>
                <a:gd name="T22" fmla="*/ 3 w 21"/>
                <a:gd name="T23" fmla="*/ 14 h 18"/>
                <a:gd name="T24" fmla="*/ 0 w 21"/>
                <a:gd name="T25" fmla="*/ 9 h 18"/>
                <a:gd name="T26" fmla="*/ 3 w 21"/>
                <a:gd name="T27" fmla="*/ 4 h 18"/>
                <a:gd name="T28" fmla="*/ 5 w 21"/>
                <a:gd name="T29" fmla="*/ 2 h 18"/>
                <a:gd name="T30" fmla="*/ 7 w 21"/>
                <a:gd name="T31" fmla="*/ 0 h 18"/>
                <a:gd name="T32" fmla="*/ 12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18" name="Freeform 843"/>
            <p:cNvSpPr>
              <a:spLocks/>
            </p:cNvSpPr>
            <p:nvPr/>
          </p:nvSpPr>
          <p:spPr bwMode="auto">
            <a:xfrm>
              <a:off x="5172" y="2828"/>
              <a:ext cx="21" cy="18"/>
            </a:xfrm>
            <a:custGeom>
              <a:avLst/>
              <a:gdLst>
                <a:gd name="T0" fmla="*/ 12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12 w 21"/>
                <a:gd name="T17" fmla="*/ 18 h 18"/>
                <a:gd name="T18" fmla="*/ 7 w 21"/>
                <a:gd name="T19" fmla="*/ 18 h 18"/>
                <a:gd name="T20" fmla="*/ 5 w 21"/>
                <a:gd name="T21" fmla="*/ 16 h 18"/>
                <a:gd name="T22" fmla="*/ 3 w 21"/>
                <a:gd name="T23" fmla="*/ 14 h 18"/>
                <a:gd name="T24" fmla="*/ 0 w 21"/>
                <a:gd name="T25" fmla="*/ 9 h 18"/>
                <a:gd name="T26" fmla="*/ 3 w 21"/>
                <a:gd name="T27" fmla="*/ 4 h 18"/>
                <a:gd name="T28" fmla="*/ 5 w 21"/>
                <a:gd name="T29" fmla="*/ 2 h 18"/>
                <a:gd name="T30" fmla="*/ 7 w 21"/>
                <a:gd name="T31" fmla="*/ 0 h 18"/>
                <a:gd name="T32" fmla="*/ 12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19" name="Freeform 844"/>
            <p:cNvSpPr>
              <a:spLocks/>
            </p:cNvSpPr>
            <p:nvPr/>
          </p:nvSpPr>
          <p:spPr bwMode="auto">
            <a:xfrm>
              <a:off x="5172" y="2745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5 w 21"/>
                <a:gd name="T21" fmla="*/ 17 h 21"/>
                <a:gd name="T22" fmla="*/ 3 w 21"/>
                <a:gd name="T23" fmla="*/ 14 h 21"/>
                <a:gd name="T24" fmla="*/ 0 w 21"/>
                <a:gd name="T25" fmla="*/ 9 h 21"/>
                <a:gd name="T26" fmla="*/ 3 w 21"/>
                <a:gd name="T27" fmla="*/ 7 h 21"/>
                <a:gd name="T28" fmla="*/ 5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20" name="Freeform 845"/>
            <p:cNvSpPr>
              <a:spLocks/>
            </p:cNvSpPr>
            <p:nvPr/>
          </p:nvSpPr>
          <p:spPr bwMode="auto">
            <a:xfrm>
              <a:off x="5172" y="2745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5 w 21"/>
                <a:gd name="T21" fmla="*/ 17 h 21"/>
                <a:gd name="T22" fmla="*/ 3 w 21"/>
                <a:gd name="T23" fmla="*/ 14 h 21"/>
                <a:gd name="T24" fmla="*/ 0 w 21"/>
                <a:gd name="T25" fmla="*/ 9 h 21"/>
                <a:gd name="T26" fmla="*/ 3 w 21"/>
                <a:gd name="T27" fmla="*/ 7 h 21"/>
                <a:gd name="T28" fmla="*/ 5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21" name="Freeform 846"/>
            <p:cNvSpPr>
              <a:spLocks/>
            </p:cNvSpPr>
            <p:nvPr/>
          </p:nvSpPr>
          <p:spPr bwMode="auto">
            <a:xfrm>
              <a:off x="5172" y="2662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12 w 21"/>
                <a:gd name="T17" fmla="*/ 22 h 22"/>
                <a:gd name="T18" fmla="*/ 7 w 21"/>
                <a:gd name="T19" fmla="*/ 19 h 22"/>
                <a:gd name="T20" fmla="*/ 5 w 21"/>
                <a:gd name="T21" fmla="*/ 17 h 22"/>
                <a:gd name="T22" fmla="*/ 3 w 21"/>
                <a:gd name="T23" fmla="*/ 15 h 22"/>
                <a:gd name="T24" fmla="*/ 0 w 21"/>
                <a:gd name="T25" fmla="*/ 10 h 22"/>
                <a:gd name="T26" fmla="*/ 3 w 21"/>
                <a:gd name="T27" fmla="*/ 7 h 22"/>
                <a:gd name="T28" fmla="*/ 5 w 21"/>
                <a:gd name="T29" fmla="*/ 3 h 22"/>
                <a:gd name="T30" fmla="*/ 7 w 21"/>
                <a:gd name="T31" fmla="*/ 0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22" name="Freeform 847"/>
            <p:cNvSpPr>
              <a:spLocks/>
            </p:cNvSpPr>
            <p:nvPr/>
          </p:nvSpPr>
          <p:spPr bwMode="auto">
            <a:xfrm>
              <a:off x="5172" y="2662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12 w 21"/>
                <a:gd name="T17" fmla="*/ 22 h 22"/>
                <a:gd name="T18" fmla="*/ 7 w 21"/>
                <a:gd name="T19" fmla="*/ 19 h 22"/>
                <a:gd name="T20" fmla="*/ 5 w 21"/>
                <a:gd name="T21" fmla="*/ 17 h 22"/>
                <a:gd name="T22" fmla="*/ 3 w 21"/>
                <a:gd name="T23" fmla="*/ 15 h 22"/>
                <a:gd name="T24" fmla="*/ 0 w 21"/>
                <a:gd name="T25" fmla="*/ 10 h 22"/>
                <a:gd name="T26" fmla="*/ 3 w 21"/>
                <a:gd name="T27" fmla="*/ 7 h 22"/>
                <a:gd name="T28" fmla="*/ 5 w 21"/>
                <a:gd name="T29" fmla="*/ 3 h 22"/>
                <a:gd name="T30" fmla="*/ 7 w 21"/>
                <a:gd name="T31" fmla="*/ 0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23" name="Freeform 848"/>
            <p:cNvSpPr>
              <a:spLocks/>
            </p:cNvSpPr>
            <p:nvPr/>
          </p:nvSpPr>
          <p:spPr bwMode="auto">
            <a:xfrm>
              <a:off x="5172" y="2500"/>
              <a:ext cx="21" cy="18"/>
            </a:xfrm>
            <a:custGeom>
              <a:avLst/>
              <a:gdLst>
                <a:gd name="T0" fmla="*/ 12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12 w 21"/>
                <a:gd name="T17" fmla="*/ 18 h 18"/>
                <a:gd name="T18" fmla="*/ 7 w 21"/>
                <a:gd name="T19" fmla="*/ 18 h 18"/>
                <a:gd name="T20" fmla="*/ 5 w 21"/>
                <a:gd name="T21" fmla="*/ 16 h 18"/>
                <a:gd name="T22" fmla="*/ 3 w 21"/>
                <a:gd name="T23" fmla="*/ 14 h 18"/>
                <a:gd name="T24" fmla="*/ 0 w 21"/>
                <a:gd name="T25" fmla="*/ 9 h 18"/>
                <a:gd name="T26" fmla="*/ 3 w 21"/>
                <a:gd name="T27" fmla="*/ 4 h 18"/>
                <a:gd name="T28" fmla="*/ 5 w 21"/>
                <a:gd name="T29" fmla="*/ 2 h 18"/>
                <a:gd name="T30" fmla="*/ 7 w 21"/>
                <a:gd name="T31" fmla="*/ 0 h 18"/>
                <a:gd name="T32" fmla="*/ 12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24" name="Freeform 849"/>
            <p:cNvSpPr>
              <a:spLocks/>
            </p:cNvSpPr>
            <p:nvPr/>
          </p:nvSpPr>
          <p:spPr bwMode="auto">
            <a:xfrm>
              <a:off x="5172" y="2500"/>
              <a:ext cx="21" cy="18"/>
            </a:xfrm>
            <a:custGeom>
              <a:avLst/>
              <a:gdLst>
                <a:gd name="T0" fmla="*/ 12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12 w 21"/>
                <a:gd name="T17" fmla="*/ 18 h 18"/>
                <a:gd name="T18" fmla="*/ 7 w 21"/>
                <a:gd name="T19" fmla="*/ 18 h 18"/>
                <a:gd name="T20" fmla="*/ 5 w 21"/>
                <a:gd name="T21" fmla="*/ 16 h 18"/>
                <a:gd name="T22" fmla="*/ 3 w 21"/>
                <a:gd name="T23" fmla="*/ 14 h 18"/>
                <a:gd name="T24" fmla="*/ 0 w 21"/>
                <a:gd name="T25" fmla="*/ 9 h 18"/>
                <a:gd name="T26" fmla="*/ 3 w 21"/>
                <a:gd name="T27" fmla="*/ 4 h 18"/>
                <a:gd name="T28" fmla="*/ 5 w 21"/>
                <a:gd name="T29" fmla="*/ 2 h 18"/>
                <a:gd name="T30" fmla="*/ 7 w 21"/>
                <a:gd name="T31" fmla="*/ 0 h 18"/>
                <a:gd name="T32" fmla="*/ 12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25" name="Freeform 850"/>
            <p:cNvSpPr>
              <a:spLocks/>
            </p:cNvSpPr>
            <p:nvPr/>
          </p:nvSpPr>
          <p:spPr bwMode="auto">
            <a:xfrm>
              <a:off x="5172" y="2417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5 w 21"/>
                <a:gd name="T21" fmla="*/ 17 h 19"/>
                <a:gd name="T22" fmla="*/ 3 w 21"/>
                <a:gd name="T23" fmla="*/ 14 h 19"/>
                <a:gd name="T24" fmla="*/ 0 w 21"/>
                <a:gd name="T25" fmla="*/ 9 h 19"/>
                <a:gd name="T26" fmla="*/ 3 w 21"/>
                <a:gd name="T27" fmla="*/ 5 h 19"/>
                <a:gd name="T28" fmla="*/ 5 w 21"/>
                <a:gd name="T29" fmla="*/ 2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26" name="Freeform 851"/>
            <p:cNvSpPr>
              <a:spLocks/>
            </p:cNvSpPr>
            <p:nvPr/>
          </p:nvSpPr>
          <p:spPr bwMode="auto">
            <a:xfrm>
              <a:off x="5172" y="2417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5 w 21"/>
                <a:gd name="T21" fmla="*/ 17 h 19"/>
                <a:gd name="T22" fmla="*/ 3 w 21"/>
                <a:gd name="T23" fmla="*/ 14 h 19"/>
                <a:gd name="T24" fmla="*/ 0 w 21"/>
                <a:gd name="T25" fmla="*/ 9 h 19"/>
                <a:gd name="T26" fmla="*/ 3 w 21"/>
                <a:gd name="T27" fmla="*/ 5 h 19"/>
                <a:gd name="T28" fmla="*/ 5 w 21"/>
                <a:gd name="T29" fmla="*/ 2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27" name="Freeform 852"/>
            <p:cNvSpPr>
              <a:spLocks/>
            </p:cNvSpPr>
            <p:nvPr/>
          </p:nvSpPr>
          <p:spPr bwMode="auto">
            <a:xfrm>
              <a:off x="5172" y="2334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12 w 21"/>
                <a:gd name="T17" fmla="*/ 22 h 22"/>
                <a:gd name="T18" fmla="*/ 7 w 21"/>
                <a:gd name="T19" fmla="*/ 19 h 22"/>
                <a:gd name="T20" fmla="*/ 5 w 21"/>
                <a:gd name="T21" fmla="*/ 17 h 22"/>
                <a:gd name="T22" fmla="*/ 3 w 21"/>
                <a:gd name="T23" fmla="*/ 15 h 22"/>
                <a:gd name="T24" fmla="*/ 0 w 21"/>
                <a:gd name="T25" fmla="*/ 10 h 22"/>
                <a:gd name="T26" fmla="*/ 3 w 21"/>
                <a:gd name="T27" fmla="*/ 7 h 22"/>
                <a:gd name="T28" fmla="*/ 5 w 21"/>
                <a:gd name="T29" fmla="*/ 3 h 22"/>
                <a:gd name="T30" fmla="*/ 7 w 21"/>
                <a:gd name="T31" fmla="*/ 0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28" name="Freeform 853"/>
            <p:cNvSpPr>
              <a:spLocks/>
            </p:cNvSpPr>
            <p:nvPr/>
          </p:nvSpPr>
          <p:spPr bwMode="auto">
            <a:xfrm>
              <a:off x="5172" y="2334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12 w 21"/>
                <a:gd name="T17" fmla="*/ 22 h 22"/>
                <a:gd name="T18" fmla="*/ 7 w 21"/>
                <a:gd name="T19" fmla="*/ 19 h 22"/>
                <a:gd name="T20" fmla="*/ 5 w 21"/>
                <a:gd name="T21" fmla="*/ 17 h 22"/>
                <a:gd name="T22" fmla="*/ 3 w 21"/>
                <a:gd name="T23" fmla="*/ 15 h 22"/>
                <a:gd name="T24" fmla="*/ 0 w 21"/>
                <a:gd name="T25" fmla="*/ 10 h 22"/>
                <a:gd name="T26" fmla="*/ 3 w 21"/>
                <a:gd name="T27" fmla="*/ 7 h 22"/>
                <a:gd name="T28" fmla="*/ 5 w 21"/>
                <a:gd name="T29" fmla="*/ 3 h 22"/>
                <a:gd name="T30" fmla="*/ 7 w 21"/>
                <a:gd name="T31" fmla="*/ 0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29" name="Freeform 854"/>
            <p:cNvSpPr>
              <a:spLocks/>
            </p:cNvSpPr>
            <p:nvPr/>
          </p:nvSpPr>
          <p:spPr bwMode="auto">
            <a:xfrm>
              <a:off x="5172" y="2252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2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5 w 21"/>
                <a:gd name="T21" fmla="*/ 19 h 21"/>
                <a:gd name="T22" fmla="*/ 3 w 21"/>
                <a:gd name="T23" fmla="*/ 14 h 21"/>
                <a:gd name="T24" fmla="*/ 0 w 21"/>
                <a:gd name="T25" fmla="*/ 12 h 21"/>
                <a:gd name="T26" fmla="*/ 3 w 21"/>
                <a:gd name="T27" fmla="*/ 7 h 21"/>
                <a:gd name="T28" fmla="*/ 5 w 21"/>
                <a:gd name="T29" fmla="*/ 2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2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30" name="Freeform 855"/>
            <p:cNvSpPr>
              <a:spLocks/>
            </p:cNvSpPr>
            <p:nvPr/>
          </p:nvSpPr>
          <p:spPr bwMode="auto">
            <a:xfrm>
              <a:off x="5172" y="2252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2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5 w 21"/>
                <a:gd name="T21" fmla="*/ 19 h 21"/>
                <a:gd name="T22" fmla="*/ 3 w 21"/>
                <a:gd name="T23" fmla="*/ 14 h 21"/>
                <a:gd name="T24" fmla="*/ 0 w 21"/>
                <a:gd name="T25" fmla="*/ 12 h 21"/>
                <a:gd name="T26" fmla="*/ 3 w 21"/>
                <a:gd name="T27" fmla="*/ 7 h 21"/>
                <a:gd name="T28" fmla="*/ 5 w 21"/>
                <a:gd name="T29" fmla="*/ 2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2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31" name="Freeform 856"/>
            <p:cNvSpPr>
              <a:spLocks/>
            </p:cNvSpPr>
            <p:nvPr/>
          </p:nvSpPr>
          <p:spPr bwMode="auto">
            <a:xfrm>
              <a:off x="5172" y="2089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5 w 21"/>
                <a:gd name="T21" fmla="*/ 17 h 19"/>
                <a:gd name="T22" fmla="*/ 3 w 21"/>
                <a:gd name="T23" fmla="*/ 14 h 19"/>
                <a:gd name="T24" fmla="*/ 0 w 21"/>
                <a:gd name="T25" fmla="*/ 9 h 19"/>
                <a:gd name="T26" fmla="*/ 3 w 21"/>
                <a:gd name="T27" fmla="*/ 5 h 19"/>
                <a:gd name="T28" fmla="*/ 5 w 21"/>
                <a:gd name="T29" fmla="*/ 2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32" name="Freeform 857"/>
            <p:cNvSpPr>
              <a:spLocks/>
            </p:cNvSpPr>
            <p:nvPr/>
          </p:nvSpPr>
          <p:spPr bwMode="auto">
            <a:xfrm>
              <a:off x="5172" y="2089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5 w 21"/>
                <a:gd name="T21" fmla="*/ 17 h 19"/>
                <a:gd name="T22" fmla="*/ 3 w 21"/>
                <a:gd name="T23" fmla="*/ 14 h 19"/>
                <a:gd name="T24" fmla="*/ 0 w 21"/>
                <a:gd name="T25" fmla="*/ 9 h 19"/>
                <a:gd name="T26" fmla="*/ 3 w 21"/>
                <a:gd name="T27" fmla="*/ 5 h 19"/>
                <a:gd name="T28" fmla="*/ 5 w 21"/>
                <a:gd name="T29" fmla="*/ 2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33" name="Freeform 858"/>
            <p:cNvSpPr>
              <a:spLocks/>
            </p:cNvSpPr>
            <p:nvPr/>
          </p:nvSpPr>
          <p:spPr bwMode="auto">
            <a:xfrm>
              <a:off x="5172" y="2006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5 w 21"/>
                <a:gd name="T21" fmla="*/ 17 h 19"/>
                <a:gd name="T22" fmla="*/ 3 w 21"/>
                <a:gd name="T23" fmla="*/ 15 h 19"/>
                <a:gd name="T24" fmla="*/ 0 w 21"/>
                <a:gd name="T25" fmla="*/ 10 h 19"/>
                <a:gd name="T26" fmla="*/ 3 w 21"/>
                <a:gd name="T27" fmla="*/ 8 h 19"/>
                <a:gd name="T28" fmla="*/ 5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8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34" name="Freeform 859"/>
            <p:cNvSpPr>
              <a:spLocks/>
            </p:cNvSpPr>
            <p:nvPr/>
          </p:nvSpPr>
          <p:spPr bwMode="auto">
            <a:xfrm>
              <a:off x="5172" y="2006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5 w 21"/>
                <a:gd name="T21" fmla="*/ 17 h 19"/>
                <a:gd name="T22" fmla="*/ 3 w 21"/>
                <a:gd name="T23" fmla="*/ 15 h 19"/>
                <a:gd name="T24" fmla="*/ 0 w 21"/>
                <a:gd name="T25" fmla="*/ 10 h 19"/>
                <a:gd name="T26" fmla="*/ 3 w 21"/>
                <a:gd name="T27" fmla="*/ 8 h 19"/>
                <a:gd name="T28" fmla="*/ 5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8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35" name="Freeform 860"/>
            <p:cNvSpPr>
              <a:spLocks/>
            </p:cNvSpPr>
            <p:nvPr/>
          </p:nvSpPr>
          <p:spPr bwMode="auto">
            <a:xfrm>
              <a:off x="5172" y="1924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5 w 21"/>
                <a:gd name="T21" fmla="*/ 16 h 21"/>
                <a:gd name="T22" fmla="*/ 3 w 21"/>
                <a:gd name="T23" fmla="*/ 14 h 21"/>
                <a:gd name="T24" fmla="*/ 0 w 21"/>
                <a:gd name="T25" fmla="*/ 9 h 21"/>
                <a:gd name="T26" fmla="*/ 3 w 21"/>
                <a:gd name="T27" fmla="*/ 7 h 21"/>
                <a:gd name="T28" fmla="*/ 5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36" name="Freeform 861"/>
            <p:cNvSpPr>
              <a:spLocks/>
            </p:cNvSpPr>
            <p:nvPr/>
          </p:nvSpPr>
          <p:spPr bwMode="auto">
            <a:xfrm>
              <a:off x="5172" y="1924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5 w 21"/>
                <a:gd name="T21" fmla="*/ 16 h 21"/>
                <a:gd name="T22" fmla="*/ 3 w 21"/>
                <a:gd name="T23" fmla="*/ 14 h 21"/>
                <a:gd name="T24" fmla="*/ 0 w 21"/>
                <a:gd name="T25" fmla="*/ 9 h 21"/>
                <a:gd name="T26" fmla="*/ 3 w 21"/>
                <a:gd name="T27" fmla="*/ 7 h 21"/>
                <a:gd name="T28" fmla="*/ 5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37" name="Freeform 862"/>
            <p:cNvSpPr>
              <a:spLocks/>
            </p:cNvSpPr>
            <p:nvPr/>
          </p:nvSpPr>
          <p:spPr bwMode="auto">
            <a:xfrm>
              <a:off x="5172" y="1841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3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5 w 21"/>
                <a:gd name="T21" fmla="*/ 19 h 21"/>
                <a:gd name="T22" fmla="*/ 3 w 21"/>
                <a:gd name="T23" fmla="*/ 14 h 21"/>
                <a:gd name="T24" fmla="*/ 0 w 21"/>
                <a:gd name="T25" fmla="*/ 12 h 21"/>
                <a:gd name="T26" fmla="*/ 3 w 21"/>
                <a:gd name="T27" fmla="*/ 7 h 21"/>
                <a:gd name="T28" fmla="*/ 5 w 21"/>
                <a:gd name="T29" fmla="*/ 5 h 21"/>
                <a:gd name="T30" fmla="*/ 7 w 21"/>
                <a:gd name="T31" fmla="*/ 3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38" name="Freeform 863"/>
            <p:cNvSpPr>
              <a:spLocks/>
            </p:cNvSpPr>
            <p:nvPr/>
          </p:nvSpPr>
          <p:spPr bwMode="auto">
            <a:xfrm>
              <a:off x="5172" y="1841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3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5 w 21"/>
                <a:gd name="T21" fmla="*/ 19 h 21"/>
                <a:gd name="T22" fmla="*/ 3 w 21"/>
                <a:gd name="T23" fmla="*/ 14 h 21"/>
                <a:gd name="T24" fmla="*/ 0 w 21"/>
                <a:gd name="T25" fmla="*/ 12 h 21"/>
                <a:gd name="T26" fmla="*/ 3 w 21"/>
                <a:gd name="T27" fmla="*/ 7 h 21"/>
                <a:gd name="T28" fmla="*/ 5 w 21"/>
                <a:gd name="T29" fmla="*/ 5 h 21"/>
                <a:gd name="T30" fmla="*/ 7 w 21"/>
                <a:gd name="T31" fmla="*/ 3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39" name="Freeform 864"/>
            <p:cNvSpPr>
              <a:spLocks/>
            </p:cNvSpPr>
            <p:nvPr/>
          </p:nvSpPr>
          <p:spPr bwMode="auto">
            <a:xfrm>
              <a:off x="5172" y="1678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5 w 21"/>
                <a:gd name="T21" fmla="*/ 17 h 19"/>
                <a:gd name="T22" fmla="*/ 3 w 21"/>
                <a:gd name="T23" fmla="*/ 15 h 19"/>
                <a:gd name="T24" fmla="*/ 0 w 21"/>
                <a:gd name="T25" fmla="*/ 10 h 19"/>
                <a:gd name="T26" fmla="*/ 3 w 21"/>
                <a:gd name="T27" fmla="*/ 5 h 19"/>
                <a:gd name="T28" fmla="*/ 5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0" name="Freeform 865"/>
            <p:cNvSpPr>
              <a:spLocks/>
            </p:cNvSpPr>
            <p:nvPr/>
          </p:nvSpPr>
          <p:spPr bwMode="auto">
            <a:xfrm>
              <a:off x="5172" y="1678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5 w 21"/>
                <a:gd name="T21" fmla="*/ 17 h 19"/>
                <a:gd name="T22" fmla="*/ 3 w 21"/>
                <a:gd name="T23" fmla="*/ 15 h 19"/>
                <a:gd name="T24" fmla="*/ 0 w 21"/>
                <a:gd name="T25" fmla="*/ 10 h 19"/>
                <a:gd name="T26" fmla="*/ 3 w 21"/>
                <a:gd name="T27" fmla="*/ 5 h 19"/>
                <a:gd name="T28" fmla="*/ 5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1" name="Freeform 866"/>
            <p:cNvSpPr>
              <a:spLocks/>
            </p:cNvSpPr>
            <p:nvPr/>
          </p:nvSpPr>
          <p:spPr bwMode="auto">
            <a:xfrm>
              <a:off x="5172" y="1596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5 w 21"/>
                <a:gd name="T21" fmla="*/ 16 h 21"/>
                <a:gd name="T22" fmla="*/ 3 w 21"/>
                <a:gd name="T23" fmla="*/ 14 h 21"/>
                <a:gd name="T24" fmla="*/ 0 w 21"/>
                <a:gd name="T25" fmla="*/ 9 h 21"/>
                <a:gd name="T26" fmla="*/ 3 w 21"/>
                <a:gd name="T27" fmla="*/ 7 h 21"/>
                <a:gd name="T28" fmla="*/ 5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2" name="Freeform 867"/>
            <p:cNvSpPr>
              <a:spLocks/>
            </p:cNvSpPr>
            <p:nvPr/>
          </p:nvSpPr>
          <p:spPr bwMode="auto">
            <a:xfrm>
              <a:off x="5172" y="1596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5 w 21"/>
                <a:gd name="T21" fmla="*/ 16 h 21"/>
                <a:gd name="T22" fmla="*/ 3 w 21"/>
                <a:gd name="T23" fmla="*/ 14 h 21"/>
                <a:gd name="T24" fmla="*/ 0 w 21"/>
                <a:gd name="T25" fmla="*/ 9 h 21"/>
                <a:gd name="T26" fmla="*/ 3 w 21"/>
                <a:gd name="T27" fmla="*/ 7 h 21"/>
                <a:gd name="T28" fmla="*/ 5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3" name="Freeform 868"/>
            <p:cNvSpPr>
              <a:spLocks/>
            </p:cNvSpPr>
            <p:nvPr/>
          </p:nvSpPr>
          <p:spPr bwMode="auto">
            <a:xfrm>
              <a:off x="5172" y="1513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3 h 21"/>
                <a:gd name="T4" fmla="*/ 19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5 w 21"/>
                <a:gd name="T21" fmla="*/ 19 h 21"/>
                <a:gd name="T22" fmla="*/ 3 w 21"/>
                <a:gd name="T23" fmla="*/ 14 h 21"/>
                <a:gd name="T24" fmla="*/ 0 w 21"/>
                <a:gd name="T25" fmla="*/ 12 h 21"/>
                <a:gd name="T26" fmla="*/ 3 w 21"/>
                <a:gd name="T27" fmla="*/ 7 h 21"/>
                <a:gd name="T28" fmla="*/ 5 w 21"/>
                <a:gd name="T29" fmla="*/ 3 h 21"/>
                <a:gd name="T30" fmla="*/ 7 w 21"/>
                <a:gd name="T31" fmla="*/ 3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4" name="Freeform 869"/>
            <p:cNvSpPr>
              <a:spLocks/>
            </p:cNvSpPr>
            <p:nvPr/>
          </p:nvSpPr>
          <p:spPr bwMode="auto">
            <a:xfrm>
              <a:off x="5172" y="1513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3 h 21"/>
                <a:gd name="T4" fmla="*/ 19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5 w 21"/>
                <a:gd name="T21" fmla="*/ 19 h 21"/>
                <a:gd name="T22" fmla="*/ 3 w 21"/>
                <a:gd name="T23" fmla="*/ 14 h 21"/>
                <a:gd name="T24" fmla="*/ 0 w 21"/>
                <a:gd name="T25" fmla="*/ 12 h 21"/>
                <a:gd name="T26" fmla="*/ 3 w 21"/>
                <a:gd name="T27" fmla="*/ 7 h 21"/>
                <a:gd name="T28" fmla="*/ 5 w 21"/>
                <a:gd name="T29" fmla="*/ 3 h 21"/>
                <a:gd name="T30" fmla="*/ 7 w 21"/>
                <a:gd name="T31" fmla="*/ 3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5" name="Freeform 870"/>
            <p:cNvSpPr>
              <a:spLocks/>
            </p:cNvSpPr>
            <p:nvPr/>
          </p:nvSpPr>
          <p:spPr bwMode="auto">
            <a:xfrm>
              <a:off x="5172" y="1431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2 h 21"/>
                <a:gd name="T4" fmla="*/ 19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5 w 21"/>
                <a:gd name="T21" fmla="*/ 19 h 21"/>
                <a:gd name="T22" fmla="*/ 3 w 21"/>
                <a:gd name="T23" fmla="*/ 14 h 21"/>
                <a:gd name="T24" fmla="*/ 0 w 21"/>
                <a:gd name="T25" fmla="*/ 11 h 21"/>
                <a:gd name="T26" fmla="*/ 3 w 21"/>
                <a:gd name="T27" fmla="*/ 7 h 21"/>
                <a:gd name="T28" fmla="*/ 5 w 21"/>
                <a:gd name="T29" fmla="*/ 4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6" name="Freeform 871"/>
            <p:cNvSpPr>
              <a:spLocks/>
            </p:cNvSpPr>
            <p:nvPr/>
          </p:nvSpPr>
          <p:spPr bwMode="auto">
            <a:xfrm>
              <a:off x="5172" y="1431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2 h 21"/>
                <a:gd name="T4" fmla="*/ 19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5 w 21"/>
                <a:gd name="T21" fmla="*/ 19 h 21"/>
                <a:gd name="T22" fmla="*/ 3 w 21"/>
                <a:gd name="T23" fmla="*/ 14 h 21"/>
                <a:gd name="T24" fmla="*/ 0 w 21"/>
                <a:gd name="T25" fmla="*/ 11 h 21"/>
                <a:gd name="T26" fmla="*/ 3 w 21"/>
                <a:gd name="T27" fmla="*/ 7 h 21"/>
                <a:gd name="T28" fmla="*/ 5 w 21"/>
                <a:gd name="T29" fmla="*/ 4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7" name="Freeform 872"/>
            <p:cNvSpPr>
              <a:spLocks/>
            </p:cNvSpPr>
            <p:nvPr/>
          </p:nvSpPr>
          <p:spPr bwMode="auto">
            <a:xfrm>
              <a:off x="2720" y="3729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2 h 21"/>
                <a:gd name="T4" fmla="*/ 16 w 19"/>
                <a:gd name="T5" fmla="*/ 5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6 w 19"/>
                <a:gd name="T13" fmla="*/ 19 h 21"/>
                <a:gd name="T14" fmla="*/ 14 w 19"/>
                <a:gd name="T15" fmla="*/ 21 h 21"/>
                <a:gd name="T16" fmla="*/ 9 w 19"/>
                <a:gd name="T17" fmla="*/ 21 h 21"/>
                <a:gd name="T18" fmla="*/ 5 w 19"/>
                <a:gd name="T19" fmla="*/ 21 h 21"/>
                <a:gd name="T20" fmla="*/ 2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2 w 19"/>
                <a:gd name="T29" fmla="*/ 5 h 21"/>
                <a:gd name="T30" fmla="*/ 5 w 19"/>
                <a:gd name="T31" fmla="*/ 2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8" name="Freeform 873"/>
            <p:cNvSpPr>
              <a:spLocks/>
            </p:cNvSpPr>
            <p:nvPr/>
          </p:nvSpPr>
          <p:spPr bwMode="auto">
            <a:xfrm>
              <a:off x="2720" y="3729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2 h 21"/>
                <a:gd name="T4" fmla="*/ 16 w 19"/>
                <a:gd name="T5" fmla="*/ 5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6 w 19"/>
                <a:gd name="T13" fmla="*/ 19 h 21"/>
                <a:gd name="T14" fmla="*/ 14 w 19"/>
                <a:gd name="T15" fmla="*/ 21 h 21"/>
                <a:gd name="T16" fmla="*/ 9 w 19"/>
                <a:gd name="T17" fmla="*/ 21 h 21"/>
                <a:gd name="T18" fmla="*/ 5 w 19"/>
                <a:gd name="T19" fmla="*/ 21 h 21"/>
                <a:gd name="T20" fmla="*/ 2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2 w 19"/>
                <a:gd name="T29" fmla="*/ 5 h 21"/>
                <a:gd name="T30" fmla="*/ 5 w 19"/>
                <a:gd name="T31" fmla="*/ 2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49" name="Freeform 874"/>
            <p:cNvSpPr>
              <a:spLocks/>
            </p:cNvSpPr>
            <p:nvPr/>
          </p:nvSpPr>
          <p:spPr bwMode="auto">
            <a:xfrm>
              <a:off x="2720" y="3646"/>
              <a:ext cx="19" cy="22"/>
            </a:xfrm>
            <a:custGeom>
              <a:avLst/>
              <a:gdLst>
                <a:gd name="T0" fmla="*/ 9 w 19"/>
                <a:gd name="T1" fmla="*/ 0 h 22"/>
                <a:gd name="T2" fmla="*/ 14 w 19"/>
                <a:gd name="T3" fmla="*/ 3 h 22"/>
                <a:gd name="T4" fmla="*/ 16 w 19"/>
                <a:gd name="T5" fmla="*/ 5 h 22"/>
                <a:gd name="T6" fmla="*/ 19 w 19"/>
                <a:gd name="T7" fmla="*/ 7 h 22"/>
                <a:gd name="T8" fmla="*/ 19 w 19"/>
                <a:gd name="T9" fmla="*/ 12 h 22"/>
                <a:gd name="T10" fmla="*/ 19 w 19"/>
                <a:gd name="T11" fmla="*/ 15 h 22"/>
                <a:gd name="T12" fmla="*/ 16 w 19"/>
                <a:gd name="T13" fmla="*/ 19 h 22"/>
                <a:gd name="T14" fmla="*/ 14 w 19"/>
                <a:gd name="T15" fmla="*/ 22 h 22"/>
                <a:gd name="T16" fmla="*/ 9 w 19"/>
                <a:gd name="T17" fmla="*/ 22 h 22"/>
                <a:gd name="T18" fmla="*/ 5 w 19"/>
                <a:gd name="T19" fmla="*/ 22 h 22"/>
                <a:gd name="T20" fmla="*/ 2 w 19"/>
                <a:gd name="T21" fmla="*/ 19 h 22"/>
                <a:gd name="T22" fmla="*/ 0 w 19"/>
                <a:gd name="T23" fmla="*/ 15 h 22"/>
                <a:gd name="T24" fmla="*/ 0 w 19"/>
                <a:gd name="T25" fmla="*/ 12 h 22"/>
                <a:gd name="T26" fmla="*/ 0 w 19"/>
                <a:gd name="T27" fmla="*/ 7 h 22"/>
                <a:gd name="T28" fmla="*/ 2 w 19"/>
                <a:gd name="T29" fmla="*/ 5 h 22"/>
                <a:gd name="T30" fmla="*/ 5 w 19"/>
                <a:gd name="T31" fmla="*/ 3 h 22"/>
                <a:gd name="T32" fmla="*/ 9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0" name="Freeform 875"/>
            <p:cNvSpPr>
              <a:spLocks/>
            </p:cNvSpPr>
            <p:nvPr/>
          </p:nvSpPr>
          <p:spPr bwMode="auto">
            <a:xfrm>
              <a:off x="2720" y="3646"/>
              <a:ext cx="19" cy="22"/>
            </a:xfrm>
            <a:custGeom>
              <a:avLst/>
              <a:gdLst>
                <a:gd name="T0" fmla="*/ 9 w 19"/>
                <a:gd name="T1" fmla="*/ 0 h 22"/>
                <a:gd name="T2" fmla="*/ 14 w 19"/>
                <a:gd name="T3" fmla="*/ 3 h 22"/>
                <a:gd name="T4" fmla="*/ 16 w 19"/>
                <a:gd name="T5" fmla="*/ 5 h 22"/>
                <a:gd name="T6" fmla="*/ 19 w 19"/>
                <a:gd name="T7" fmla="*/ 7 h 22"/>
                <a:gd name="T8" fmla="*/ 19 w 19"/>
                <a:gd name="T9" fmla="*/ 12 h 22"/>
                <a:gd name="T10" fmla="*/ 19 w 19"/>
                <a:gd name="T11" fmla="*/ 15 h 22"/>
                <a:gd name="T12" fmla="*/ 16 w 19"/>
                <a:gd name="T13" fmla="*/ 19 h 22"/>
                <a:gd name="T14" fmla="*/ 14 w 19"/>
                <a:gd name="T15" fmla="*/ 22 h 22"/>
                <a:gd name="T16" fmla="*/ 9 w 19"/>
                <a:gd name="T17" fmla="*/ 22 h 22"/>
                <a:gd name="T18" fmla="*/ 5 w 19"/>
                <a:gd name="T19" fmla="*/ 22 h 22"/>
                <a:gd name="T20" fmla="*/ 2 w 19"/>
                <a:gd name="T21" fmla="*/ 19 h 22"/>
                <a:gd name="T22" fmla="*/ 0 w 19"/>
                <a:gd name="T23" fmla="*/ 15 h 22"/>
                <a:gd name="T24" fmla="*/ 0 w 19"/>
                <a:gd name="T25" fmla="*/ 12 h 22"/>
                <a:gd name="T26" fmla="*/ 0 w 19"/>
                <a:gd name="T27" fmla="*/ 7 h 22"/>
                <a:gd name="T28" fmla="*/ 2 w 19"/>
                <a:gd name="T29" fmla="*/ 5 h 22"/>
                <a:gd name="T30" fmla="*/ 5 w 19"/>
                <a:gd name="T31" fmla="*/ 3 h 22"/>
                <a:gd name="T32" fmla="*/ 9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1" name="Freeform 876"/>
            <p:cNvSpPr>
              <a:spLocks/>
            </p:cNvSpPr>
            <p:nvPr/>
          </p:nvSpPr>
          <p:spPr bwMode="auto">
            <a:xfrm>
              <a:off x="2720" y="3566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6 w 19"/>
                <a:gd name="T5" fmla="*/ 3 h 19"/>
                <a:gd name="T6" fmla="*/ 19 w 19"/>
                <a:gd name="T7" fmla="*/ 5 h 19"/>
                <a:gd name="T8" fmla="*/ 19 w 19"/>
                <a:gd name="T9" fmla="*/ 10 h 19"/>
                <a:gd name="T10" fmla="*/ 19 w 19"/>
                <a:gd name="T11" fmla="*/ 14 h 19"/>
                <a:gd name="T12" fmla="*/ 16 w 19"/>
                <a:gd name="T13" fmla="*/ 17 h 19"/>
                <a:gd name="T14" fmla="*/ 14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2 w 19"/>
                <a:gd name="T21" fmla="*/ 17 h 19"/>
                <a:gd name="T22" fmla="*/ 0 w 19"/>
                <a:gd name="T23" fmla="*/ 14 h 19"/>
                <a:gd name="T24" fmla="*/ 0 w 19"/>
                <a:gd name="T25" fmla="*/ 10 h 19"/>
                <a:gd name="T26" fmla="*/ 0 w 19"/>
                <a:gd name="T27" fmla="*/ 5 h 19"/>
                <a:gd name="T28" fmla="*/ 2 w 19"/>
                <a:gd name="T29" fmla="*/ 3 h 19"/>
                <a:gd name="T30" fmla="*/ 5 w 19"/>
                <a:gd name="T31" fmla="*/ 0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2" name="Freeform 877"/>
            <p:cNvSpPr>
              <a:spLocks/>
            </p:cNvSpPr>
            <p:nvPr/>
          </p:nvSpPr>
          <p:spPr bwMode="auto">
            <a:xfrm>
              <a:off x="2720" y="3566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6 w 19"/>
                <a:gd name="T5" fmla="*/ 3 h 19"/>
                <a:gd name="T6" fmla="*/ 19 w 19"/>
                <a:gd name="T7" fmla="*/ 5 h 19"/>
                <a:gd name="T8" fmla="*/ 19 w 19"/>
                <a:gd name="T9" fmla="*/ 10 h 19"/>
                <a:gd name="T10" fmla="*/ 19 w 19"/>
                <a:gd name="T11" fmla="*/ 14 h 19"/>
                <a:gd name="T12" fmla="*/ 16 w 19"/>
                <a:gd name="T13" fmla="*/ 17 h 19"/>
                <a:gd name="T14" fmla="*/ 14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2 w 19"/>
                <a:gd name="T21" fmla="*/ 17 h 19"/>
                <a:gd name="T22" fmla="*/ 0 w 19"/>
                <a:gd name="T23" fmla="*/ 14 h 19"/>
                <a:gd name="T24" fmla="*/ 0 w 19"/>
                <a:gd name="T25" fmla="*/ 10 h 19"/>
                <a:gd name="T26" fmla="*/ 0 w 19"/>
                <a:gd name="T27" fmla="*/ 5 h 19"/>
                <a:gd name="T28" fmla="*/ 2 w 19"/>
                <a:gd name="T29" fmla="*/ 3 h 19"/>
                <a:gd name="T30" fmla="*/ 5 w 19"/>
                <a:gd name="T31" fmla="*/ 0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3" name="Freeform 878"/>
            <p:cNvSpPr>
              <a:spLocks/>
            </p:cNvSpPr>
            <p:nvPr/>
          </p:nvSpPr>
          <p:spPr bwMode="auto">
            <a:xfrm>
              <a:off x="2720" y="3484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0 h 21"/>
                <a:gd name="T4" fmla="*/ 16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6 w 19"/>
                <a:gd name="T13" fmla="*/ 16 h 21"/>
                <a:gd name="T14" fmla="*/ 14 w 19"/>
                <a:gd name="T15" fmla="*/ 18 h 21"/>
                <a:gd name="T16" fmla="*/ 9 w 19"/>
                <a:gd name="T17" fmla="*/ 21 h 21"/>
                <a:gd name="T18" fmla="*/ 5 w 19"/>
                <a:gd name="T19" fmla="*/ 18 h 21"/>
                <a:gd name="T20" fmla="*/ 2 w 19"/>
                <a:gd name="T21" fmla="*/ 16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2 w 19"/>
                <a:gd name="T29" fmla="*/ 2 h 21"/>
                <a:gd name="T30" fmla="*/ 5 w 19"/>
                <a:gd name="T31" fmla="*/ 0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4" name="Freeform 879"/>
            <p:cNvSpPr>
              <a:spLocks/>
            </p:cNvSpPr>
            <p:nvPr/>
          </p:nvSpPr>
          <p:spPr bwMode="auto">
            <a:xfrm>
              <a:off x="2720" y="3484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0 h 21"/>
                <a:gd name="T4" fmla="*/ 16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6 w 19"/>
                <a:gd name="T13" fmla="*/ 16 h 21"/>
                <a:gd name="T14" fmla="*/ 14 w 19"/>
                <a:gd name="T15" fmla="*/ 18 h 21"/>
                <a:gd name="T16" fmla="*/ 9 w 19"/>
                <a:gd name="T17" fmla="*/ 21 h 21"/>
                <a:gd name="T18" fmla="*/ 5 w 19"/>
                <a:gd name="T19" fmla="*/ 18 h 21"/>
                <a:gd name="T20" fmla="*/ 2 w 19"/>
                <a:gd name="T21" fmla="*/ 16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2 w 19"/>
                <a:gd name="T29" fmla="*/ 2 h 21"/>
                <a:gd name="T30" fmla="*/ 5 w 19"/>
                <a:gd name="T31" fmla="*/ 0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5" name="Freeform 880"/>
            <p:cNvSpPr>
              <a:spLocks/>
            </p:cNvSpPr>
            <p:nvPr/>
          </p:nvSpPr>
          <p:spPr bwMode="auto">
            <a:xfrm>
              <a:off x="2720" y="3318"/>
              <a:ext cx="19" cy="22"/>
            </a:xfrm>
            <a:custGeom>
              <a:avLst/>
              <a:gdLst>
                <a:gd name="T0" fmla="*/ 9 w 19"/>
                <a:gd name="T1" fmla="*/ 0 h 22"/>
                <a:gd name="T2" fmla="*/ 14 w 19"/>
                <a:gd name="T3" fmla="*/ 3 h 22"/>
                <a:gd name="T4" fmla="*/ 16 w 19"/>
                <a:gd name="T5" fmla="*/ 5 h 22"/>
                <a:gd name="T6" fmla="*/ 19 w 19"/>
                <a:gd name="T7" fmla="*/ 7 h 22"/>
                <a:gd name="T8" fmla="*/ 19 w 19"/>
                <a:gd name="T9" fmla="*/ 12 h 22"/>
                <a:gd name="T10" fmla="*/ 19 w 19"/>
                <a:gd name="T11" fmla="*/ 15 h 22"/>
                <a:gd name="T12" fmla="*/ 16 w 19"/>
                <a:gd name="T13" fmla="*/ 19 h 22"/>
                <a:gd name="T14" fmla="*/ 14 w 19"/>
                <a:gd name="T15" fmla="*/ 22 h 22"/>
                <a:gd name="T16" fmla="*/ 9 w 19"/>
                <a:gd name="T17" fmla="*/ 22 h 22"/>
                <a:gd name="T18" fmla="*/ 5 w 19"/>
                <a:gd name="T19" fmla="*/ 22 h 22"/>
                <a:gd name="T20" fmla="*/ 2 w 19"/>
                <a:gd name="T21" fmla="*/ 19 h 22"/>
                <a:gd name="T22" fmla="*/ 0 w 19"/>
                <a:gd name="T23" fmla="*/ 15 h 22"/>
                <a:gd name="T24" fmla="*/ 0 w 19"/>
                <a:gd name="T25" fmla="*/ 12 h 22"/>
                <a:gd name="T26" fmla="*/ 0 w 19"/>
                <a:gd name="T27" fmla="*/ 7 h 22"/>
                <a:gd name="T28" fmla="*/ 2 w 19"/>
                <a:gd name="T29" fmla="*/ 5 h 22"/>
                <a:gd name="T30" fmla="*/ 5 w 19"/>
                <a:gd name="T31" fmla="*/ 3 h 22"/>
                <a:gd name="T32" fmla="*/ 9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6" name="Freeform 881"/>
            <p:cNvSpPr>
              <a:spLocks/>
            </p:cNvSpPr>
            <p:nvPr/>
          </p:nvSpPr>
          <p:spPr bwMode="auto">
            <a:xfrm>
              <a:off x="2720" y="3318"/>
              <a:ext cx="19" cy="22"/>
            </a:xfrm>
            <a:custGeom>
              <a:avLst/>
              <a:gdLst>
                <a:gd name="T0" fmla="*/ 9 w 19"/>
                <a:gd name="T1" fmla="*/ 0 h 22"/>
                <a:gd name="T2" fmla="*/ 14 w 19"/>
                <a:gd name="T3" fmla="*/ 3 h 22"/>
                <a:gd name="T4" fmla="*/ 16 w 19"/>
                <a:gd name="T5" fmla="*/ 5 h 22"/>
                <a:gd name="T6" fmla="*/ 19 w 19"/>
                <a:gd name="T7" fmla="*/ 7 h 22"/>
                <a:gd name="T8" fmla="*/ 19 w 19"/>
                <a:gd name="T9" fmla="*/ 12 h 22"/>
                <a:gd name="T10" fmla="*/ 19 w 19"/>
                <a:gd name="T11" fmla="*/ 15 h 22"/>
                <a:gd name="T12" fmla="*/ 16 w 19"/>
                <a:gd name="T13" fmla="*/ 19 h 22"/>
                <a:gd name="T14" fmla="*/ 14 w 19"/>
                <a:gd name="T15" fmla="*/ 22 h 22"/>
                <a:gd name="T16" fmla="*/ 9 w 19"/>
                <a:gd name="T17" fmla="*/ 22 h 22"/>
                <a:gd name="T18" fmla="*/ 5 w 19"/>
                <a:gd name="T19" fmla="*/ 22 h 22"/>
                <a:gd name="T20" fmla="*/ 2 w 19"/>
                <a:gd name="T21" fmla="*/ 19 h 22"/>
                <a:gd name="T22" fmla="*/ 0 w 19"/>
                <a:gd name="T23" fmla="*/ 15 h 22"/>
                <a:gd name="T24" fmla="*/ 0 w 19"/>
                <a:gd name="T25" fmla="*/ 12 h 22"/>
                <a:gd name="T26" fmla="*/ 0 w 19"/>
                <a:gd name="T27" fmla="*/ 7 h 22"/>
                <a:gd name="T28" fmla="*/ 2 w 19"/>
                <a:gd name="T29" fmla="*/ 5 h 22"/>
                <a:gd name="T30" fmla="*/ 5 w 19"/>
                <a:gd name="T31" fmla="*/ 3 h 22"/>
                <a:gd name="T32" fmla="*/ 9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7" name="Freeform 882"/>
            <p:cNvSpPr>
              <a:spLocks/>
            </p:cNvSpPr>
            <p:nvPr/>
          </p:nvSpPr>
          <p:spPr bwMode="auto">
            <a:xfrm>
              <a:off x="2720" y="3238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6 w 19"/>
                <a:gd name="T5" fmla="*/ 3 h 19"/>
                <a:gd name="T6" fmla="*/ 19 w 19"/>
                <a:gd name="T7" fmla="*/ 5 h 19"/>
                <a:gd name="T8" fmla="*/ 19 w 19"/>
                <a:gd name="T9" fmla="*/ 10 h 19"/>
                <a:gd name="T10" fmla="*/ 19 w 19"/>
                <a:gd name="T11" fmla="*/ 14 h 19"/>
                <a:gd name="T12" fmla="*/ 16 w 19"/>
                <a:gd name="T13" fmla="*/ 17 h 19"/>
                <a:gd name="T14" fmla="*/ 14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2 w 19"/>
                <a:gd name="T21" fmla="*/ 17 h 19"/>
                <a:gd name="T22" fmla="*/ 0 w 19"/>
                <a:gd name="T23" fmla="*/ 14 h 19"/>
                <a:gd name="T24" fmla="*/ 0 w 19"/>
                <a:gd name="T25" fmla="*/ 10 h 19"/>
                <a:gd name="T26" fmla="*/ 0 w 19"/>
                <a:gd name="T27" fmla="*/ 5 h 19"/>
                <a:gd name="T28" fmla="*/ 2 w 19"/>
                <a:gd name="T29" fmla="*/ 3 h 19"/>
                <a:gd name="T30" fmla="*/ 5 w 19"/>
                <a:gd name="T31" fmla="*/ 0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8" name="Freeform 883"/>
            <p:cNvSpPr>
              <a:spLocks/>
            </p:cNvSpPr>
            <p:nvPr/>
          </p:nvSpPr>
          <p:spPr bwMode="auto">
            <a:xfrm>
              <a:off x="2720" y="3238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6 w 19"/>
                <a:gd name="T5" fmla="*/ 3 h 19"/>
                <a:gd name="T6" fmla="*/ 19 w 19"/>
                <a:gd name="T7" fmla="*/ 5 h 19"/>
                <a:gd name="T8" fmla="*/ 19 w 19"/>
                <a:gd name="T9" fmla="*/ 10 h 19"/>
                <a:gd name="T10" fmla="*/ 19 w 19"/>
                <a:gd name="T11" fmla="*/ 14 h 19"/>
                <a:gd name="T12" fmla="*/ 16 w 19"/>
                <a:gd name="T13" fmla="*/ 17 h 19"/>
                <a:gd name="T14" fmla="*/ 14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2 w 19"/>
                <a:gd name="T21" fmla="*/ 17 h 19"/>
                <a:gd name="T22" fmla="*/ 0 w 19"/>
                <a:gd name="T23" fmla="*/ 14 h 19"/>
                <a:gd name="T24" fmla="*/ 0 w 19"/>
                <a:gd name="T25" fmla="*/ 10 h 19"/>
                <a:gd name="T26" fmla="*/ 0 w 19"/>
                <a:gd name="T27" fmla="*/ 5 h 19"/>
                <a:gd name="T28" fmla="*/ 2 w 19"/>
                <a:gd name="T29" fmla="*/ 3 h 19"/>
                <a:gd name="T30" fmla="*/ 5 w 19"/>
                <a:gd name="T31" fmla="*/ 0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59" name="Freeform 884"/>
            <p:cNvSpPr>
              <a:spLocks/>
            </p:cNvSpPr>
            <p:nvPr/>
          </p:nvSpPr>
          <p:spPr bwMode="auto">
            <a:xfrm>
              <a:off x="2720" y="3156"/>
              <a:ext cx="19" cy="18"/>
            </a:xfrm>
            <a:custGeom>
              <a:avLst/>
              <a:gdLst>
                <a:gd name="T0" fmla="*/ 9 w 19"/>
                <a:gd name="T1" fmla="*/ 0 h 18"/>
                <a:gd name="T2" fmla="*/ 14 w 19"/>
                <a:gd name="T3" fmla="*/ 0 h 18"/>
                <a:gd name="T4" fmla="*/ 16 w 19"/>
                <a:gd name="T5" fmla="*/ 2 h 18"/>
                <a:gd name="T6" fmla="*/ 19 w 19"/>
                <a:gd name="T7" fmla="*/ 4 h 18"/>
                <a:gd name="T8" fmla="*/ 19 w 19"/>
                <a:gd name="T9" fmla="*/ 9 h 18"/>
                <a:gd name="T10" fmla="*/ 19 w 19"/>
                <a:gd name="T11" fmla="*/ 14 h 18"/>
                <a:gd name="T12" fmla="*/ 16 w 19"/>
                <a:gd name="T13" fmla="*/ 16 h 18"/>
                <a:gd name="T14" fmla="*/ 14 w 19"/>
                <a:gd name="T15" fmla="*/ 18 h 18"/>
                <a:gd name="T16" fmla="*/ 9 w 19"/>
                <a:gd name="T17" fmla="*/ 18 h 18"/>
                <a:gd name="T18" fmla="*/ 5 w 19"/>
                <a:gd name="T19" fmla="*/ 18 h 18"/>
                <a:gd name="T20" fmla="*/ 2 w 19"/>
                <a:gd name="T21" fmla="*/ 16 h 18"/>
                <a:gd name="T22" fmla="*/ 0 w 19"/>
                <a:gd name="T23" fmla="*/ 14 h 18"/>
                <a:gd name="T24" fmla="*/ 0 w 19"/>
                <a:gd name="T25" fmla="*/ 9 h 18"/>
                <a:gd name="T26" fmla="*/ 0 w 19"/>
                <a:gd name="T27" fmla="*/ 4 h 18"/>
                <a:gd name="T28" fmla="*/ 2 w 19"/>
                <a:gd name="T29" fmla="*/ 2 h 18"/>
                <a:gd name="T30" fmla="*/ 5 w 19"/>
                <a:gd name="T31" fmla="*/ 0 h 18"/>
                <a:gd name="T32" fmla="*/ 9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0" name="Freeform 885"/>
            <p:cNvSpPr>
              <a:spLocks/>
            </p:cNvSpPr>
            <p:nvPr/>
          </p:nvSpPr>
          <p:spPr bwMode="auto">
            <a:xfrm>
              <a:off x="2720" y="3156"/>
              <a:ext cx="19" cy="18"/>
            </a:xfrm>
            <a:custGeom>
              <a:avLst/>
              <a:gdLst>
                <a:gd name="T0" fmla="*/ 9 w 19"/>
                <a:gd name="T1" fmla="*/ 0 h 18"/>
                <a:gd name="T2" fmla="*/ 14 w 19"/>
                <a:gd name="T3" fmla="*/ 0 h 18"/>
                <a:gd name="T4" fmla="*/ 16 w 19"/>
                <a:gd name="T5" fmla="*/ 2 h 18"/>
                <a:gd name="T6" fmla="*/ 19 w 19"/>
                <a:gd name="T7" fmla="*/ 4 h 18"/>
                <a:gd name="T8" fmla="*/ 19 w 19"/>
                <a:gd name="T9" fmla="*/ 9 h 18"/>
                <a:gd name="T10" fmla="*/ 19 w 19"/>
                <a:gd name="T11" fmla="*/ 14 h 18"/>
                <a:gd name="T12" fmla="*/ 16 w 19"/>
                <a:gd name="T13" fmla="*/ 16 h 18"/>
                <a:gd name="T14" fmla="*/ 14 w 19"/>
                <a:gd name="T15" fmla="*/ 18 h 18"/>
                <a:gd name="T16" fmla="*/ 9 w 19"/>
                <a:gd name="T17" fmla="*/ 18 h 18"/>
                <a:gd name="T18" fmla="*/ 5 w 19"/>
                <a:gd name="T19" fmla="*/ 18 h 18"/>
                <a:gd name="T20" fmla="*/ 2 w 19"/>
                <a:gd name="T21" fmla="*/ 16 h 18"/>
                <a:gd name="T22" fmla="*/ 0 w 19"/>
                <a:gd name="T23" fmla="*/ 14 h 18"/>
                <a:gd name="T24" fmla="*/ 0 w 19"/>
                <a:gd name="T25" fmla="*/ 9 h 18"/>
                <a:gd name="T26" fmla="*/ 0 w 19"/>
                <a:gd name="T27" fmla="*/ 4 h 18"/>
                <a:gd name="T28" fmla="*/ 2 w 19"/>
                <a:gd name="T29" fmla="*/ 2 h 18"/>
                <a:gd name="T30" fmla="*/ 5 w 19"/>
                <a:gd name="T31" fmla="*/ 0 h 18"/>
                <a:gd name="T32" fmla="*/ 9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1" name="Freeform 886"/>
            <p:cNvSpPr>
              <a:spLocks/>
            </p:cNvSpPr>
            <p:nvPr/>
          </p:nvSpPr>
          <p:spPr bwMode="auto">
            <a:xfrm>
              <a:off x="2720" y="3073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0 h 21"/>
                <a:gd name="T4" fmla="*/ 16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6 w 19"/>
                <a:gd name="T13" fmla="*/ 17 h 21"/>
                <a:gd name="T14" fmla="*/ 14 w 19"/>
                <a:gd name="T15" fmla="*/ 19 h 21"/>
                <a:gd name="T16" fmla="*/ 9 w 19"/>
                <a:gd name="T17" fmla="*/ 21 h 21"/>
                <a:gd name="T18" fmla="*/ 5 w 19"/>
                <a:gd name="T19" fmla="*/ 19 h 21"/>
                <a:gd name="T20" fmla="*/ 2 w 19"/>
                <a:gd name="T21" fmla="*/ 17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2 w 19"/>
                <a:gd name="T29" fmla="*/ 2 h 21"/>
                <a:gd name="T30" fmla="*/ 5 w 19"/>
                <a:gd name="T31" fmla="*/ 0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2" name="Freeform 887"/>
            <p:cNvSpPr>
              <a:spLocks/>
            </p:cNvSpPr>
            <p:nvPr/>
          </p:nvSpPr>
          <p:spPr bwMode="auto">
            <a:xfrm>
              <a:off x="2720" y="3073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0 h 21"/>
                <a:gd name="T4" fmla="*/ 16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6 w 19"/>
                <a:gd name="T13" fmla="*/ 17 h 21"/>
                <a:gd name="T14" fmla="*/ 14 w 19"/>
                <a:gd name="T15" fmla="*/ 19 h 21"/>
                <a:gd name="T16" fmla="*/ 9 w 19"/>
                <a:gd name="T17" fmla="*/ 21 h 21"/>
                <a:gd name="T18" fmla="*/ 5 w 19"/>
                <a:gd name="T19" fmla="*/ 19 h 21"/>
                <a:gd name="T20" fmla="*/ 2 w 19"/>
                <a:gd name="T21" fmla="*/ 17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2 w 19"/>
                <a:gd name="T29" fmla="*/ 2 h 21"/>
                <a:gd name="T30" fmla="*/ 5 w 19"/>
                <a:gd name="T31" fmla="*/ 0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3" name="Freeform 888"/>
            <p:cNvSpPr>
              <a:spLocks/>
            </p:cNvSpPr>
            <p:nvPr/>
          </p:nvSpPr>
          <p:spPr bwMode="auto">
            <a:xfrm>
              <a:off x="2720" y="2908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2 h 21"/>
                <a:gd name="T4" fmla="*/ 16 w 19"/>
                <a:gd name="T5" fmla="*/ 5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6 w 19"/>
                <a:gd name="T13" fmla="*/ 19 h 21"/>
                <a:gd name="T14" fmla="*/ 14 w 19"/>
                <a:gd name="T15" fmla="*/ 21 h 21"/>
                <a:gd name="T16" fmla="*/ 9 w 19"/>
                <a:gd name="T17" fmla="*/ 21 h 21"/>
                <a:gd name="T18" fmla="*/ 5 w 19"/>
                <a:gd name="T19" fmla="*/ 21 h 21"/>
                <a:gd name="T20" fmla="*/ 2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2 w 19"/>
                <a:gd name="T29" fmla="*/ 5 h 21"/>
                <a:gd name="T30" fmla="*/ 5 w 19"/>
                <a:gd name="T31" fmla="*/ 2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4" name="Freeform 889"/>
            <p:cNvSpPr>
              <a:spLocks/>
            </p:cNvSpPr>
            <p:nvPr/>
          </p:nvSpPr>
          <p:spPr bwMode="auto">
            <a:xfrm>
              <a:off x="2720" y="2908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2 h 21"/>
                <a:gd name="T4" fmla="*/ 16 w 19"/>
                <a:gd name="T5" fmla="*/ 5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6 w 19"/>
                <a:gd name="T13" fmla="*/ 19 h 21"/>
                <a:gd name="T14" fmla="*/ 14 w 19"/>
                <a:gd name="T15" fmla="*/ 21 h 21"/>
                <a:gd name="T16" fmla="*/ 9 w 19"/>
                <a:gd name="T17" fmla="*/ 21 h 21"/>
                <a:gd name="T18" fmla="*/ 5 w 19"/>
                <a:gd name="T19" fmla="*/ 21 h 21"/>
                <a:gd name="T20" fmla="*/ 2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2 w 19"/>
                <a:gd name="T29" fmla="*/ 5 h 21"/>
                <a:gd name="T30" fmla="*/ 5 w 19"/>
                <a:gd name="T31" fmla="*/ 2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5" name="Freeform 890"/>
            <p:cNvSpPr>
              <a:spLocks/>
            </p:cNvSpPr>
            <p:nvPr/>
          </p:nvSpPr>
          <p:spPr bwMode="auto">
            <a:xfrm>
              <a:off x="2720" y="2828"/>
              <a:ext cx="19" cy="18"/>
            </a:xfrm>
            <a:custGeom>
              <a:avLst/>
              <a:gdLst>
                <a:gd name="T0" fmla="*/ 9 w 19"/>
                <a:gd name="T1" fmla="*/ 0 h 18"/>
                <a:gd name="T2" fmla="*/ 14 w 19"/>
                <a:gd name="T3" fmla="*/ 0 h 18"/>
                <a:gd name="T4" fmla="*/ 16 w 19"/>
                <a:gd name="T5" fmla="*/ 2 h 18"/>
                <a:gd name="T6" fmla="*/ 19 w 19"/>
                <a:gd name="T7" fmla="*/ 4 h 18"/>
                <a:gd name="T8" fmla="*/ 19 w 19"/>
                <a:gd name="T9" fmla="*/ 9 h 18"/>
                <a:gd name="T10" fmla="*/ 19 w 19"/>
                <a:gd name="T11" fmla="*/ 14 h 18"/>
                <a:gd name="T12" fmla="*/ 16 w 19"/>
                <a:gd name="T13" fmla="*/ 16 h 18"/>
                <a:gd name="T14" fmla="*/ 14 w 19"/>
                <a:gd name="T15" fmla="*/ 18 h 18"/>
                <a:gd name="T16" fmla="*/ 9 w 19"/>
                <a:gd name="T17" fmla="*/ 18 h 18"/>
                <a:gd name="T18" fmla="*/ 5 w 19"/>
                <a:gd name="T19" fmla="*/ 18 h 18"/>
                <a:gd name="T20" fmla="*/ 2 w 19"/>
                <a:gd name="T21" fmla="*/ 16 h 18"/>
                <a:gd name="T22" fmla="*/ 0 w 19"/>
                <a:gd name="T23" fmla="*/ 14 h 18"/>
                <a:gd name="T24" fmla="*/ 0 w 19"/>
                <a:gd name="T25" fmla="*/ 9 h 18"/>
                <a:gd name="T26" fmla="*/ 0 w 19"/>
                <a:gd name="T27" fmla="*/ 4 h 18"/>
                <a:gd name="T28" fmla="*/ 2 w 19"/>
                <a:gd name="T29" fmla="*/ 2 h 18"/>
                <a:gd name="T30" fmla="*/ 5 w 19"/>
                <a:gd name="T31" fmla="*/ 0 h 18"/>
                <a:gd name="T32" fmla="*/ 9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6" name="Freeform 891"/>
            <p:cNvSpPr>
              <a:spLocks/>
            </p:cNvSpPr>
            <p:nvPr/>
          </p:nvSpPr>
          <p:spPr bwMode="auto">
            <a:xfrm>
              <a:off x="2720" y="2828"/>
              <a:ext cx="19" cy="18"/>
            </a:xfrm>
            <a:custGeom>
              <a:avLst/>
              <a:gdLst>
                <a:gd name="T0" fmla="*/ 9 w 19"/>
                <a:gd name="T1" fmla="*/ 0 h 18"/>
                <a:gd name="T2" fmla="*/ 14 w 19"/>
                <a:gd name="T3" fmla="*/ 0 h 18"/>
                <a:gd name="T4" fmla="*/ 16 w 19"/>
                <a:gd name="T5" fmla="*/ 2 h 18"/>
                <a:gd name="T6" fmla="*/ 19 w 19"/>
                <a:gd name="T7" fmla="*/ 4 h 18"/>
                <a:gd name="T8" fmla="*/ 19 w 19"/>
                <a:gd name="T9" fmla="*/ 9 h 18"/>
                <a:gd name="T10" fmla="*/ 19 w 19"/>
                <a:gd name="T11" fmla="*/ 14 h 18"/>
                <a:gd name="T12" fmla="*/ 16 w 19"/>
                <a:gd name="T13" fmla="*/ 16 h 18"/>
                <a:gd name="T14" fmla="*/ 14 w 19"/>
                <a:gd name="T15" fmla="*/ 18 h 18"/>
                <a:gd name="T16" fmla="*/ 9 w 19"/>
                <a:gd name="T17" fmla="*/ 18 h 18"/>
                <a:gd name="T18" fmla="*/ 5 w 19"/>
                <a:gd name="T19" fmla="*/ 18 h 18"/>
                <a:gd name="T20" fmla="*/ 2 w 19"/>
                <a:gd name="T21" fmla="*/ 16 h 18"/>
                <a:gd name="T22" fmla="*/ 0 w 19"/>
                <a:gd name="T23" fmla="*/ 14 h 18"/>
                <a:gd name="T24" fmla="*/ 0 w 19"/>
                <a:gd name="T25" fmla="*/ 9 h 18"/>
                <a:gd name="T26" fmla="*/ 0 w 19"/>
                <a:gd name="T27" fmla="*/ 4 h 18"/>
                <a:gd name="T28" fmla="*/ 2 w 19"/>
                <a:gd name="T29" fmla="*/ 2 h 18"/>
                <a:gd name="T30" fmla="*/ 5 w 19"/>
                <a:gd name="T31" fmla="*/ 0 h 18"/>
                <a:gd name="T32" fmla="*/ 9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7" name="Freeform 892"/>
            <p:cNvSpPr>
              <a:spLocks/>
            </p:cNvSpPr>
            <p:nvPr/>
          </p:nvSpPr>
          <p:spPr bwMode="auto">
            <a:xfrm>
              <a:off x="2720" y="2745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0 h 21"/>
                <a:gd name="T4" fmla="*/ 16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6 w 19"/>
                <a:gd name="T13" fmla="*/ 17 h 21"/>
                <a:gd name="T14" fmla="*/ 14 w 19"/>
                <a:gd name="T15" fmla="*/ 19 h 21"/>
                <a:gd name="T16" fmla="*/ 9 w 19"/>
                <a:gd name="T17" fmla="*/ 21 h 21"/>
                <a:gd name="T18" fmla="*/ 5 w 19"/>
                <a:gd name="T19" fmla="*/ 19 h 21"/>
                <a:gd name="T20" fmla="*/ 2 w 19"/>
                <a:gd name="T21" fmla="*/ 17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2 w 19"/>
                <a:gd name="T29" fmla="*/ 2 h 21"/>
                <a:gd name="T30" fmla="*/ 5 w 19"/>
                <a:gd name="T31" fmla="*/ 0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8" name="Freeform 893"/>
            <p:cNvSpPr>
              <a:spLocks/>
            </p:cNvSpPr>
            <p:nvPr/>
          </p:nvSpPr>
          <p:spPr bwMode="auto">
            <a:xfrm>
              <a:off x="2720" y="2745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0 h 21"/>
                <a:gd name="T4" fmla="*/ 16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6 w 19"/>
                <a:gd name="T13" fmla="*/ 17 h 21"/>
                <a:gd name="T14" fmla="*/ 14 w 19"/>
                <a:gd name="T15" fmla="*/ 19 h 21"/>
                <a:gd name="T16" fmla="*/ 9 w 19"/>
                <a:gd name="T17" fmla="*/ 21 h 21"/>
                <a:gd name="T18" fmla="*/ 5 w 19"/>
                <a:gd name="T19" fmla="*/ 19 h 21"/>
                <a:gd name="T20" fmla="*/ 2 w 19"/>
                <a:gd name="T21" fmla="*/ 17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2 w 19"/>
                <a:gd name="T29" fmla="*/ 2 h 21"/>
                <a:gd name="T30" fmla="*/ 5 w 19"/>
                <a:gd name="T31" fmla="*/ 0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69" name="Freeform 894"/>
            <p:cNvSpPr>
              <a:spLocks/>
            </p:cNvSpPr>
            <p:nvPr/>
          </p:nvSpPr>
          <p:spPr bwMode="auto">
            <a:xfrm>
              <a:off x="2720" y="2662"/>
              <a:ext cx="19" cy="22"/>
            </a:xfrm>
            <a:custGeom>
              <a:avLst/>
              <a:gdLst>
                <a:gd name="T0" fmla="*/ 9 w 19"/>
                <a:gd name="T1" fmla="*/ 0 h 22"/>
                <a:gd name="T2" fmla="*/ 14 w 19"/>
                <a:gd name="T3" fmla="*/ 0 h 22"/>
                <a:gd name="T4" fmla="*/ 16 w 19"/>
                <a:gd name="T5" fmla="*/ 3 h 22"/>
                <a:gd name="T6" fmla="*/ 19 w 19"/>
                <a:gd name="T7" fmla="*/ 7 h 22"/>
                <a:gd name="T8" fmla="*/ 19 w 19"/>
                <a:gd name="T9" fmla="*/ 10 h 22"/>
                <a:gd name="T10" fmla="*/ 19 w 19"/>
                <a:gd name="T11" fmla="*/ 15 h 22"/>
                <a:gd name="T12" fmla="*/ 16 w 19"/>
                <a:gd name="T13" fmla="*/ 17 h 22"/>
                <a:gd name="T14" fmla="*/ 14 w 19"/>
                <a:gd name="T15" fmla="*/ 19 h 22"/>
                <a:gd name="T16" fmla="*/ 9 w 19"/>
                <a:gd name="T17" fmla="*/ 22 h 22"/>
                <a:gd name="T18" fmla="*/ 5 w 19"/>
                <a:gd name="T19" fmla="*/ 19 h 22"/>
                <a:gd name="T20" fmla="*/ 2 w 19"/>
                <a:gd name="T21" fmla="*/ 17 h 22"/>
                <a:gd name="T22" fmla="*/ 0 w 19"/>
                <a:gd name="T23" fmla="*/ 15 h 22"/>
                <a:gd name="T24" fmla="*/ 0 w 19"/>
                <a:gd name="T25" fmla="*/ 10 h 22"/>
                <a:gd name="T26" fmla="*/ 0 w 19"/>
                <a:gd name="T27" fmla="*/ 7 h 22"/>
                <a:gd name="T28" fmla="*/ 2 w 19"/>
                <a:gd name="T29" fmla="*/ 3 h 22"/>
                <a:gd name="T30" fmla="*/ 5 w 19"/>
                <a:gd name="T31" fmla="*/ 0 h 22"/>
                <a:gd name="T32" fmla="*/ 9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70" name="Freeform 895"/>
            <p:cNvSpPr>
              <a:spLocks/>
            </p:cNvSpPr>
            <p:nvPr/>
          </p:nvSpPr>
          <p:spPr bwMode="auto">
            <a:xfrm>
              <a:off x="2720" y="2662"/>
              <a:ext cx="19" cy="22"/>
            </a:xfrm>
            <a:custGeom>
              <a:avLst/>
              <a:gdLst>
                <a:gd name="T0" fmla="*/ 9 w 19"/>
                <a:gd name="T1" fmla="*/ 0 h 22"/>
                <a:gd name="T2" fmla="*/ 14 w 19"/>
                <a:gd name="T3" fmla="*/ 0 h 22"/>
                <a:gd name="T4" fmla="*/ 16 w 19"/>
                <a:gd name="T5" fmla="*/ 3 h 22"/>
                <a:gd name="T6" fmla="*/ 19 w 19"/>
                <a:gd name="T7" fmla="*/ 7 h 22"/>
                <a:gd name="T8" fmla="*/ 19 w 19"/>
                <a:gd name="T9" fmla="*/ 10 h 22"/>
                <a:gd name="T10" fmla="*/ 19 w 19"/>
                <a:gd name="T11" fmla="*/ 15 h 22"/>
                <a:gd name="T12" fmla="*/ 16 w 19"/>
                <a:gd name="T13" fmla="*/ 17 h 22"/>
                <a:gd name="T14" fmla="*/ 14 w 19"/>
                <a:gd name="T15" fmla="*/ 19 h 22"/>
                <a:gd name="T16" fmla="*/ 9 w 19"/>
                <a:gd name="T17" fmla="*/ 22 h 22"/>
                <a:gd name="T18" fmla="*/ 5 w 19"/>
                <a:gd name="T19" fmla="*/ 19 h 22"/>
                <a:gd name="T20" fmla="*/ 2 w 19"/>
                <a:gd name="T21" fmla="*/ 17 h 22"/>
                <a:gd name="T22" fmla="*/ 0 w 19"/>
                <a:gd name="T23" fmla="*/ 15 h 22"/>
                <a:gd name="T24" fmla="*/ 0 w 19"/>
                <a:gd name="T25" fmla="*/ 10 h 22"/>
                <a:gd name="T26" fmla="*/ 0 w 19"/>
                <a:gd name="T27" fmla="*/ 7 h 22"/>
                <a:gd name="T28" fmla="*/ 2 w 19"/>
                <a:gd name="T29" fmla="*/ 3 h 22"/>
                <a:gd name="T30" fmla="*/ 5 w 19"/>
                <a:gd name="T31" fmla="*/ 0 h 22"/>
                <a:gd name="T32" fmla="*/ 9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71" name="Freeform 896"/>
            <p:cNvSpPr>
              <a:spLocks/>
            </p:cNvSpPr>
            <p:nvPr/>
          </p:nvSpPr>
          <p:spPr bwMode="auto">
            <a:xfrm>
              <a:off x="2720" y="2500"/>
              <a:ext cx="19" cy="18"/>
            </a:xfrm>
            <a:custGeom>
              <a:avLst/>
              <a:gdLst>
                <a:gd name="T0" fmla="*/ 9 w 19"/>
                <a:gd name="T1" fmla="*/ 0 h 18"/>
                <a:gd name="T2" fmla="*/ 14 w 19"/>
                <a:gd name="T3" fmla="*/ 0 h 18"/>
                <a:gd name="T4" fmla="*/ 16 w 19"/>
                <a:gd name="T5" fmla="*/ 2 h 18"/>
                <a:gd name="T6" fmla="*/ 19 w 19"/>
                <a:gd name="T7" fmla="*/ 4 h 18"/>
                <a:gd name="T8" fmla="*/ 19 w 19"/>
                <a:gd name="T9" fmla="*/ 9 h 18"/>
                <a:gd name="T10" fmla="*/ 19 w 19"/>
                <a:gd name="T11" fmla="*/ 14 h 18"/>
                <a:gd name="T12" fmla="*/ 16 w 19"/>
                <a:gd name="T13" fmla="*/ 16 h 18"/>
                <a:gd name="T14" fmla="*/ 14 w 19"/>
                <a:gd name="T15" fmla="*/ 18 h 18"/>
                <a:gd name="T16" fmla="*/ 9 w 19"/>
                <a:gd name="T17" fmla="*/ 18 h 18"/>
                <a:gd name="T18" fmla="*/ 5 w 19"/>
                <a:gd name="T19" fmla="*/ 18 h 18"/>
                <a:gd name="T20" fmla="*/ 2 w 19"/>
                <a:gd name="T21" fmla="*/ 16 h 18"/>
                <a:gd name="T22" fmla="*/ 0 w 19"/>
                <a:gd name="T23" fmla="*/ 14 h 18"/>
                <a:gd name="T24" fmla="*/ 0 w 19"/>
                <a:gd name="T25" fmla="*/ 9 h 18"/>
                <a:gd name="T26" fmla="*/ 0 w 19"/>
                <a:gd name="T27" fmla="*/ 4 h 18"/>
                <a:gd name="T28" fmla="*/ 2 w 19"/>
                <a:gd name="T29" fmla="*/ 2 h 18"/>
                <a:gd name="T30" fmla="*/ 5 w 19"/>
                <a:gd name="T31" fmla="*/ 0 h 18"/>
                <a:gd name="T32" fmla="*/ 9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72" name="Freeform 897"/>
            <p:cNvSpPr>
              <a:spLocks/>
            </p:cNvSpPr>
            <p:nvPr/>
          </p:nvSpPr>
          <p:spPr bwMode="auto">
            <a:xfrm>
              <a:off x="2720" y="2500"/>
              <a:ext cx="19" cy="18"/>
            </a:xfrm>
            <a:custGeom>
              <a:avLst/>
              <a:gdLst>
                <a:gd name="T0" fmla="*/ 9 w 19"/>
                <a:gd name="T1" fmla="*/ 0 h 18"/>
                <a:gd name="T2" fmla="*/ 14 w 19"/>
                <a:gd name="T3" fmla="*/ 0 h 18"/>
                <a:gd name="T4" fmla="*/ 16 w 19"/>
                <a:gd name="T5" fmla="*/ 2 h 18"/>
                <a:gd name="T6" fmla="*/ 19 w 19"/>
                <a:gd name="T7" fmla="*/ 4 h 18"/>
                <a:gd name="T8" fmla="*/ 19 w 19"/>
                <a:gd name="T9" fmla="*/ 9 h 18"/>
                <a:gd name="T10" fmla="*/ 19 w 19"/>
                <a:gd name="T11" fmla="*/ 14 h 18"/>
                <a:gd name="T12" fmla="*/ 16 w 19"/>
                <a:gd name="T13" fmla="*/ 16 h 18"/>
                <a:gd name="T14" fmla="*/ 14 w 19"/>
                <a:gd name="T15" fmla="*/ 18 h 18"/>
                <a:gd name="T16" fmla="*/ 9 w 19"/>
                <a:gd name="T17" fmla="*/ 18 h 18"/>
                <a:gd name="T18" fmla="*/ 5 w 19"/>
                <a:gd name="T19" fmla="*/ 18 h 18"/>
                <a:gd name="T20" fmla="*/ 2 w 19"/>
                <a:gd name="T21" fmla="*/ 16 h 18"/>
                <a:gd name="T22" fmla="*/ 0 w 19"/>
                <a:gd name="T23" fmla="*/ 14 h 18"/>
                <a:gd name="T24" fmla="*/ 0 w 19"/>
                <a:gd name="T25" fmla="*/ 9 h 18"/>
                <a:gd name="T26" fmla="*/ 0 w 19"/>
                <a:gd name="T27" fmla="*/ 4 h 18"/>
                <a:gd name="T28" fmla="*/ 2 w 19"/>
                <a:gd name="T29" fmla="*/ 2 h 18"/>
                <a:gd name="T30" fmla="*/ 5 w 19"/>
                <a:gd name="T31" fmla="*/ 0 h 18"/>
                <a:gd name="T32" fmla="*/ 9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73" name="Freeform 898"/>
            <p:cNvSpPr>
              <a:spLocks/>
            </p:cNvSpPr>
            <p:nvPr/>
          </p:nvSpPr>
          <p:spPr bwMode="auto">
            <a:xfrm>
              <a:off x="2720" y="2417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6 w 19"/>
                <a:gd name="T5" fmla="*/ 2 h 19"/>
                <a:gd name="T6" fmla="*/ 19 w 19"/>
                <a:gd name="T7" fmla="*/ 5 h 19"/>
                <a:gd name="T8" fmla="*/ 19 w 19"/>
                <a:gd name="T9" fmla="*/ 9 h 19"/>
                <a:gd name="T10" fmla="*/ 19 w 19"/>
                <a:gd name="T11" fmla="*/ 14 h 19"/>
                <a:gd name="T12" fmla="*/ 16 w 19"/>
                <a:gd name="T13" fmla="*/ 17 h 19"/>
                <a:gd name="T14" fmla="*/ 14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2 w 19"/>
                <a:gd name="T21" fmla="*/ 17 h 19"/>
                <a:gd name="T22" fmla="*/ 0 w 19"/>
                <a:gd name="T23" fmla="*/ 14 h 19"/>
                <a:gd name="T24" fmla="*/ 0 w 19"/>
                <a:gd name="T25" fmla="*/ 9 h 19"/>
                <a:gd name="T26" fmla="*/ 0 w 19"/>
                <a:gd name="T27" fmla="*/ 5 h 19"/>
                <a:gd name="T28" fmla="*/ 2 w 19"/>
                <a:gd name="T29" fmla="*/ 2 h 19"/>
                <a:gd name="T30" fmla="*/ 5 w 19"/>
                <a:gd name="T31" fmla="*/ 0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74" name="Freeform 899"/>
            <p:cNvSpPr>
              <a:spLocks/>
            </p:cNvSpPr>
            <p:nvPr/>
          </p:nvSpPr>
          <p:spPr bwMode="auto">
            <a:xfrm>
              <a:off x="2720" y="2417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6 w 19"/>
                <a:gd name="T5" fmla="*/ 2 h 19"/>
                <a:gd name="T6" fmla="*/ 19 w 19"/>
                <a:gd name="T7" fmla="*/ 5 h 19"/>
                <a:gd name="T8" fmla="*/ 19 w 19"/>
                <a:gd name="T9" fmla="*/ 9 h 19"/>
                <a:gd name="T10" fmla="*/ 19 w 19"/>
                <a:gd name="T11" fmla="*/ 14 h 19"/>
                <a:gd name="T12" fmla="*/ 16 w 19"/>
                <a:gd name="T13" fmla="*/ 17 h 19"/>
                <a:gd name="T14" fmla="*/ 14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2 w 19"/>
                <a:gd name="T21" fmla="*/ 17 h 19"/>
                <a:gd name="T22" fmla="*/ 0 w 19"/>
                <a:gd name="T23" fmla="*/ 14 h 19"/>
                <a:gd name="T24" fmla="*/ 0 w 19"/>
                <a:gd name="T25" fmla="*/ 9 h 19"/>
                <a:gd name="T26" fmla="*/ 0 w 19"/>
                <a:gd name="T27" fmla="*/ 5 h 19"/>
                <a:gd name="T28" fmla="*/ 2 w 19"/>
                <a:gd name="T29" fmla="*/ 2 h 19"/>
                <a:gd name="T30" fmla="*/ 5 w 19"/>
                <a:gd name="T31" fmla="*/ 0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75" name="Freeform 900"/>
            <p:cNvSpPr>
              <a:spLocks/>
            </p:cNvSpPr>
            <p:nvPr/>
          </p:nvSpPr>
          <p:spPr bwMode="auto">
            <a:xfrm>
              <a:off x="2720" y="2334"/>
              <a:ext cx="19" cy="22"/>
            </a:xfrm>
            <a:custGeom>
              <a:avLst/>
              <a:gdLst>
                <a:gd name="T0" fmla="*/ 9 w 19"/>
                <a:gd name="T1" fmla="*/ 0 h 22"/>
                <a:gd name="T2" fmla="*/ 14 w 19"/>
                <a:gd name="T3" fmla="*/ 0 h 22"/>
                <a:gd name="T4" fmla="*/ 16 w 19"/>
                <a:gd name="T5" fmla="*/ 3 h 22"/>
                <a:gd name="T6" fmla="*/ 19 w 19"/>
                <a:gd name="T7" fmla="*/ 7 h 22"/>
                <a:gd name="T8" fmla="*/ 19 w 19"/>
                <a:gd name="T9" fmla="*/ 10 h 22"/>
                <a:gd name="T10" fmla="*/ 19 w 19"/>
                <a:gd name="T11" fmla="*/ 15 h 22"/>
                <a:gd name="T12" fmla="*/ 16 w 19"/>
                <a:gd name="T13" fmla="*/ 17 h 22"/>
                <a:gd name="T14" fmla="*/ 14 w 19"/>
                <a:gd name="T15" fmla="*/ 19 h 22"/>
                <a:gd name="T16" fmla="*/ 9 w 19"/>
                <a:gd name="T17" fmla="*/ 22 h 22"/>
                <a:gd name="T18" fmla="*/ 5 w 19"/>
                <a:gd name="T19" fmla="*/ 19 h 22"/>
                <a:gd name="T20" fmla="*/ 2 w 19"/>
                <a:gd name="T21" fmla="*/ 17 h 22"/>
                <a:gd name="T22" fmla="*/ 0 w 19"/>
                <a:gd name="T23" fmla="*/ 15 h 22"/>
                <a:gd name="T24" fmla="*/ 0 w 19"/>
                <a:gd name="T25" fmla="*/ 10 h 22"/>
                <a:gd name="T26" fmla="*/ 0 w 19"/>
                <a:gd name="T27" fmla="*/ 7 h 22"/>
                <a:gd name="T28" fmla="*/ 2 w 19"/>
                <a:gd name="T29" fmla="*/ 3 h 22"/>
                <a:gd name="T30" fmla="*/ 5 w 19"/>
                <a:gd name="T31" fmla="*/ 0 h 22"/>
                <a:gd name="T32" fmla="*/ 9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76" name="Freeform 901"/>
            <p:cNvSpPr>
              <a:spLocks/>
            </p:cNvSpPr>
            <p:nvPr/>
          </p:nvSpPr>
          <p:spPr bwMode="auto">
            <a:xfrm>
              <a:off x="2720" y="2334"/>
              <a:ext cx="19" cy="22"/>
            </a:xfrm>
            <a:custGeom>
              <a:avLst/>
              <a:gdLst>
                <a:gd name="T0" fmla="*/ 9 w 19"/>
                <a:gd name="T1" fmla="*/ 0 h 22"/>
                <a:gd name="T2" fmla="*/ 14 w 19"/>
                <a:gd name="T3" fmla="*/ 0 h 22"/>
                <a:gd name="T4" fmla="*/ 16 w 19"/>
                <a:gd name="T5" fmla="*/ 3 h 22"/>
                <a:gd name="T6" fmla="*/ 19 w 19"/>
                <a:gd name="T7" fmla="*/ 7 h 22"/>
                <a:gd name="T8" fmla="*/ 19 w 19"/>
                <a:gd name="T9" fmla="*/ 10 h 22"/>
                <a:gd name="T10" fmla="*/ 19 w 19"/>
                <a:gd name="T11" fmla="*/ 15 h 22"/>
                <a:gd name="T12" fmla="*/ 16 w 19"/>
                <a:gd name="T13" fmla="*/ 17 h 22"/>
                <a:gd name="T14" fmla="*/ 14 w 19"/>
                <a:gd name="T15" fmla="*/ 19 h 22"/>
                <a:gd name="T16" fmla="*/ 9 w 19"/>
                <a:gd name="T17" fmla="*/ 22 h 22"/>
                <a:gd name="T18" fmla="*/ 5 w 19"/>
                <a:gd name="T19" fmla="*/ 19 h 22"/>
                <a:gd name="T20" fmla="*/ 2 w 19"/>
                <a:gd name="T21" fmla="*/ 17 h 22"/>
                <a:gd name="T22" fmla="*/ 0 w 19"/>
                <a:gd name="T23" fmla="*/ 15 h 22"/>
                <a:gd name="T24" fmla="*/ 0 w 19"/>
                <a:gd name="T25" fmla="*/ 10 h 22"/>
                <a:gd name="T26" fmla="*/ 0 w 19"/>
                <a:gd name="T27" fmla="*/ 7 h 22"/>
                <a:gd name="T28" fmla="*/ 2 w 19"/>
                <a:gd name="T29" fmla="*/ 3 h 22"/>
                <a:gd name="T30" fmla="*/ 5 w 19"/>
                <a:gd name="T31" fmla="*/ 0 h 22"/>
                <a:gd name="T32" fmla="*/ 9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77" name="Freeform 902"/>
            <p:cNvSpPr>
              <a:spLocks/>
            </p:cNvSpPr>
            <p:nvPr/>
          </p:nvSpPr>
          <p:spPr bwMode="auto">
            <a:xfrm>
              <a:off x="2720" y="2252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2 h 21"/>
                <a:gd name="T4" fmla="*/ 16 w 19"/>
                <a:gd name="T5" fmla="*/ 2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6 w 19"/>
                <a:gd name="T13" fmla="*/ 19 h 21"/>
                <a:gd name="T14" fmla="*/ 14 w 19"/>
                <a:gd name="T15" fmla="*/ 19 h 21"/>
                <a:gd name="T16" fmla="*/ 9 w 19"/>
                <a:gd name="T17" fmla="*/ 21 h 21"/>
                <a:gd name="T18" fmla="*/ 5 w 19"/>
                <a:gd name="T19" fmla="*/ 19 h 21"/>
                <a:gd name="T20" fmla="*/ 2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2 w 19"/>
                <a:gd name="T29" fmla="*/ 2 h 21"/>
                <a:gd name="T30" fmla="*/ 5 w 19"/>
                <a:gd name="T31" fmla="*/ 2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78" name="Freeform 903"/>
            <p:cNvSpPr>
              <a:spLocks/>
            </p:cNvSpPr>
            <p:nvPr/>
          </p:nvSpPr>
          <p:spPr bwMode="auto">
            <a:xfrm>
              <a:off x="2720" y="2252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2 h 21"/>
                <a:gd name="T4" fmla="*/ 16 w 19"/>
                <a:gd name="T5" fmla="*/ 2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6 w 19"/>
                <a:gd name="T13" fmla="*/ 19 h 21"/>
                <a:gd name="T14" fmla="*/ 14 w 19"/>
                <a:gd name="T15" fmla="*/ 19 h 21"/>
                <a:gd name="T16" fmla="*/ 9 w 19"/>
                <a:gd name="T17" fmla="*/ 21 h 21"/>
                <a:gd name="T18" fmla="*/ 5 w 19"/>
                <a:gd name="T19" fmla="*/ 19 h 21"/>
                <a:gd name="T20" fmla="*/ 2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2 w 19"/>
                <a:gd name="T29" fmla="*/ 2 h 21"/>
                <a:gd name="T30" fmla="*/ 5 w 19"/>
                <a:gd name="T31" fmla="*/ 2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79" name="Freeform 904"/>
            <p:cNvSpPr>
              <a:spLocks/>
            </p:cNvSpPr>
            <p:nvPr/>
          </p:nvSpPr>
          <p:spPr bwMode="auto">
            <a:xfrm>
              <a:off x="2720" y="2089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6 w 19"/>
                <a:gd name="T5" fmla="*/ 2 h 19"/>
                <a:gd name="T6" fmla="*/ 19 w 19"/>
                <a:gd name="T7" fmla="*/ 5 h 19"/>
                <a:gd name="T8" fmla="*/ 19 w 19"/>
                <a:gd name="T9" fmla="*/ 9 h 19"/>
                <a:gd name="T10" fmla="*/ 19 w 19"/>
                <a:gd name="T11" fmla="*/ 14 h 19"/>
                <a:gd name="T12" fmla="*/ 16 w 19"/>
                <a:gd name="T13" fmla="*/ 17 h 19"/>
                <a:gd name="T14" fmla="*/ 14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2 w 19"/>
                <a:gd name="T21" fmla="*/ 17 h 19"/>
                <a:gd name="T22" fmla="*/ 0 w 19"/>
                <a:gd name="T23" fmla="*/ 14 h 19"/>
                <a:gd name="T24" fmla="*/ 0 w 19"/>
                <a:gd name="T25" fmla="*/ 9 h 19"/>
                <a:gd name="T26" fmla="*/ 0 w 19"/>
                <a:gd name="T27" fmla="*/ 5 h 19"/>
                <a:gd name="T28" fmla="*/ 2 w 19"/>
                <a:gd name="T29" fmla="*/ 2 h 19"/>
                <a:gd name="T30" fmla="*/ 5 w 19"/>
                <a:gd name="T31" fmla="*/ 0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80" name="Freeform 905"/>
            <p:cNvSpPr>
              <a:spLocks/>
            </p:cNvSpPr>
            <p:nvPr/>
          </p:nvSpPr>
          <p:spPr bwMode="auto">
            <a:xfrm>
              <a:off x="2720" y="2089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6 w 19"/>
                <a:gd name="T5" fmla="*/ 2 h 19"/>
                <a:gd name="T6" fmla="*/ 19 w 19"/>
                <a:gd name="T7" fmla="*/ 5 h 19"/>
                <a:gd name="T8" fmla="*/ 19 w 19"/>
                <a:gd name="T9" fmla="*/ 9 h 19"/>
                <a:gd name="T10" fmla="*/ 19 w 19"/>
                <a:gd name="T11" fmla="*/ 14 h 19"/>
                <a:gd name="T12" fmla="*/ 16 w 19"/>
                <a:gd name="T13" fmla="*/ 17 h 19"/>
                <a:gd name="T14" fmla="*/ 14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2 w 19"/>
                <a:gd name="T21" fmla="*/ 17 h 19"/>
                <a:gd name="T22" fmla="*/ 0 w 19"/>
                <a:gd name="T23" fmla="*/ 14 h 19"/>
                <a:gd name="T24" fmla="*/ 0 w 19"/>
                <a:gd name="T25" fmla="*/ 9 h 19"/>
                <a:gd name="T26" fmla="*/ 0 w 19"/>
                <a:gd name="T27" fmla="*/ 5 h 19"/>
                <a:gd name="T28" fmla="*/ 2 w 19"/>
                <a:gd name="T29" fmla="*/ 2 h 19"/>
                <a:gd name="T30" fmla="*/ 5 w 19"/>
                <a:gd name="T31" fmla="*/ 0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81" name="Freeform 906"/>
            <p:cNvSpPr>
              <a:spLocks/>
            </p:cNvSpPr>
            <p:nvPr/>
          </p:nvSpPr>
          <p:spPr bwMode="auto">
            <a:xfrm>
              <a:off x="2720" y="2006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6 w 19"/>
                <a:gd name="T5" fmla="*/ 3 h 19"/>
                <a:gd name="T6" fmla="*/ 19 w 19"/>
                <a:gd name="T7" fmla="*/ 8 h 19"/>
                <a:gd name="T8" fmla="*/ 19 w 19"/>
                <a:gd name="T9" fmla="*/ 10 h 19"/>
                <a:gd name="T10" fmla="*/ 19 w 19"/>
                <a:gd name="T11" fmla="*/ 15 h 19"/>
                <a:gd name="T12" fmla="*/ 16 w 19"/>
                <a:gd name="T13" fmla="*/ 17 h 19"/>
                <a:gd name="T14" fmla="*/ 14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2 w 19"/>
                <a:gd name="T21" fmla="*/ 17 h 19"/>
                <a:gd name="T22" fmla="*/ 0 w 19"/>
                <a:gd name="T23" fmla="*/ 15 h 19"/>
                <a:gd name="T24" fmla="*/ 0 w 19"/>
                <a:gd name="T25" fmla="*/ 10 h 19"/>
                <a:gd name="T26" fmla="*/ 0 w 19"/>
                <a:gd name="T27" fmla="*/ 8 h 19"/>
                <a:gd name="T28" fmla="*/ 2 w 19"/>
                <a:gd name="T29" fmla="*/ 3 h 19"/>
                <a:gd name="T30" fmla="*/ 5 w 19"/>
                <a:gd name="T31" fmla="*/ 0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82" name="Freeform 907"/>
            <p:cNvSpPr>
              <a:spLocks/>
            </p:cNvSpPr>
            <p:nvPr/>
          </p:nvSpPr>
          <p:spPr bwMode="auto">
            <a:xfrm>
              <a:off x="2720" y="2006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6 w 19"/>
                <a:gd name="T5" fmla="*/ 3 h 19"/>
                <a:gd name="T6" fmla="*/ 19 w 19"/>
                <a:gd name="T7" fmla="*/ 8 h 19"/>
                <a:gd name="T8" fmla="*/ 19 w 19"/>
                <a:gd name="T9" fmla="*/ 10 h 19"/>
                <a:gd name="T10" fmla="*/ 19 w 19"/>
                <a:gd name="T11" fmla="*/ 15 h 19"/>
                <a:gd name="T12" fmla="*/ 16 w 19"/>
                <a:gd name="T13" fmla="*/ 17 h 19"/>
                <a:gd name="T14" fmla="*/ 14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2 w 19"/>
                <a:gd name="T21" fmla="*/ 17 h 19"/>
                <a:gd name="T22" fmla="*/ 0 w 19"/>
                <a:gd name="T23" fmla="*/ 15 h 19"/>
                <a:gd name="T24" fmla="*/ 0 w 19"/>
                <a:gd name="T25" fmla="*/ 10 h 19"/>
                <a:gd name="T26" fmla="*/ 0 w 19"/>
                <a:gd name="T27" fmla="*/ 8 h 19"/>
                <a:gd name="T28" fmla="*/ 2 w 19"/>
                <a:gd name="T29" fmla="*/ 3 h 19"/>
                <a:gd name="T30" fmla="*/ 5 w 19"/>
                <a:gd name="T31" fmla="*/ 0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83" name="Freeform 908"/>
            <p:cNvSpPr>
              <a:spLocks/>
            </p:cNvSpPr>
            <p:nvPr/>
          </p:nvSpPr>
          <p:spPr bwMode="auto">
            <a:xfrm>
              <a:off x="2720" y="1924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0 h 21"/>
                <a:gd name="T4" fmla="*/ 16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6 w 19"/>
                <a:gd name="T13" fmla="*/ 16 h 21"/>
                <a:gd name="T14" fmla="*/ 14 w 19"/>
                <a:gd name="T15" fmla="*/ 19 h 21"/>
                <a:gd name="T16" fmla="*/ 9 w 19"/>
                <a:gd name="T17" fmla="*/ 21 h 21"/>
                <a:gd name="T18" fmla="*/ 5 w 19"/>
                <a:gd name="T19" fmla="*/ 19 h 21"/>
                <a:gd name="T20" fmla="*/ 2 w 19"/>
                <a:gd name="T21" fmla="*/ 16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2 w 19"/>
                <a:gd name="T29" fmla="*/ 2 h 21"/>
                <a:gd name="T30" fmla="*/ 5 w 19"/>
                <a:gd name="T31" fmla="*/ 0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84" name="Freeform 909"/>
            <p:cNvSpPr>
              <a:spLocks/>
            </p:cNvSpPr>
            <p:nvPr/>
          </p:nvSpPr>
          <p:spPr bwMode="auto">
            <a:xfrm>
              <a:off x="2720" y="1924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0 h 21"/>
                <a:gd name="T4" fmla="*/ 16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6 w 19"/>
                <a:gd name="T13" fmla="*/ 16 h 21"/>
                <a:gd name="T14" fmla="*/ 14 w 19"/>
                <a:gd name="T15" fmla="*/ 19 h 21"/>
                <a:gd name="T16" fmla="*/ 9 w 19"/>
                <a:gd name="T17" fmla="*/ 21 h 21"/>
                <a:gd name="T18" fmla="*/ 5 w 19"/>
                <a:gd name="T19" fmla="*/ 19 h 21"/>
                <a:gd name="T20" fmla="*/ 2 w 19"/>
                <a:gd name="T21" fmla="*/ 16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2 w 19"/>
                <a:gd name="T29" fmla="*/ 2 h 21"/>
                <a:gd name="T30" fmla="*/ 5 w 19"/>
                <a:gd name="T31" fmla="*/ 0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85" name="Freeform 910"/>
            <p:cNvSpPr>
              <a:spLocks/>
            </p:cNvSpPr>
            <p:nvPr/>
          </p:nvSpPr>
          <p:spPr bwMode="auto">
            <a:xfrm>
              <a:off x="2720" y="1841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3 h 21"/>
                <a:gd name="T4" fmla="*/ 16 w 19"/>
                <a:gd name="T5" fmla="*/ 5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6 w 19"/>
                <a:gd name="T13" fmla="*/ 19 h 21"/>
                <a:gd name="T14" fmla="*/ 14 w 19"/>
                <a:gd name="T15" fmla="*/ 21 h 21"/>
                <a:gd name="T16" fmla="*/ 9 w 19"/>
                <a:gd name="T17" fmla="*/ 21 h 21"/>
                <a:gd name="T18" fmla="*/ 5 w 19"/>
                <a:gd name="T19" fmla="*/ 21 h 21"/>
                <a:gd name="T20" fmla="*/ 2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2 w 19"/>
                <a:gd name="T29" fmla="*/ 5 h 21"/>
                <a:gd name="T30" fmla="*/ 5 w 19"/>
                <a:gd name="T31" fmla="*/ 3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86" name="Freeform 911"/>
            <p:cNvSpPr>
              <a:spLocks/>
            </p:cNvSpPr>
            <p:nvPr/>
          </p:nvSpPr>
          <p:spPr bwMode="auto">
            <a:xfrm>
              <a:off x="2720" y="1841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3 h 21"/>
                <a:gd name="T4" fmla="*/ 16 w 19"/>
                <a:gd name="T5" fmla="*/ 5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6 w 19"/>
                <a:gd name="T13" fmla="*/ 19 h 21"/>
                <a:gd name="T14" fmla="*/ 14 w 19"/>
                <a:gd name="T15" fmla="*/ 21 h 21"/>
                <a:gd name="T16" fmla="*/ 9 w 19"/>
                <a:gd name="T17" fmla="*/ 21 h 21"/>
                <a:gd name="T18" fmla="*/ 5 w 19"/>
                <a:gd name="T19" fmla="*/ 21 h 21"/>
                <a:gd name="T20" fmla="*/ 2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2 w 19"/>
                <a:gd name="T29" fmla="*/ 5 h 21"/>
                <a:gd name="T30" fmla="*/ 5 w 19"/>
                <a:gd name="T31" fmla="*/ 3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87" name="Freeform 912"/>
            <p:cNvSpPr>
              <a:spLocks/>
            </p:cNvSpPr>
            <p:nvPr/>
          </p:nvSpPr>
          <p:spPr bwMode="auto">
            <a:xfrm>
              <a:off x="2720" y="1678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6 w 19"/>
                <a:gd name="T5" fmla="*/ 3 h 19"/>
                <a:gd name="T6" fmla="*/ 19 w 19"/>
                <a:gd name="T7" fmla="*/ 5 h 19"/>
                <a:gd name="T8" fmla="*/ 19 w 19"/>
                <a:gd name="T9" fmla="*/ 10 h 19"/>
                <a:gd name="T10" fmla="*/ 19 w 19"/>
                <a:gd name="T11" fmla="*/ 15 h 19"/>
                <a:gd name="T12" fmla="*/ 16 w 19"/>
                <a:gd name="T13" fmla="*/ 17 h 19"/>
                <a:gd name="T14" fmla="*/ 14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2 w 19"/>
                <a:gd name="T21" fmla="*/ 17 h 19"/>
                <a:gd name="T22" fmla="*/ 0 w 19"/>
                <a:gd name="T23" fmla="*/ 15 h 19"/>
                <a:gd name="T24" fmla="*/ 0 w 19"/>
                <a:gd name="T25" fmla="*/ 10 h 19"/>
                <a:gd name="T26" fmla="*/ 0 w 19"/>
                <a:gd name="T27" fmla="*/ 5 h 19"/>
                <a:gd name="T28" fmla="*/ 2 w 19"/>
                <a:gd name="T29" fmla="*/ 3 h 19"/>
                <a:gd name="T30" fmla="*/ 5 w 19"/>
                <a:gd name="T31" fmla="*/ 0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88" name="Freeform 913"/>
            <p:cNvSpPr>
              <a:spLocks/>
            </p:cNvSpPr>
            <p:nvPr/>
          </p:nvSpPr>
          <p:spPr bwMode="auto">
            <a:xfrm>
              <a:off x="2720" y="1678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6 w 19"/>
                <a:gd name="T5" fmla="*/ 3 h 19"/>
                <a:gd name="T6" fmla="*/ 19 w 19"/>
                <a:gd name="T7" fmla="*/ 5 h 19"/>
                <a:gd name="T8" fmla="*/ 19 w 19"/>
                <a:gd name="T9" fmla="*/ 10 h 19"/>
                <a:gd name="T10" fmla="*/ 19 w 19"/>
                <a:gd name="T11" fmla="*/ 15 h 19"/>
                <a:gd name="T12" fmla="*/ 16 w 19"/>
                <a:gd name="T13" fmla="*/ 17 h 19"/>
                <a:gd name="T14" fmla="*/ 14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2 w 19"/>
                <a:gd name="T21" fmla="*/ 17 h 19"/>
                <a:gd name="T22" fmla="*/ 0 w 19"/>
                <a:gd name="T23" fmla="*/ 15 h 19"/>
                <a:gd name="T24" fmla="*/ 0 w 19"/>
                <a:gd name="T25" fmla="*/ 10 h 19"/>
                <a:gd name="T26" fmla="*/ 0 w 19"/>
                <a:gd name="T27" fmla="*/ 5 h 19"/>
                <a:gd name="T28" fmla="*/ 2 w 19"/>
                <a:gd name="T29" fmla="*/ 3 h 19"/>
                <a:gd name="T30" fmla="*/ 5 w 19"/>
                <a:gd name="T31" fmla="*/ 0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89" name="Freeform 914"/>
            <p:cNvSpPr>
              <a:spLocks/>
            </p:cNvSpPr>
            <p:nvPr/>
          </p:nvSpPr>
          <p:spPr bwMode="auto">
            <a:xfrm>
              <a:off x="2720" y="1596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0 h 21"/>
                <a:gd name="T4" fmla="*/ 16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6 w 19"/>
                <a:gd name="T13" fmla="*/ 16 h 21"/>
                <a:gd name="T14" fmla="*/ 14 w 19"/>
                <a:gd name="T15" fmla="*/ 19 h 21"/>
                <a:gd name="T16" fmla="*/ 9 w 19"/>
                <a:gd name="T17" fmla="*/ 21 h 21"/>
                <a:gd name="T18" fmla="*/ 5 w 19"/>
                <a:gd name="T19" fmla="*/ 19 h 21"/>
                <a:gd name="T20" fmla="*/ 2 w 19"/>
                <a:gd name="T21" fmla="*/ 16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2 w 19"/>
                <a:gd name="T29" fmla="*/ 2 h 21"/>
                <a:gd name="T30" fmla="*/ 5 w 19"/>
                <a:gd name="T31" fmla="*/ 0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90" name="Freeform 915"/>
            <p:cNvSpPr>
              <a:spLocks/>
            </p:cNvSpPr>
            <p:nvPr/>
          </p:nvSpPr>
          <p:spPr bwMode="auto">
            <a:xfrm>
              <a:off x="2720" y="1596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0 h 21"/>
                <a:gd name="T4" fmla="*/ 16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6 w 19"/>
                <a:gd name="T13" fmla="*/ 16 h 21"/>
                <a:gd name="T14" fmla="*/ 14 w 19"/>
                <a:gd name="T15" fmla="*/ 19 h 21"/>
                <a:gd name="T16" fmla="*/ 9 w 19"/>
                <a:gd name="T17" fmla="*/ 21 h 21"/>
                <a:gd name="T18" fmla="*/ 5 w 19"/>
                <a:gd name="T19" fmla="*/ 19 h 21"/>
                <a:gd name="T20" fmla="*/ 2 w 19"/>
                <a:gd name="T21" fmla="*/ 16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2 w 19"/>
                <a:gd name="T29" fmla="*/ 2 h 21"/>
                <a:gd name="T30" fmla="*/ 5 w 19"/>
                <a:gd name="T31" fmla="*/ 0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91" name="Freeform 916"/>
            <p:cNvSpPr>
              <a:spLocks/>
            </p:cNvSpPr>
            <p:nvPr/>
          </p:nvSpPr>
          <p:spPr bwMode="auto">
            <a:xfrm>
              <a:off x="2720" y="1513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3 h 21"/>
                <a:gd name="T4" fmla="*/ 16 w 19"/>
                <a:gd name="T5" fmla="*/ 3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6 w 19"/>
                <a:gd name="T13" fmla="*/ 19 h 21"/>
                <a:gd name="T14" fmla="*/ 14 w 19"/>
                <a:gd name="T15" fmla="*/ 19 h 21"/>
                <a:gd name="T16" fmla="*/ 9 w 19"/>
                <a:gd name="T17" fmla="*/ 21 h 21"/>
                <a:gd name="T18" fmla="*/ 5 w 19"/>
                <a:gd name="T19" fmla="*/ 19 h 21"/>
                <a:gd name="T20" fmla="*/ 2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2 w 19"/>
                <a:gd name="T29" fmla="*/ 3 h 21"/>
                <a:gd name="T30" fmla="*/ 5 w 19"/>
                <a:gd name="T31" fmla="*/ 3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92" name="Freeform 917"/>
            <p:cNvSpPr>
              <a:spLocks/>
            </p:cNvSpPr>
            <p:nvPr/>
          </p:nvSpPr>
          <p:spPr bwMode="auto">
            <a:xfrm>
              <a:off x="2720" y="1513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3 h 21"/>
                <a:gd name="T4" fmla="*/ 16 w 19"/>
                <a:gd name="T5" fmla="*/ 3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6 w 19"/>
                <a:gd name="T13" fmla="*/ 19 h 21"/>
                <a:gd name="T14" fmla="*/ 14 w 19"/>
                <a:gd name="T15" fmla="*/ 19 h 21"/>
                <a:gd name="T16" fmla="*/ 9 w 19"/>
                <a:gd name="T17" fmla="*/ 21 h 21"/>
                <a:gd name="T18" fmla="*/ 5 w 19"/>
                <a:gd name="T19" fmla="*/ 19 h 21"/>
                <a:gd name="T20" fmla="*/ 2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2 w 19"/>
                <a:gd name="T29" fmla="*/ 3 h 21"/>
                <a:gd name="T30" fmla="*/ 5 w 19"/>
                <a:gd name="T31" fmla="*/ 3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93" name="Freeform 918"/>
            <p:cNvSpPr>
              <a:spLocks/>
            </p:cNvSpPr>
            <p:nvPr/>
          </p:nvSpPr>
          <p:spPr bwMode="auto">
            <a:xfrm>
              <a:off x="2720" y="1431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2 h 21"/>
                <a:gd name="T4" fmla="*/ 16 w 19"/>
                <a:gd name="T5" fmla="*/ 4 h 21"/>
                <a:gd name="T6" fmla="*/ 19 w 19"/>
                <a:gd name="T7" fmla="*/ 7 h 21"/>
                <a:gd name="T8" fmla="*/ 19 w 19"/>
                <a:gd name="T9" fmla="*/ 11 h 21"/>
                <a:gd name="T10" fmla="*/ 19 w 19"/>
                <a:gd name="T11" fmla="*/ 14 h 21"/>
                <a:gd name="T12" fmla="*/ 16 w 19"/>
                <a:gd name="T13" fmla="*/ 19 h 21"/>
                <a:gd name="T14" fmla="*/ 14 w 19"/>
                <a:gd name="T15" fmla="*/ 21 h 21"/>
                <a:gd name="T16" fmla="*/ 9 w 19"/>
                <a:gd name="T17" fmla="*/ 21 h 21"/>
                <a:gd name="T18" fmla="*/ 5 w 19"/>
                <a:gd name="T19" fmla="*/ 21 h 21"/>
                <a:gd name="T20" fmla="*/ 2 w 19"/>
                <a:gd name="T21" fmla="*/ 19 h 21"/>
                <a:gd name="T22" fmla="*/ 0 w 19"/>
                <a:gd name="T23" fmla="*/ 14 h 21"/>
                <a:gd name="T24" fmla="*/ 0 w 19"/>
                <a:gd name="T25" fmla="*/ 11 h 21"/>
                <a:gd name="T26" fmla="*/ 0 w 19"/>
                <a:gd name="T27" fmla="*/ 7 h 21"/>
                <a:gd name="T28" fmla="*/ 2 w 19"/>
                <a:gd name="T29" fmla="*/ 4 h 21"/>
                <a:gd name="T30" fmla="*/ 5 w 19"/>
                <a:gd name="T31" fmla="*/ 2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94" name="Freeform 919"/>
            <p:cNvSpPr>
              <a:spLocks/>
            </p:cNvSpPr>
            <p:nvPr/>
          </p:nvSpPr>
          <p:spPr bwMode="auto">
            <a:xfrm>
              <a:off x="2720" y="1431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2 h 21"/>
                <a:gd name="T4" fmla="*/ 16 w 19"/>
                <a:gd name="T5" fmla="*/ 4 h 21"/>
                <a:gd name="T6" fmla="*/ 19 w 19"/>
                <a:gd name="T7" fmla="*/ 7 h 21"/>
                <a:gd name="T8" fmla="*/ 19 w 19"/>
                <a:gd name="T9" fmla="*/ 11 h 21"/>
                <a:gd name="T10" fmla="*/ 19 w 19"/>
                <a:gd name="T11" fmla="*/ 14 h 21"/>
                <a:gd name="T12" fmla="*/ 16 w 19"/>
                <a:gd name="T13" fmla="*/ 19 h 21"/>
                <a:gd name="T14" fmla="*/ 14 w 19"/>
                <a:gd name="T15" fmla="*/ 21 h 21"/>
                <a:gd name="T16" fmla="*/ 9 w 19"/>
                <a:gd name="T17" fmla="*/ 21 h 21"/>
                <a:gd name="T18" fmla="*/ 5 w 19"/>
                <a:gd name="T19" fmla="*/ 21 h 21"/>
                <a:gd name="T20" fmla="*/ 2 w 19"/>
                <a:gd name="T21" fmla="*/ 19 h 21"/>
                <a:gd name="T22" fmla="*/ 0 w 19"/>
                <a:gd name="T23" fmla="*/ 14 h 21"/>
                <a:gd name="T24" fmla="*/ 0 w 19"/>
                <a:gd name="T25" fmla="*/ 11 h 21"/>
                <a:gd name="T26" fmla="*/ 0 w 19"/>
                <a:gd name="T27" fmla="*/ 7 h 21"/>
                <a:gd name="T28" fmla="*/ 2 w 19"/>
                <a:gd name="T29" fmla="*/ 4 h 21"/>
                <a:gd name="T30" fmla="*/ 5 w 19"/>
                <a:gd name="T31" fmla="*/ 2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95" name="Freeform 920"/>
            <p:cNvSpPr>
              <a:spLocks/>
            </p:cNvSpPr>
            <p:nvPr/>
          </p:nvSpPr>
          <p:spPr bwMode="auto">
            <a:xfrm>
              <a:off x="3374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96" name="Freeform 921"/>
            <p:cNvSpPr>
              <a:spLocks/>
            </p:cNvSpPr>
            <p:nvPr/>
          </p:nvSpPr>
          <p:spPr bwMode="auto">
            <a:xfrm>
              <a:off x="3374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97" name="Freeform 922"/>
            <p:cNvSpPr>
              <a:spLocks/>
            </p:cNvSpPr>
            <p:nvPr/>
          </p:nvSpPr>
          <p:spPr bwMode="auto">
            <a:xfrm>
              <a:off x="3374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98" name="Freeform 923"/>
            <p:cNvSpPr>
              <a:spLocks/>
            </p:cNvSpPr>
            <p:nvPr/>
          </p:nvSpPr>
          <p:spPr bwMode="auto">
            <a:xfrm>
              <a:off x="3374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99" name="Freeform 924"/>
            <p:cNvSpPr>
              <a:spLocks/>
            </p:cNvSpPr>
            <p:nvPr/>
          </p:nvSpPr>
          <p:spPr bwMode="auto">
            <a:xfrm>
              <a:off x="3374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00" name="Freeform 925"/>
            <p:cNvSpPr>
              <a:spLocks/>
            </p:cNvSpPr>
            <p:nvPr/>
          </p:nvSpPr>
          <p:spPr bwMode="auto">
            <a:xfrm>
              <a:off x="3374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01" name="Freeform 926"/>
            <p:cNvSpPr>
              <a:spLocks/>
            </p:cNvSpPr>
            <p:nvPr/>
          </p:nvSpPr>
          <p:spPr bwMode="auto">
            <a:xfrm>
              <a:off x="3374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7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02" name="Freeform 927"/>
            <p:cNvSpPr>
              <a:spLocks/>
            </p:cNvSpPr>
            <p:nvPr/>
          </p:nvSpPr>
          <p:spPr bwMode="auto">
            <a:xfrm>
              <a:off x="3374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7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03" name="Freeform 928"/>
            <p:cNvSpPr>
              <a:spLocks/>
            </p:cNvSpPr>
            <p:nvPr/>
          </p:nvSpPr>
          <p:spPr bwMode="auto">
            <a:xfrm>
              <a:off x="3374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04" name="Freeform 929"/>
            <p:cNvSpPr>
              <a:spLocks/>
            </p:cNvSpPr>
            <p:nvPr/>
          </p:nvSpPr>
          <p:spPr bwMode="auto">
            <a:xfrm>
              <a:off x="3374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05" name="Freeform 930"/>
            <p:cNvSpPr>
              <a:spLocks/>
            </p:cNvSpPr>
            <p:nvPr/>
          </p:nvSpPr>
          <p:spPr bwMode="auto">
            <a:xfrm>
              <a:off x="3374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06" name="Freeform 931"/>
            <p:cNvSpPr>
              <a:spLocks/>
            </p:cNvSpPr>
            <p:nvPr/>
          </p:nvSpPr>
          <p:spPr bwMode="auto">
            <a:xfrm>
              <a:off x="3374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07" name="Freeform 932"/>
            <p:cNvSpPr>
              <a:spLocks/>
            </p:cNvSpPr>
            <p:nvPr/>
          </p:nvSpPr>
          <p:spPr bwMode="auto">
            <a:xfrm>
              <a:off x="3374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08" name="Freeform 933"/>
            <p:cNvSpPr>
              <a:spLocks/>
            </p:cNvSpPr>
            <p:nvPr/>
          </p:nvSpPr>
          <p:spPr bwMode="auto">
            <a:xfrm>
              <a:off x="3374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09" name="Freeform 934"/>
            <p:cNvSpPr>
              <a:spLocks/>
            </p:cNvSpPr>
            <p:nvPr/>
          </p:nvSpPr>
          <p:spPr bwMode="auto">
            <a:xfrm>
              <a:off x="3374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10" name="Freeform 935"/>
            <p:cNvSpPr>
              <a:spLocks/>
            </p:cNvSpPr>
            <p:nvPr/>
          </p:nvSpPr>
          <p:spPr bwMode="auto">
            <a:xfrm>
              <a:off x="3374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11" name="Freeform 936"/>
            <p:cNvSpPr>
              <a:spLocks/>
            </p:cNvSpPr>
            <p:nvPr/>
          </p:nvSpPr>
          <p:spPr bwMode="auto">
            <a:xfrm>
              <a:off x="3374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12" name="Freeform 937"/>
            <p:cNvSpPr>
              <a:spLocks/>
            </p:cNvSpPr>
            <p:nvPr/>
          </p:nvSpPr>
          <p:spPr bwMode="auto">
            <a:xfrm>
              <a:off x="3374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13" name="Freeform 938"/>
            <p:cNvSpPr>
              <a:spLocks/>
            </p:cNvSpPr>
            <p:nvPr/>
          </p:nvSpPr>
          <p:spPr bwMode="auto">
            <a:xfrm>
              <a:off x="3374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14" name="Freeform 939"/>
            <p:cNvSpPr>
              <a:spLocks/>
            </p:cNvSpPr>
            <p:nvPr/>
          </p:nvSpPr>
          <p:spPr bwMode="auto">
            <a:xfrm>
              <a:off x="3374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15" name="Freeform 940"/>
            <p:cNvSpPr>
              <a:spLocks/>
            </p:cNvSpPr>
            <p:nvPr/>
          </p:nvSpPr>
          <p:spPr bwMode="auto">
            <a:xfrm>
              <a:off x="3374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16" name="Freeform 941"/>
            <p:cNvSpPr>
              <a:spLocks/>
            </p:cNvSpPr>
            <p:nvPr/>
          </p:nvSpPr>
          <p:spPr bwMode="auto">
            <a:xfrm>
              <a:off x="3374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17" name="Freeform 942"/>
            <p:cNvSpPr>
              <a:spLocks/>
            </p:cNvSpPr>
            <p:nvPr/>
          </p:nvSpPr>
          <p:spPr bwMode="auto">
            <a:xfrm>
              <a:off x="3374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18" name="Freeform 943"/>
            <p:cNvSpPr>
              <a:spLocks/>
            </p:cNvSpPr>
            <p:nvPr/>
          </p:nvSpPr>
          <p:spPr bwMode="auto">
            <a:xfrm>
              <a:off x="3374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19" name="Freeform 944"/>
            <p:cNvSpPr>
              <a:spLocks/>
            </p:cNvSpPr>
            <p:nvPr/>
          </p:nvSpPr>
          <p:spPr bwMode="auto">
            <a:xfrm>
              <a:off x="3374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20" name="Freeform 945"/>
            <p:cNvSpPr>
              <a:spLocks/>
            </p:cNvSpPr>
            <p:nvPr/>
          </p:nvSpPr>
          <p:spPr bwMode="auto">
            <a:xfrm>
              <a:off x="3374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21" name="Freeform 946"/>
            <p:cNvSpPr>
              <a:spLocks/>
            </p:cNvSpPr>
            <p:nvPr/>
          </p:nvSpPr>
          <p:spPr bwMode="auto">
            <a:xfrm>
              <a:off x="3374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22" name="Freeform 947"/>
            <p:cNvSpPr>
              <a:spLocks/>
            </p:cNvSpPr>
            <p:nvPr/>
          </p:nvSpPr>
          <p:spPr bwMode="auto">
            <a:xfrm>
              <a:off x="3374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23" name="Freeform 948"/>
            <p:cNvSpPr>
              <a:spLocks/>
            </p:cNvSpPr>
            <p:nvPr/>
          </p:nvSpPr>
          <p:spPr bwMode="auto">
            <a:xfrm>
              <a:off x="3374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24" name="Freeform 949"/>
            <p:cNvSpPr>
              <a:spLocks/>
            </p:cNvSpPr>
            <p:nvPr/>
          </p:nvSpPr>
          <p:spPr bwMode="auto">
            <a:xfrm>
              <a:off x="3374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25" name="Freeform 950"/>
            <p:cNvSpPr>
              <a:spLocks/>
            </p:cNvSpPr>
            <p:nvPr/>
          </p:nvSpPr>
          <p:spPr bwMode="auto">
            <a:xfrm>
              <a:off x="3374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26" name="Freeform 951"/>
            <p:cNvSpPr>
              <a:spLocks/>
            </p:cNvSpPr>
            <p:nvPr/>
          </p:nvSpPr>
          <p:spPr bwMode="auto">
            <a:xfrm>
              <a:off x="3374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27" name="Freeform 952"/>
            <p:cNvSpPr>
              <a:spLocks/>
            </p:cNvSpPr>
            <p:nvPr/>
          </p:nvSpPr>
          <p:spPr bwMode="auto">
            <a:xfrm>
              <a:off x="3374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28" name="Freeform 953"/>
            <p:cNvSpPr>
              <a:spLocks/>
            </p:cNvSpPr>
            <p:nvPr/>
          </p:nvSpPr>
          <p:spPr bwMode="auto">
            <a:xfrm>
              <a:off x="3374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29" name="Freeform 954"/>
            <p:cNvSpPr>
              <a:spLocks/>
            </p:cNvSpPr>
            <p:nvPr/>
          </p:nvSpPr>
          <p:spPr bwMode="auto">
            <a:xfrm>
              <a:off x="3374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8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30" name="Freeform 955"/>
            <p:cNvSpPr>
              <a:spLocks/>
            </p:cNvSpPr>
            <p:nvPr/>
          </p:nvSpPr>
          <p:spPr bwMode="auto">
            <a:xfrm>
              <a:off x="3374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8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31" name="Freeform 956"/>
            <p:cNvSpPr>
              <a:spLocks/>
            </p:cNvSpPr>
            <p:nvPr/>
          </p:nvSpPr>
          <p:spPr bwMode="auto">
            <a:xfrm>
              <a:off x="3374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32" name="Freeform 957"/>
            <p:cNvSpPr>
              <a:spLocks/>
            </p:cNvSpPr>
            <p:nvPr/>
          </p:nvSpPr>
          <p:spPr bwMode="auto">
            <a:xfrm>
              <a:off x="3374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33" name="Freeform 958"/>
            <p:cNvSpPr>
              <a:spLocks/>
            </p:cNvSpPr>
            <p:nvPr/>
          </p:nvSpPr>
          <p:spPr bwMode="auto">
            <a:xfrm>
              <a:off x="3374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34" name="Freeform 959"/>
            <p:cNvSpPr>
              <a:spLocks/>
            </p:cNvSpPr>
            <p:nvPr/>
          </p:nvSpPr>
          <p:spPr bwMode="auto">
            <a:xfrm>
              <a:off x="3374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35" name="Freeform 960"/>
            <p:cNvSpPr>
              <a:spLocks/>
            </p:cNvSpPr>
            <p:nvPr/>
          </p:nvSpPr>
          <p:spPr bwMode="auto">
            <a:xfrm>
              <a:off x="3374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36" name="Freeform 961"/>
            <p:cNvSpPr>
              <a:spLocks/>
            </p:cNvSpPr>
            <p:nvPr/>
          </p:nvSpPr>
          <p:spPr bwMode="auto">
            <a:xfrm>
              <a:off x="3374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37" name="Freeform 962"/>
            <p:cNvSpPr>
              <a:spLocks/>
            </p:cNvSpPr>
            <p:nvPr/>
          </p:nvSpPr>
          <p:spPr bwMode="auto">
            <a:xfrm>
              <a:off x="3374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38" name="Freeform 963"/>
            <p:cNvSpPr>
              <a:spLocks/>
            </p:cNvSpPr>
            <p:nvPr/>
          </p:nvSpPr>
          <p:spPr bwMode="auto">
            <a:xfrm>
              <a:off x="3374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39" name="Freeform 964"/>
            <p:cNvSpPr>
              <a:spLocks/>
            </p:cNvSpPr>
            <p:nvPr/>
          </p:nvSpPr>
          <p:spPr bwMode="auto">
            <a:xfrm>
              <a:off x="3374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40" name="Freeform 965"/>
            <p:cNvSpPr>
              <a:spLocks/>
            </p:cNvSpPr>
            <p:nvPr/>
          </p:nvSpPr>
          <p:spPr bwMode="auto">
            <a:xfrm>
              <a:off x="3374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41" name="Freeform 966"/>
            <p:cNvSpPr>
              <a:spLocks/>
            </p:cNvSpPr>
            <p:nvPr/>
          </p:nvSpPr>
          <p:spPr bwMode="auto">
            <a:xfrm>
              <a:off x="3374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9 w 21"/>
                <a:gd name="T7" fmla="*/ 7 h 21"/>
                <a:gd name="T8" fmla="*/ 21 w 21"/>
                <a:gd name="T9" fmla="*/ 11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42" name="Freeform 967"/>
            <p:cNvSpPr>
              <a:spLocks/>
            </p:cNvSpPr>
            <p:nvPr/>
          </p:nvSpPr>
          <p:spPr bwMode="auto">
            <a:xfrm>
              <a:off x="3374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9 w 21"/>
                <a:gd name="T7" fmla="*/ 7 h 21"/>
                <a:gd name="T8" fmla="*/ 21 w 21"/>
                <a:gd name="T9" fmla="*/ 11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43" name="Freeform 968"/>
            <p:cNvSpPr>
              <a:spLocks/>
            </p:cNvSpPr>
            <p:nvPr/>
          </p:nvSpPr>
          <p:spPr bwMode="auto">
            <a:xfrm>
              <a:off x="4027" y="3729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44" name="Freeform 969"/>
            <p:cNvSpPr>
              <a:spLocks/>
            </p:cNvSpPr>
            <p:nvPr/>
          </p:nvSpPr>
          <p:spPr bwMode="auto">
            <a:xfrm>
              <a:off x="4027" y="3729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45" name="Freeform 970"/>
            <p:cNvSpPr>
              <a:spLocks/>
            </p:cNvSpPr>
            <p:nvPr/>
          </p:nvSpPr>
          <p:spPr bwMode="auto">
            <a:xfrm>
              <a:off x="4027" y="3646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8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8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46" name="Freeform 971"/>
            <p:cNvSpPr>
              <a:spLocks/>
            </p:cNvSpPr>
            <p:nvPr/>
          </p:nvSpPr>
          <p:spPr bwMode="auto">
            <a:xfrm>
              <a:off x="4027" y="3646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8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8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47" name="Freeform 972"/>
            <p:cNvSpPr>
              <a:spLocks/>
            </p:cNvSpPr>
            <p:nvPr/>
          </p:nvSpPr>
          <p:spPr bwMode="auto">
            <a:xfrm>
              <a:off x="4027" y="356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48" name="Freeform 973"/>
            <p:cNvSpPr>
              <a:spLocks/>
            </p:cNvSpPr>
            <p:nvPr/>
          </p:nvSpPr>
          <p:spPr bwMode="auto">
            <a:xfrm>
              <a:off x="4027" y="356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49" name="Freeform 974"/>
            <p:cNvSpPr>
              <a:spLocks/>
            </p:cNvSpPr>
            <p:nvPr/>
          </p:nvSpPr>
          <p:spPr bwMode="auto">
            <a:xfrm>
              <a:off x="4027" y="348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8 h 21"/>
                <a:gd name="T16" fmla="*/ 10 w 22"/>
                <a:gd name="T17" fmla="*/ 21 h 21"/>
                <a:gd name="T18" fmla="*/ 8 w 22"/>
                <a:gd name="T19" fmla="*/ 18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21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0" name="Freeform 975"/>
            <p:cNvSpPr>
              <a:spLocks/>
            </p:cNvSpPr>
            <p:nvPr/>
          </p:nvSpPr>
          <p:spPr bwMode="auto">
            <a:xfrm>
              <a:off x="4027" y="348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8 h 21"/>
                <a:gd name="T16" fmla="*/ 10 w 22"/>
                <a:gd name="T17" fmla="*/ 21 h 21"/>
                <a:gd name="T18" fmla="*/ 8 w 22"/>
                <a:gd name="T19" fmla="*/ 18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21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1" name="Freeform 976"/>
            <p:cNvSpPr>
              <a:spLocks/>
            </p:cNvSpPr>
            <p:nvPr/>
          </p:nvSpPr>
          <p:spPr bwMode="auto">
            <a:xfrm>
              <a:off x="4027" y="331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8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8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2" name="Freeform 977"/>
            <p:cNvSpPr>
              <a:spLocks/>
            </p:cNvSpPr>
            <p:nvPr/>
          </p:nvSpPr>
          <p:spPr bwMode="auto">
            <a:xfrm>
              <a:off x="4027" y="331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8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8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3" name="Freeform 978"/>
            <p:cNvSpPr>
              <a:spLocks/>
            </p:cNvSpPr>
            <p:nvPr/>
          </p:nvSpPr>
          <p:spPr bwMode="auto">
            <a:xfrm>
              <a:off x="4027" y="323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4" name="Freeform 979"/>
            <p:cNvSpPr>
              <a:spLocks/>
            </p:cNvSpPr>
            <p:nvPr/>
          </p:nvSpPr>
          <p:spPr bwMode="auto">
            <a:xfrm>
              <a:off x="4027" y="323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5" name="Freeform 980"/>
            <p:cNvSpPr>
              <a:spLocks/>
            </p:cNvSpPr>
            <p:nvPr/>
          </p:nvSpPr>
          <p:spPr bwMode="auto">
            <a:xfrm>
              <a:off x="4027" y="3156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8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8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6" name="Freeform 981"/>
            <p:cNvSpPr>
              <a:spLocks/>
            </p:cNvSpPr>
            <p:nvPr/>
          </p:nvSpPr>
          <p:spPr bwMode="auto">
            <a:xfrm>
              <a:off x="4027" y="3156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8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8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7" name="Freeform 982"/>
            <p:cNvSpPr>
              <a:spLocks/>
            </p:cNvSpPr>
            <p:nvPr/>
          </p:nvSpPr>
          <p:spPr bwMode="auto">
            <a:xfrm>
              <a:off x="4027" y="307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8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8" name="Freeform 983"/>
            <p:cNvSpPr>
              <a:spLocks/>
            </p:cNvSpPr>
            <p:nvPr/>
          </p:nvSpPr>
          <p:spPr bwMode="auto">
            <a:xfrm>
              <a:off x="4027" y="307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8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59" name="Freeform 984"/>
            <p:cNvSpPr>
              <a:spLocks/>
            </p:cNvSpPr>
            <p:nvPr/>
          </p:nvSpPr>
          <p:spPr bwMode="auto">
            <a:xfrm>
              <a:off x="4027" y="2908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60" name="Freeform 985"/>
            <p:cNvSpPr>
              <a:spLocks/>
            </p:cNvSpPr>
            <p:nvPr/>
          </p:nvSpPr>
          <p:spPr bwMode="auto">
            <a:xfrm>
              <a:off x="4027" y="2908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61" name="Freeform 986"/>
            <p:cNvSpPr>
              <a:spLocks/>
            </p:cNvSpPr>
            <p:nvPr/>
          </p:nvSpPr>
          <p:spPr bwMode="auto">
            <a:xfrm>
              <a:off x="4027" y="2828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8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8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62" name="Freeform 987"/>
            <p:cNvSpPr>
              <a:spLocks/>
            </p:cNvSpPr>
            <p:nvPr/>
          </p:nvSpPr>
          <p:spPr bwMode="auto">
            <a:xfrm>
              <a:off x="4027" y="2828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8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8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63" name="Freeform 988"/>
            <p:cNvSpPr>
              <a:spLocks/>
            </p:cNvSpPr>
            <p:nvPr/>
          </p:nvSpPr>
          <p:spPr bwMode="auto">
            <a:xfrm>
              <a:off x="4027" y="2745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8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64" name="Freeform 989"/>
            <p:cNvSpPr>
              <a:spLocks/>
            </p:cNvSpPr>
            <p:nvPr/>
          </p:nvSpPr>
          <p:spPr bwMode="auto">
            <a:xfrm>
              <a:off x="4027" y="2745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8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65" name="Freeform 990"/>
            <p:cNvSpPr>
              <a:spLocks/>
            </p:cNvSpPr>
            <p:nvPr/>
          </p:nvSpPr>
          <p:spPr bwMode="auto">
            <a:xfrm>
              <a:off x="4027" y="266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8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8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66" name="Freeform 991"/>
            <p:cNvSpPr>
              <a:spLocks/>
            </p:cNvSpPr>
            <p:nvPr/>
          </p:nvSpPr>
          <p:spPr bwMode="auto">
            <a:xfrm>
              <a:off x="4027" y="266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8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8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67" name="Freeform 992"/>
            <p:cNvSpPr>
              <a:spLocks/>
            </p:cNvSpPr>
            <p:nvPr/>
          </p:nvSpPr>
          <p:spPr bwMode="auto">
            <a:xfrm>
              <a:off x="4027" y="2500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8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8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68" name="Freeform 993"/>
            <p:cNvSpPr>
              <a:spLocks/>
            </p:cNvSpPr>
            <p:nvPr/>
          </p:nvSpPr>
          <p:spPr bwMode="auto">
            <a:xfrm>
              <a:off x="4027" y="2500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8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8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69" name="Freeform 994"/>
            <p:cNvSpPr>
              <a:spLocks/>
            </p:cNvSpPr>
            <p:nvPr/>
          </p:nvSpPr>
          <p:spPr bwMode="auto">
            <a:xfrm>
              <a:off x="4027" y="2417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70" name="Freeform 995"/>
            <p:cNvSpPr>
              <a:spLocks/>
            </p:cNvSpPr>
            <p:nvPr/>
          </p:nvSpPr>
          <p:spPr bwMode="auto">
            <a:xfrm>
              <a:off x="4027" y="2417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71" name="Freeform 996"/>
            <p:cNvSpPr>
              <a:spLocks/>
            </p:cNvSpPr>
            <p:nvPr/>
          </p:nvSpPr>
          <p:spPr bwMode="auto">
            <a:xfrm>
              <a:off x="4027" y="23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8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8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72" name="Freeform 997"/>
            <p:cNvSpPr>
              <a:spLocks/>
            </p:cNvSpPr>
            <p:nvPr/>
          </p:nvSpPr>
          <p:spPr bwMode="auto">
            <a:xfrm>
              <a:off x="4027" y="23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8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8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73" name="Freeform 998"/>
            <p:cNvSpPr>
              <a:spLocks/>
            </p:cNvSpPr>
            <p:nvPr/>
          </p:nvSpPr>
          <p:spPr bwMode="auto">
            <a:xfrm>
              <a:off x="4027" y="2252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8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74" name="Freeform 999"/>
            <p:cNvSpPr>
              <a:spLocks/>
            </p:cNvSpPr>
            <p:nvPr/>
          </p:nvSpPr>
          <p:spPr bwMode="auto">
            <a:xfrm>
              <a:off x="4027" y="2252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8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75" name="Freeform 1000"/>
            <p:cNvSpPr>
              <a:spLocks/>
            </p:cNvSpPr>
            <p:nvPr/>
          </p:nvSpPr>
          <p:spPr bwMode="auto">
            <a:xfrm>
              <a:off x="4027" y="2089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76" name="Freeform 1001"/>
            <p:cNvSpPr>
              <a:spLocks/>
            </p:cNvSpPr>
            <p:nvPr/>
          </p:nvSpPr>
          <p:spPr bwMode="auto">
            <a:xfrm>
              <a:off x="4027" y="2089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77" name="Freeform 1002"/>
            <p:cNvSpPr>
              <a:spLocks/>
            </p:cNvSpPr>
            <p:nvPr/>
          </p:nvSpPr>
          <p:spPr bwMode="auto">
            <a:xfrm>
              <a:off x="4027" y="200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8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78" name="Freeform 1003"/>
            <p:cNvSpPr>
              <a:spLocks/>
            </p:cNvSpPr>
            <p:nvPr/>
          </p:nvSpPr>
          <p:spPr bwMode="auto">
            <a:xfrm>
              <a:off x="4027" y="200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8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79" name="Freeform 1004"/>
            <p:cNvSpPr>
              <a:spLocks/>
            </p:cNvSpPr>
            <p:nvPr/>
          </p:nvSpPr>
          <p:spPr bwMode="auto">
            <a:xfrm>
              <a:off x="4027" y="192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8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80" name="Freeform 1005"/>
            <p:cNvSpPr>
              <a:spLocks/>
            </p:cNvSpPr>
            <p:nvPr/>
          </p:nvSpPr>
          <p:spPr bwMode="auto">
            <a:xfrm>
              <a:off x="4027" y="192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8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81" name="Freeform 1006"/>
            <p:cNvSpPr>
              <a:spLocks/>
            </p:cNvSpPr>
            <p:nvPr/>
          </p:nvSpPr>
          <p:spPr bwMode="auto">
            <a:xfrm>
              <a:off x="4027" y="184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8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82" name="Freeform 1007"/>
            <p:cNvSpPr>
              <a:spLocks/>
            </p:cNvSpPr>
            <p:nvPr/>
          </p:nvSpPr>
          <p:spPr bwMode="auto">
            <a:xfrm>
              <a:off x="4027" y="184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8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83" name="Freeform 1008"/>
            <p:cNvSpPr>
              <a:spLocks/>
            </p:cNvSpPr>
            <p:nvPr/>
          </p:nvSpPr>
          <p:spPr bwMode="auto">
            <a:xfrm>
              <a:off x="4027" y="167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84" name="Freeform 1009"/>
            <p:cNvSpPr>
              <a:spLocks/>
            </p:cNvSpPr>
            <p:nvPr/>
          </p:nvSpPr>
          <p:spPr bwMode="auto">
            <a:xfrm>
              <a:off x="4027" y="167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010"/>
          <p:cNvGrpSpPr>
            <a:grpSpLocks/>
          </p:cNvGrpSpPr>
          <p:nvPr/>
        </p:nvGrpSpPr>
        <p:grpSpPr bwMode="auto">
          <a:xfrm>
            <a:off x="2174875" y="2178050"/>
            <a:ext cx="6005513" cy="3876675"/>
            <a:chOff x="1573" y="1372"/>
            <a:chExt cx="3783" cy="2442"/>
          </a:xfrm>
        </p:grpSpPr>
        <p:sp>
          <p:nvSpPr>
            <p:cNvPr id="44285" name="Freeform 1011"/>
            <p:cNvSpPr>
              <a:spLocks/>
            </p:cNvSpPr>
            <p:nvPr/>
          </p:nvSpPr>
          <p:spPr bwMode="auto">
            <a:xfrm>
              <a:off x="4027" y="1596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8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6" name="Freeform 1012"/>
            <p:cNvSpPr>
              <a:spLocks/>
            </p:cNvSpPr>
            <p:nvPr/>
          </p:nvSpPr>
          <p:spPr bwMode="auto">
            <a:xfrm>
              <a:off x="4027" y="1596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8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7" name="Freeform 1013"/>
            <p:cNvSpPr>
              <a:spLocks/>
            </p:cNvSpPr>
            <p:nvPr/>
          </p:nvSpPr>
          <p:spPr bwMode="auto">
            <a:xfrm>
              <a:off x="4027" y="151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8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3 h 21"/>
                <a:gd name="T30" fmla="*/ 8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8" name="Freeform 1014"/>
            <p:cNvSpPr>
              <a:spLocks/>
            </p:cNvSpPr>
            <p:nvPr/>
          </p:nvSpPr>
          <p:spPr bwMode="auto">
            <a:xfrm>
              <a:off x="4027" y="151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8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3 h 21"/>
                <a:gd name="T30" fmla="*/ 8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9" name="Freeform 1015"/>
            <p:cNvSpPr>
              <a:spLocks/>
            </p:cNvSpPr>
            <p:nvPr/>
          </p:nvSpPr>
          <p:spPr bwMode="auto">
            <a:xfrm>
              <a:off x="4027" y="143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1 h 21"/>
                <a:gd name="T26" fmla="*/ 0 w 22"/>
                <a:gd name="T27" fmla="*/ 7 h 21"/>
                <a:gd name="T28" fmla="*/ 3 w 22"/>
                <a:gd name="T29" fmla="*/ 4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0" name="Freeform 1016"/>
            <p:cNvSpPr>
              <a:spLocks/>
            </p:cNvSpPr>
            <p:nvPr/>
          </p:nvSpPr>
          <p:spPr bwMode="auto">
            <a:xfrm>
              <a:off x="4027" y="143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1 h 21"/>
                <a:gd name="T26" fmla="*/ 0 w 22"/>
                <a:gd name="T27" fmla="*/ 7 h 21"/>
                <a:gd name="T28" fmla="*/ 3 w 22"/>
                <a:gd name="T29" fmla="*/ 4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1" name="Freeform 1017"/>
            <p:cNvSpPr>
              <a:spLocks/>
            </p:cNvSpPr>
            <p:nvPr/>
          </p:nvSpPr>
          <p:spPr bwMode="auto">
            <a:xfrm>
              <a:off x="4681" y="3729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4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2" name="Freeform 1018"/>
            <p:cNvSpPr>
              <a:spLocks/>
            </p:cNvSpPr>
            <p:nvPr/>
          </p:nvSpPr>
          <p:spPr bwMode="auto">
            <a:xfrm>
              <a:off x="4681" y="3729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4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3" name="Freeform 1019"/>
            <p:cNvSpPr>
              <a:spLocks/>
            </p:cNvSpPr>
            <p:nvPr/>
          </p:nvSpPr>
          <p:spPr bwMode="auto">
            <a:xfrm>
              <a:off x="4681" y="3646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4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4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4" name="Freeform 1020"/>
            <p:cNvSpPr>
              <a:spLocks/>
            </p:cNvSpPr>
            <p:nvPr/>
          </p:nvSpPr>
          <p:spPr bwMode="auto">
            <a:xfrm>
              <a:off x="4681" y="3646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4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4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5" name="Freeform 1021"/>
            <p:cNvSpPr>
              <a:spLocks/>
            </p:cNvSpPr>
            <p:nvPr/>
          </p:nvSpPr>
          <p:spPr bwMode="auto">
            <a:xfrm>
              <a:off x="4681" y="356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4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4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6" name="Freeform 1022"/>
            <p:cNvSpPr>
              <a:spLocks/>
            </p:cNvSpPr>
            <p:nvPr/>
          </p:nvSpPr>
          <p:spPr bwMode="auto">
            <a:xfrm>
              <a:off x="4681" y="356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4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4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7" name="Freeform 1023"/>
            <p:cNvSpPr>
              <a:spLocks/>
            </p:cNvSpPr>
            <p:nvPr/>
          </p:nvSpPr>
          <p:spPr bwMode="auto">
            <a:xfrm>
              <a:off x="4681" y="348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4 w 22"/>
                <a:gd name="T15" fmla="*/ 18 h 21"/>
                <a:gd name="T16" fmla="*/ 12 w 22"/>
                <a:gd name="T17" fmla="*/ 21 h 21"/>
                <a:gd name="T18" fmla="*/ 7 w 22"/>
                <a:gd name="T19" fmla="*/ 18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8" name="Freeform 0"/>
            <p:cNvSpPr>
              <a:spLocks/>
            </p:cNvSpPr>
            <p:nvPr/>
          </p:nvSpPr>
          <p:spPr bwMode="auto">
            <a:xfrm>
              <a:off x="4681" y="348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4 w 22"/>
                <a:gd name="T15" fmla="*/ 18 h 21"/>
                <a:gd name="T16" fmla="*/ 12 w 22"/>
                <a:gd name="T17" fmla="*/ 21 h 21"/>
                <a:gd name="T18" fmla="*/ 7 w 22"/>
                <a:gd name="T19" fmla="*/ 18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99" name="Freeform 1"/>
            <p:cNvSpPr>
              <a:spLocks/>
            </p:cNvSpPr>
            <p:nvPr/>
          </p:nvSpPr>
          <p:spPr bwMode="auto">
            <a:xfrm>
              <a:off x="4681" y="331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4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4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0" name="Freeform 2"/>
            <p:cNvSpPr>
              <a:spLocks/>
            </p:cNvSpPr>
            <p:nvPr/>
          </p:nvSpPr>
          <p:spPr bwMode="auto">
            <a:xfrm>
              <a:off x="4681" y="331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4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4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1" name="Freeform 3"/>
            <p:cNvSpPr>
              <a:spLocks/>
            </p:cNvSpPr>
            <p:nvPr/>
          </p:nvSpPr>
          <p:spPr bwMode="auto">
            <a:xfrm>
              <a:off x="4681" y="323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4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4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2" name="Freeform 4"/>
            <p:cNvSpPr>
              <a:spLocks/>
            </p:cNvSpPr>
            <p:nvPr/>
          </p:nvSpPr>
          <p:spPr bwMode="auto">
            <a:xfrm>
              <a:off x="4681" y="323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4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4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3" name="Freeform 5"/>
            <p:cNvSpPr>
              <a:spLocks/>
            </p:cNvSpPr>
            <p:nvPr/>
          </p:nvSpPr>
          <p:spPr bwMode="auto">
            <a:xfrm>
              <a:off x="4681" y="3156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4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4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4" name="Freeform 6"/>
            <p:cNvSpPr>
              <a:spLocks/>
            </p:cNvSpPr>
            <p:nvPr/>
          </p:nvSpPr>
          <p:spPr bwMode="auto">
            <a:xfrm>
              <a:off x="4681" y="3156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4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4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5" name="Freeform 7"/>
            <p:cNvSpPr>
              <a:spLocks/>
            </p:cNvSpPr>
            <p:nvPr/>
          </p:nvSpPr>
          <p:spPr bwMode="auto">
            <a:xfrm>
              <a:off x="4681" y="307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4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6" name="Freeform 8"/>
            <p:cNvSpPr>
              <a:spLocks/>
            </p:cNvSpPr>
            <p:nvPr/>
          </p:nvSpPr>
          <p:spPr bwMode="auto">
            <a:xfrm>
              <a:off x="4681" y="307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4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7" name="Freeform 9"/>
            <p:cNvSpPr>
              <a:spLocks/>
            </p:cNvSpPr>
            <p:nvPr/>
          </p:nvSpPr>
          <p:spPr bwMode="auto">
            <a:xfrm>
              <a:off x="4681" y="2908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4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8" name="Freeform 10"/>
            <p:cNvSpPr>
              <a:spLocks/>
            </p:cNvSpPr>
            <p:nvPr/>
          </p:nvSpPr>
          <p:spPr bwMode="auto">
            <a:xfrm>
              <a:off x="4681" y="2908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4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09" name="Freeform 11"/>
            <p:cNvSpPr>
              <a:spLocks/>
            </p:cNvSpPr>
            <p:nvPr/>
          </p:nvSpPr>
          <p:spPr bwMode="auto">
            <a:xfrm>
              <a:off x="4681" y="2828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4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4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0" name="Freeform 12"/>
            <p:cNvSpPr>
              <a:spLocks/>
            </p:cNvSpPr>
            <p:nvPr/>
          </p:nvSpPr>
          <p:spPr bwMode="auto">
            <a:xfrm>
              <a:off x="4681" y="2828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4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4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1" name="Freeform 13"/>
            <p:cNvSpPr>
              <a:spLocks/>
            </p:cNvSpPr>
            <p:nvPr/>
          </p:nvSpPr>
          <p:spPr bwMode="auto">
            <a:xfrm>
              <a:off x="4681" y="2745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4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2" name="Freeform 14"/>
            <p:cNvSpPr>
              <a:spLocks/>
            </p:cNvSpPr>
            <p:nvPr/>
          </p:nvSpPr>
          <p:spPr bwMode="auto">
            <a:xfrm>
              <a:off x="4681" y="2745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4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3" name="Freeform 15"/>
            <p:cNvSpPr>
              <a:spLocks/>
            </p:cNvSpPr>
            <p:nvPr/>
          </p:nvSpPr>
          <p:spPr bwMode="auto">
            <a:xfrm>
              <a:off x="4681" y="266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4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4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4" name="Freeform 16"/>
            <p:cNvSpPr>
              <a:spLocks/>
            </p:cNvSpPr>
            <p:nvPr/>
          </p:nvSpPr>
          <p:spPr bwMode="auto">
            <a:xfrm>
              <a:off x="4681" y="266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4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4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5" name="Freeform 17"/>
            <p:cNvSpPr>
              <a:spLocks/>
            </p:cNvSpPr>
            <p:nvPr/>
          </p:nvSpPr>
          <p:spPr bwMode="auto">
            <a:xfrm>
              <a:off x="4681" y="2500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4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4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6" name="Freeform 18"/>
            <p:cNvSpPr>
              <a:spLocks/>
            </p:cNvSpPr>
            <p:nvPr/>
          </p:nvSpPr>
          <p:spPr bwMode="auto">
            <a:xfrm>
              <a:off x="4681" y="2500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4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4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7" name="Freeform 19"/>
            <p:cNvSpPr>
              <a:spLocks/>
            </p:cNvSpPr>
            <p:nvPr/>
          </p:nvSpPr>
          <p:spPr bwMode="auto">
            <a:xfrm>
              <a:off x="4681" y="2417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4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4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8" name="Freeform 20"/>
            <p:cNvSpPr>
              <a:spLocks/>
            </p:cNvSpPr>
            <p:nvPr/>
          </p:nvSpPr>
          <p:spPr bwMode="auto">
            <a:xfrm>
              <a:off x="4681" y="2417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4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4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19" name="Freeform 21"/>
            <p:cNvSpPr>
              <a:spLocks/>
            </p:cNvSpPr>
            <p:nvPr/>
          </p:nvSpPr>
          <p:spPr bwMode="auto">
            <a:xfrm>
              <a:off x="4681" y="23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4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4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20" name="Freeform 22"/>
            <p:cNvSpPr>
              <a:spLocks/>
            </p:cNvSpPr>
            <p:nvPr/>
          </p:nvSpPr>
          <p:spPr bwMode="auto">
            <a:xfrm>
              <a:off x="4681" y="23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4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4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21" name="Freeform 23"/>
            <p:cNvSpPr>
              <a:spLocks/>
            </p:cNvSpPr>
            <p:nvPr/>
          </p:nvSpPr>
          <p:spPr bwMode="auto">
            <a:xfrm>
              <a:off x="4681" y="2252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4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22" name="Freeform 24"/>
            <p:cNvSpPr>
              <a:spLocks/>
            </p:cNvSpPr>
            <p:nvPr/>
          </p:nvSpPr>
          <p:spPr bwMode="auto">
            <a:xfrm>
              <a:off x="4681" y="2252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4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23" name="Freeform 25"/>
            <p:cNvSpPr>
              <a:spLocks/>
            </p:cNvSpPr>
            <p:nvPr/>
          </p:nvSpPr>
          <p:spPr bwMode="auto">
            <a:xfrm>
              <a:off x="4681" y="2089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4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4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24" name="Freeform 26"/>
            <p:cNvSpPr>
              <a:spLocks/>
            </p:cNvSpPr>
            <p:nvPr/>
          </p:nvSpPr>
          <p:spPr bwMode="auto">
            <a:xfrm>
              <a:off x="4681" y="2089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4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4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25" name="Freeform 27"/>
            <p:cNvSpPr>
              <a:spLocks/>
            </p:cNvSpPr>
            <p:nvPr/>
          </p:nvSpPr>
          <p:spPr bwMode="auto">
            <a:xfrm>
              <a:off x="4681" y="200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4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4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8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8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26" name="Freeform 28"/>
            <p:cNvSpPr>
              <a:spLocks/>
            </p:cNvSpPr>
            <p:nvPr/>
          </p:nvSpPr>
          <p:spPr bwMode="auto">
            <a:xfrm>
              <a:off x="4681" y="200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4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4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8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8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27" name="Freeform 29"/>
            <p:cNvSpPr>
              <a:spLocks/>
            </p:cNvSpPr>
            <p:nvPr/>
          </p:nvSpPr>
          <p:spPr bwMode="auto">
            <a:xfrm>
              <a:off x="4681" y="192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4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28" name="Freeform 30"/>
            <p:cNvSpPr>
              <a:spLocks/>
            </p:cNvSpPr>
            <p:nvPr/>
          </p:nvSpPr>
          <p:spPr bwMode="auto">
            <a:xfrm>
              <a:off x="4681" y="192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4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29" name="Freeform 31"/>
            <p:cNvSpPr>
              <a:spLocks/>
            </p:cNvSpPr>
            <p:nvPr/>
          </p:nvSpPr>
          <p:spPr bwMode="auto">
            <a:xfrm>
              <a:off x="4681" y="184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4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0" name="Freeform 32"/>
            <p:cNvSpPr>
              <a:spLocks/>
            </p:cNvSpPr>
            <p:nvPr/>
          </p:nvSpPr>
          <p:spPr bwMode="auto">
            <a:xfrm>
              <a:off x="4681" y="184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4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1" name="Freeform 33"/>
            <p:cNvSpPr>
              <a:spLocks/>
            </p:cNvSpPr>
            <p:nvPr/>
          </p:nvSpPr>
          <p:spPr bwMode="auto">
            <a:xfrm>
              <a:off x="4681" y="167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4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4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2" name="Freeform 34"/>
            <p:cNvSpPr>
              <a:spLocks/>
            </p:cNvSpPr>
            <p:nvPr/>
          </p:nvSpPr>
          <p:spPr bwMode="auto">
            <a:xfrm>
              <a:off x="4681" y="167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4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4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3" name="Freeform 35"/>
            <p:cNvSpPr>
              <a:spLocks/>
            </p:cNvSpPr>
            <p:nvPr/>
          </p:nvSpPr>
          <p:spPr bwMode="auto">
            <a:xfrm>
              <a:off x="4681" y="1596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4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4" name="Freeform 36"/>
            <p:cNvSpPr>
              <a:spLocks/>
            </p:cNvSpPr>
            <p:nvPr/>
          </p:nvSpPr>
          <p:spPr bwMode="auto">
            <a:xfrm>
              <a:off x="4681" y="1596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4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5" name="Freeform 37"/>
            <p:cNvSpPr>
              <a:spLocks/>
            </p:cNvSpPr>
            <p:nvPr/>
          </p:nvSpPr>
          <p:spPr bwMode="auto">
            <a:xfrm>
              <a:off x="4681" y="151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4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3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6" name="Freeform 38"/>
            <p:cNvSpPr>
              <a:spLocks/>
            </p:cNvSpPr>
            <p:nvPr/>
          </p:nvSpPr>
          <p:spPr bwMode="auto">
            <a:xfrm>
              <a:off x="4681" y="151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4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3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7" name="Freeform 39"/>
            <p:cNvSpPr>
              <a:spLocks/>
            </p:cNvSpPr>
            <p:nvPr/>
          </p:nvSpPr>
          <p:spPr bwMode="auto">
            <a:xfrm>
              <a:off x="4681" y="143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4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1 h 21"/>
                <a:gd name="T26" fmla="*/ 3 w 22"/>
                <a:gd name="T27" fmla="*/ 7 h 21"/>
                <a:gd name="T28" fmla="*/ 5 w 22"/>
                <a:gd name="T29" fmla="*/ 4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8" name="Freeform 40"/>
            <p:cNvSpPr>
              <a:spLocks/>
            </p:cNvSpPr>
            <p:nvPr/>
          </p:nvSpPr>
          <p:spPr bwMode="auto">
            <a:xfrm>
              <a:off x="4681" y="143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4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1 h 21"/>
                <a:gd name="T26" fmla="*/ 3 w 22"/>
                <a:gd name="T27" fmla="*/ 7 h 21"/>
                <a:gd name="T28" fmla="*/ 5 w 22"/>
                <a:gd name="T29" fmla="*/ 4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39" name="Freeform 41"/>
            <p:cNvSpPr>
              <a:spLocks/>
            </p:cNvSpPr>
            <p:nvPr/>
          </p:nvSpPr>
          <p:spPr bwMode="auto">
            <a:xfrm>
              <a:off x="5337" y="3729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2 h 21"/>
                <a:gd name="T4" fmla="*/ 17 w 19"/>
                <a:gd name="T5" fmla="*/ 5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7 w 19"/>
                <a:gd name="T13" fmla="*/ 19 h 21"/>
                <a:gd name="T14" fmla="*/ 15 w 19"/>
                <a:gd name="T15" fmla="*/ 21 h 21"/>
                <a:gd name="T16" fmla="*/ 10 w 19"/>
                <a:gd name="T17" fmla="*/ 21 h 21"/>
                <a:gd name="T18" fmla="*/ 5 w 19"/>
                <a:gd name="T19" fmla="*/ 21 h 21"/>
                <a:gd name="T20" fmla="*/ 3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3 w 19"/>
                <a:gd name="T29" fmla="*/ 5 h 21"/>
                <a:gd name="T30" fmla="*/ 5 w 19"/>
                <a:gd name="T31" fmla="*/ 2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2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0" name="Freeform 42"/>
            <p:cNvSpPr>
              <a:spLocks/>
            </p:cNvSpPr>
            <p:nvPr/>
          </p:nvSpPr>
          <p:spPr bwMode="auto">
            <a:xfrm>
              <a:off x="5337" y="3729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2 h 21"/>
                <a:gd name="T4" fmla="*/ 17 w 19"/>
                <a:gd name="T5" fmla="*/ 5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7 w 19"/>
                <a:gd name="T13" fmla="*/ 19 h 21"/>
                <a:gd name="T14" fmla="*/ 15 w 19"/>
                <a:gd name="T15" fmla="*/ 21 h 21"/>
                <a:gd name="T16" fmla="*/ 10 w 19"/>
                <a:gd name="T17" fmla="*/ 21 h 21"/>
                <a:gd name="T18" fmla="*/ 5 w 19"/>
                <a:gd name="T19" fmla="*/ 21 h 21"/>
                <a:gd name="T20" fmla="*/ 3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3 w 19"/>
                <a:gd name="T29" fmla="*/ 5 h 21"/>
                <a:gd name="T30" fmla="*/ 5 w 19"/>
                <a:gd name="T31" fmla="*/ 2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2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1" name="Freeform 43"/>
            <p:cNvSpPr>
              <a:spLocks/>
            </p:cNvSpPr>
            <p:nvPr/>
          </p:nvSpPr>
          <p:spPr bwMode="auto">
            <a:xfrm>
              <a:off x="5337" y="3646"/>
              <a:ext cx="19" cy="22"/>
            </a:xfrm>
            <a:custGeom>
              <a:avLst/>
              <a:gdLst>
                <a:gd name="T0" fmla="*/ 10 w 19"/>
                <a:gd name="T1" fmla="*/ 0 h 22"/>
                <a:gd name="T2" fmla="*/ 15 w 19"/>
                <a:gd name="T3" fmla="*/ 3 h 22"/>
                <a:gd name="T4" fmla="*/ 17 w 19"/>
                <a:gd name="T5" fmla="*/ 5 h 22"/>
                <a:gd name="T6" fmla="*/ 19 w 19"/>
                <a:gd name="T7" fmla="*/ 7 h 22"/>
                <a:gd name="T8" fmla="*/ 19 w 19"/>
                <a:gd name="T9" fmla="*/ 12 h 22"/>
                <a:gd name="T10" fmla="*/ 19 w 19"/>
                <a:gd name="T11" fmla="*/ 15 h 22"/>
                <a:gd name="T12" fmla="*/ 17 w 19"/>
                <a:gd name="T13" fmla="*/ 19 h 22"/>
                <a:gd name="T14" fmla="*/ 15 w 19"/>
                <a:gd name="T15" fmla="*/ 22 h 22"/>
                <a:gd name="T16" fmla="*/ 10 w 19"/>
                <a:gd name="T17" fmla="*/ 22 h 22"/>
                <a:gd name="T18" fmla="*/ 5 w 19"/>
                <a:gd name="T19" fmla="*/ 22 h 22"/>
                <a:gd name="T20" fmla="*/ 3 w 19"/>
                <a:gd name="T21" fmla="*/ 19 h 22"/>
                <a:gd name="T22" fmla="*/ 0 w 19"/>
                <a:gd name="T23" fmla="*/ 15 h 22"/>
                <a:gd name="T24" fmla="*/ 0 w 19"/>
                <a:gd name="T25" fmla="*/ 12 h 22"/>
                <a:gd name="T26" fmla="*/ 0 w 19"/>
                <a:gd name="T27" fmla="*/ 7 h 22"/>
                <a:gd name="T28" fmla="*/ 3 w 19"/>
                <a:gd name="T29" fmla="*/ 5 h 22"/>
                <a:gd name="T30" fmla="*/ 5 w 19"/>
                <a:gd name="T31" fmla="*/ 3 h 22"/>
                <a:gd name="T32" fmla="*/ 10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10" y="0"/>
                  </a:moveTo>
                  <a:lnTo>
                    <a:pt x="15" y="3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2" name="Freeform 44"/>
            <p:cNvSpPr>
              <a:spLocks/>
            </p:cNvSpPr>
            <p:nvPr/>
          </p:nvSpPr>
          <p:spPr bwMode="auto">
            <a:xfrm>
              <a:off x="5337" y="3646"/>
              <a:ext cx="19" cy="22"/>
            </a:xfrm>
            <a:custGeom>
              <a:avLst/>
              <a:gdLst>
                <a:gd name="T0" fmla="*/ 10 w 19"/>
                <a:gd name="T1" fmla="*/ 0 h 22"/>
                <a:gd name="T2" fmla="*/ 15 w 19"/>
                <a:gd name="T3" fmla="*/ 3 h 22"/>
                <a:gd name="T4" fmla="*/ 17 w 19"/>
                <a:gd name="T5" fmla="*/ 5 h 22"/>
                <a:gd name="T6" fmla="*/ 19 w 19"/>
                <a:gd name="T7" fmla="*/ 7 h 22"/>
                <a:gd name="T8" fmla="*/ 19 w 19"/>
                <a:gd name="T9" fmla="*/ 12 h 22"/>
                <a:gd name="T10" fmla="*/ 19 w 19"/>
                <a:gd name="T11" fmla="*/ 15 h 22"/>
                <a:gd name="T12" fmla="*/ 17 w 19"/>
                <a:gd name="T13" fmla="*/ 19 h 22"/>
                <a:gd name="T14" fmla="*/ 15 w 19"/>
                <a:gd name="T15" fmla="*/ 22 h 22"/>
                <a:gd name="T16" fmla="*/ 10 w 19"/>
                <a:gd name="T17" fmla="*/ 22 h 22"/>
                <a:gd name="T18" fmla="*/ 5 w 19"/>
                <a:gd name="T19" fmla="*/ 22 h 22"/>
                <a:gd name="T20" fmla="*/ 3 w 19"/>
                <a:gd name="T21" fmla="*/ 19 h 22"/>
                <a:gd name="T22" fmla="*/ 0 w 19"/>
                <a:gd name="T23" fmla="*/ 15 h 22"/>
                <a:gd name="T24" fmla="*/ 0 w 19"/>
                <a:gd name="T25" fmla="*/ 12 h 22"/>
                <a:gd name="T26" fmla="*/ 0 w 19"/>
                <a:gd name="T27" fmla="*/ 7 h 22"/>
                <a:gd name="T28" fmla="*/ 3 w 19"/>
                <a:gd name="T29" fmla="*/ 5 h 22"/>
                <a:gd name="T30" fmla="*/ 5 w 19"/>
                <a:gd name="T31" fmla="*/ 3 h 22"/>
                <a:gd name="T32" fmla="*/ 10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10" y="0"/>
                  </a:moveTo>
                  <a:lnTo>
                    <a:pt x="15" y="3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3" name="Freeform 45"/>
            <p:cNvSpPr>
              <a:spLocks/>
            </p:cNvSpPr>
            <p:nvPr/>
          </p:nvSpPr>
          <p:spPr bwMode="auto">
            <a:xfrm>
              <a:off x="5337" y="3566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5 w 19"/>
                <a:gd name="T3" fmla="*/ 0 h 19"/>
                <a:gd name="T4" fmla="*/ 17 w 19"/>
                <a:gd name="T5" fmla="*/ 3 h 19"/>
                <a:gd name="T6" fmla="*/ 19 w 19"/>
                <a:gd name="T7" fmla="*/ 5 h 19"/>
                <a:gd name="T8" fmla="*/ 19 w 19"/>
                <a:gd name="T9" fmla="*/ 10 h 19"/>
                <a:gd name="T10" fmla="*/ 19 w 19"/>
                <a:gd name="T11" fmla="*/ 14 h 19"/>
                <a:gd name="T12" fmla="*/ 17 w 19"/>
                <a:gd name="T13" fmla="*/ 17 h 19"/>
                <a:gd name="T14" fmla="*/ 15 w 19"/>
                <a:gd name="T15" fmla="*/ 19 h 19"/>
                <a:gd name="T16" fmla="*/ 10 w 19"/>
                <a:gd name="T17" fmla="*/ 19 h 19"/>
                <a:gd name="T18" fmla="*/ 5 w 19"/>
                <a:gd name="T19" fmla="*/ 19 h 19"/>
                <a:gd name="T20" fmla="*/ 3 w 19"/>
                <a:gd name="T21" fmla="*/ 17 h 19"/>
                <a:gd name="T22" fmla="*/ 0 w 19"/>
                <a:gd name="T23" fmla="*/ 14 h 19"/>
                <a:gd name="T24" fmla="*/ 0 w 19"/>
                <a:gd name="T25" fmla="*/ 10 h 19"/>
                <a:gd name="T26" fmla="*/ 0 w 19"/>
                <a:gd name="T27" fmla="*/ 5 h 19"/>
                <a:gd name="T28" fmla="*/ 3 w 19"/>
                <a:gd name="T29" fmla="*/ 3 h 19"/>
                <a:gd name="T30" fmla="*/ 5 w 19"/>
                <a:gd name="T31" fmla="*/ 0 h 19"/>
                <a:gd name="T32" fmla="*/ 1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4" name="Freeform 46"/>
            <p:cNvSpPr>
              <a:spLocks/>
            </p:cNvSpPr>
            <p:nvPr/>
          </p:nvSpPr>
          <p:spPr bwMode="auto">
            <a:xfrm>
              <a:off x="5337" y="3566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5 w 19"/>
                <a:gd name="T3" fmla="*/ 0 h 19"/>
                <a:gd name="T4" fmla="*/ 17 w 19"/>
                <a:gd name="T5" fmla="*/ 3 h 19"/>
                <a:gd name="T6" fmla="*/ 19 w 19"/>
                <a:gd name="T7" fmla="*/ 5 h 19"/>
                <a:gd name="T8" fmla="*/ 19 w 19"/>
                <a:gd name="T9" fmla="*/ 10 h 19"/>
                <a:gd name="T10" fmla="*/ 19 w 19"/>
                <a:gd name="T11" fmla="*/ 14 h 19"/>
                <a:gd name="T12" fmla="*/ 17 w 19"/>
                <a:gd name="T13" fmla="*/ 17 h 19"/>
                <a:gd name="T14" fmla="*/ 15 w 19"/>
                <a:gd name="T15" fmla="*/ 19 h 19"/>
                <a:gd name="T16" fmla="*/ 10 w 19"/>
                <a:gd name="T17" fmla="*/ 19 h 19"/>
                <a:gd name="T18" fmla="*/ 5 w 19"/>
                <a:gd name="T19" fmla="*/ 19 h 19"/>
                <a:gd name="T20" fmla="*/ 3 w 19"/>
                <a:gd name="T21" fmla="*/ 17 h 19"/>
                <a:gd name="T22" fmla="*/ 0 w 19"/>
                <a:gd name="T23" fmla="*/ 14 h 19"/>
                <a:gd name="T24" fmla="*/ 0 w 19"/>
                <a:gd name="T25" fmla="*/ 10 h 19"/>
                <a:gd name="T26" fmla="*/ 0 w 19"/>
                <a:gd name="T27" fmla="*/ 5 h 19"/>
                <a:gd name="T28" fmla="*/ 3 w 19"/>
                <a:gd name="T29" fmla="*/ 3 h 19"/>
                <a:gd name="T30" fmla="*/ 5 w 19"/>
                <a:gd name="T31" fmla="*/ 0 h 19"/>
                <a:gd name="T32" fmla="*/ 1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5" name="Freeform 47"/>
            <p:cNvSpPr>
              <a:spLocks/>
            </p:cNvSpPr>
            <p:nvPr/>
          </p:nvSpPr>
          <p:spPr bwMode="auto">
            <a:xfrm>
              <a:off x="5337" y="3484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0 h 21"/>
                <a:gd name="T4" fmla="*/ 17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7 w 19"/>
                <a:gd name="T13" fmla="*/ 16 h 21"/>
                <a:gd name="T14" fmla="*/ 15 w 19"/>
                <a:gd name="T15" fmla="*/ 18 h 21"/>
                <a:gd name="T16" fmla="*/ 10 w 19"/>
                <a:gd name="T17" fmla="*/ 21 h 21"/>
                <a:gd name="T18" fmla="*/ 5 w 19"/>
                <a:gd name="T19" fmla="*/ 18 h 21"/>
                <a:gd name="T20" fmla="*/ 3 w 19"/>
                <a:gd name="T21" fmla="*/ 16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3 w 19"/>
                <a:gd name="T29" fmla="*/ 2 h 21"/>
                <a:gd name="T30" fmla="*/ 5 w 19"/>
                <a:gd name="T31" fmla="*/ 0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21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6" name="Freeform 48"/>
            <p:cNvSpPr>
              <a:spLocks/>
            </p:cNvSpPr>
            <p:nvPr/>
          </p:nvSpPr>
          <p:spPr bwMode="auto">
            <a:xfrm>
              <a:off x="5337" y="3484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0 h 21"/>
                <a:gd name="T4" fmla="*/ 17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7 w 19"/>
                <a:gd name="T13" fmla="*/ 16 h 21"/>
                <a:gd name="T14" fmla="*/ 15 w 19"/>
                <a:gd name="T15" fmla="*/ 18 h 21"/>
                <a:gd name="T16" fmla="*/ 10 w 19"/>
                <a:gd name="T17" fmla="*/ 21 h 21"/>
                <a:gd name="T18" fmla="*/ 5 w 19"/>
                <a:gd name="T19" fmla="*/ 18 h 21"/>
                <a:gd name="T20" fmla="*/ 3 w 19"/>
                <a:gd name="T21" fmla="*/ 16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3 w 19"/>
                <a:gd name="T29" fmla="*/ 2 h 21"/>
                <a:gd name="T30" fmla="*/ 5 w 19"/>
                <a:gd name="T31" fmla="*/ 0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21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7" name="Freeform 49"/>
            <p:cNvSpPr>
              <a:spLocks/>
            </p:cNvSpPr>
            <p:nvPr/>
          </p:nvSpPr>
          <p:spPr bwMode="auto">
            <a:xfrm>
              <a:off x="5337" y="3318"/>
              <a:ext cx="19" cy="22"/>
            </a:xfrm>
            <a:custGeom>
              <a:avLst/>
              <a:gdLst>
                <a:gd name="T0" fmla="*/ 10 w 19"/>
                <a:gd name="T1" fmla="*/ 0 h 22"/>
                <a:gd name="T2" fmla="*/ 15 w 19"/>
                <a:gd name="T3" fmla="*/ 3 h 22"/>
                <a:gd name="T4" fmla="*/ 17 w 19"/>
                <a:gd name="T5" fmla="*/ 5 h 22"/>
                <a:gd name="T6" fmla="*/ 19 w 19"/>
                <a:gd name="T7" fmla="*/ 7 h 22"/>
                <a:gd name="T8" fmla="*/ 19 w 19"/>
                <a:gd name="T9" fmla="*/ 12 h 22"/>
                <a:gd name="T10" fmla="*/ 19 w 19"/>
                <a:gd name="T11" fmla="*/ 15 h 22"/>
                <a:gd name="T12" fmla="*/ 17 w 19"/>
                <a:gd name="T13" fmla="*/ 19 h 22"/>
                <a:gd name="T14" fmla="*/ 15 w 19"/>
                <a:gd name="T15" fmla="*/ 22 h 22"/>
                <a:gd name="T16" fmla="*/ 10 w 19"/>
                <a:gd name="T17" fmla="*/ 22 h 22"/>
                <a:gd name="T18" fmla="*/ 5 w 19"/>
                <a:gd name="T19" fmla="*/ 22 h 22"/>
                <a:gd name="T20" fmla="*/ 3 w 19"/>
                <a:gd name="T21" fmla="*/ 19 h 22"/>
                <a:gd name="T22" fmla="*/ 0 w 19"/>
                <a:gd name="T23" fmla="*/ 15 h 22"/>
                <a:gd name="T24" fmla="*/ 0 w 19"/>
                <a:gd name="T25" fmla="*/ 12 h 22"/>
                <a:gd name="T26" fmla="*/ 0 w 19"/>
                <a:gd name="T27" fmla="*/ 7 h 22"/>
                <a:gd name="T28" fmla="*/ 3 w 19"/>
                <a:gd name="T29" fmla="*/ 5 h 22"/>
                <a:gd name="T30" fmla="*/ 5 w 19"/>
                <a:gd name="T31" fmla="*/ 3 h 22"/>
                <a:gd name="T32" fmla="*/ 10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10" y="0"/>
                  </a:moveTo>
                  <a:lnTo>
                    <a:pt x="15" y="3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8" name="Freeform 50"/>
            <p:cNvSpPr>
              <a:spLocks/>
            </p:cNvSpPr>
            <p:nvPr/>
          </p:nvSpPr>
          <p:spPr bwMode="auto">
            <a:xfrm>
              <a:off x="5337" y="3318"/>
              <a:ext cx="19" cy="22"/>
            </a:xfrm>
            <a:custGeom>
              <a:avLst/>
              <a:gdLst>
                <a:gd name="T0" fmla="*/ 10 w 19"/>
                <a:gd name="T1" fmla="*/ 0 h 22"/>
                <a:gd name="T2" fmla="*/ 15 w 19"/>
                <a:gd name="T3" fmla="*/ 3 h 22"/>
                <a:gd name="T4" fmla="*/ 17 w 19"/>
                <a:gd name="T5" fmla="*/ 5 h 22"/>
                <a:gd name="T6" fmla="*/ 19 w 19"/>
                <a:gd name="T7" fmla="*/ 7 h 22"/>
                <a:gd name="T8" fmla="*/ 19 w 19"/>
                <a:gd name="T9" fmla="*/ 12 h 22"/>
                <a:gd name="T10" fmla="*/ 19 w 19"/>
                <a:gd name="T11" fmla="*/ 15 h 22"/>
                <a:gd name="T12" fmla="*/ 17 w 19"/>
                <a:gd name="T13" fmla="*/ 19 h 22"/>
                <a:gd name="T14" fmla="*/ 15 w 19"/>
                <a:gd name="T15" fmla="*/ 22 h 22"/>
                <a:gd name="T16" fmla="*/ 10 w 19"/>
                <a:gd name="T17" fmla="*/ 22 h 22"/>
                <a:gd name="T18" fmla="*/ 5 w 19"/>
                <a:gd name="T19" fmla="*/ 22 h 22"/>
                <a:gd name="T20" fmla="*/ 3 w 19"/>
                <a:gd name="T21" fmla="*/ 19 h 22"/>
                <a:gd name="T22" fmla="*/ 0 w 19"/>
                <a:gd name="T23" fmla="*/ 15 h 22"/>
                <a:gd name="T24" fmla="*/ 0 w 19"/>
                <a:gd name="T25" fmla="*/ 12 h 22"/>
                <a:gd name="T26" fmla="*/ 0 w 19"/>
                <a:gd name="T27" fmla="*/ 7 h 22"/>
                <a:gd name="T28" fmla="*/ 3 w 19"/>
                <a:gd name="T29" fmla="*/ 5 h 22"/>
                <a:gd name="T30" fmla="*/ 5 w 19"/>
                <a:gd name="T31" fmla="*/ 3 h 22"/>
                <a:gd name="T32" fmla="*/ 10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10" y="0"/>
                  </a:moveTo>
                  <a:lnTo>
                    <a:pt x="15" y="3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49" name="Freeform 51"/>
            <p:cNvSpPr>
              <a:spLocks/>
            </p:cNvSpPr>
            <p:nvPr/>
          </p:nvSpPr>
          <p:spPr bwMode="auto">
            <a:xfrm>
              <a:off x="5337" y="3238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5 w 19"/>
                <a:gd name="T3" fmla="*/ 0 h 19"/>
                <a:gd name="T4" fmla="*/ 17 w 19"/>
                <a:gd name="T5" fmla="*/ 3 h 19"/>
                <a:gd name="T6" fmla="*/ 19 w 19"/>
                <a:gd name="T7" fmla="*/ 5 h 19"/>
                <a:gd name="T8" fmla="*/ 19 w 19"/>
                <a:gd name="T9" fmla="*/ 10 h 19"/>
                <a:gd name="T10" fmla="*/ 19 w 19"/>
                <a:gd name="T11" fmla="*/ 14 h 19"/>
                <a:gd name="T12" fmla="*/ 17 w 19"/>
                <a:gd name="T13" fmla="*/ 17 h 19"/>
                <a:gd name="T14" fmla="*/ 15 w 19"/>
                <a:gd name="T15" fmla="*/ 19 h 19"/>
                <a:gd name="T16" fmla="*/ 10 w 19"/>
                <a:gd name="T17" fmla="*/ 19 h 19"/>
                <a:gd name="T18" fmla="*/ 5 w 19"/>
                <a:gd name="T19" fmla="*/ 19 h 19"/>
                <a:gd name="T20" fmla="*/ 3 w 19"/>
                <a:gd name="T21" fmla="*/ 17 h 19"/>
                <a:gd name="T22" fmla="*/ 0 w 19"/>
                <a:gd name="T23" fmla="*/ 14 h 19"/>
                <a:gd name="T24" fmla="*/ 0 w 19"/>
                <a:gd name="T25" fmla="*/ 10 h 19"/>
                <a:gd name="T26" fmla="*/ 0 w 19"/>
                <a:gd name="T27" fmla="*/ 5 h 19"/>
                <a:gd name="T28" fmla="*/ 3 w 19"/>
                <a:gd name="T29" fmla="*/ 3 h 19"/>
                <a:gd name="T30" fmla="*/ 5 w 19"/>
                <a:gd name="T31" fmla="*/ 0 h 19"/>
                <a:gd name="T32" fmla="*/ 1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0" name="Freeform 52"/>
            <p:cNvSpPr>
              <a:spLocks/>
            </p:cNvSpPr>
            <p:nvPr/>
          </p:nvSpPr>
          <p:spPr bwMode="auto">
            <a:xfrm>
              <a:off x="5337" y="3238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5 w 19"/>
                <a:gd name="T3" fmla="*/ 0 h 19"/>
                <a:gd name="T4" fmla="*/ 17 w 19"/>
                <a:gd name="T5" fmla="*/ 3 h 19"/>
                <a:gd name="T6" fmla="*/ 19 w 19"/>
                <a:gd name="T7" fmla="*/ 5 h 19"/>
                <a:gd name="T8" fmla="*/ 19 w 19"/>
                <a:gd name="T9" fmla="*/ 10 h 19"/>
                <a:gd name="T10" fmla="*/ 19 w 19"/>
                <a:gd name="T11" fmla="*/ 14 h 19"/>
                <a:gd name="T12" fmla="*/ 17 w 19"/>
                <a:gd name="T13" fmla="*/ 17 h 19"/>
                <a:gd name="T14" fmla="*/ 15 w 19"/>
                <a:gd name="T15" fmla="*/ 19 h 19"/>
                <a:gd name="T16" fmla="*/ 10 w 19"/>
                <a:gd name="T17" fmla="*/ 19 h 19"/>
                <a:gd name="T18" fmla="*/ 5 w 19"/>
                <a:gd name="T19" fmla="*/ 19 h 19"/>
                <a:gd name="T20" fmla="*/ 3 w 19"/>
                <a:gd name="T21" fmla="*/ 17 h 19"/>
                <a:gd name="T22" fmla="*/ 0 w 19"/>
                <a:gd name="T23" fmla="*/ 14 h 19"/>
                <a:gd name="T24" fmla="*/ 0 w 19"/>
                <a:gd name="T25" fmla="*/ 10 h 19"/>
                <a:gd name="T26" fmla="*/ 0 w 19"/>
                <a:gd name="T27" fmla="*/ 5 h 19"/>
                <a:gd name="T28" fmla="*/ 3 w 19"/>
                <a:gd name="T29" fmla="*/ 3 h 19"/>
                <a:gd name="T30" fmla="*/ 5 w 19"/>
                <a:gd name="T31" fmla="*/ 0 h 19"/>
                <a:gd name="T32" fmla="*/ 1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1" name="Freeform 53"/>
            <p:cNvSpPr>
              <a:spLocks/>
            </p:cNvSpPr>
            <p:nvPr/>
          </p:nvSpPr>
          <p:spPr bwMode="auto">
            <a:xfrm>
              <a:off x="5337" y="3156"/>
              <a:ext cx="19" cy="18"/>
            </a:xfrm>
            <a:custGeom>
              <a:avLst/>
              <a:gdLst>
                <a:gd name="T0" fmla="*/ 10 w 19"/>
                <a:gd name="T1" fmla="*/ 0 h 18"/>
                <a:gd name="T2" fmla="*/ 15 w 19"/>
                <a:gd name="T3" fmla="*/ 0 h 18"/>
                <a:gd name="T4" fmla="*/ 17 w 19"/>
                <a:gd name="T5" fmla="*/ 2 h 18"/>
                <a:gd name="T6" fmla="*/ 19 w 19"/>
                <a:gd name="T7" fmla="*/ 4 h 18"/>
                <a:gd name="T8" fmla="*/ 19 w 19"/>
                <a:gd name="T9" fmla="*/ 9 h 18"/>
                <a:gd name="T10" fmla="*/ 19 w 19"/>
                <a:gd name="T11" fmla="*/ 14 h 18"/>
                <a:gd name="T12" fmla="*/ 17 w 19"/>
                <a:gd name="T13" fmla="*/ 16 h 18"/>
                <a:gd name="T14" fmla="*/ 15 w 19"/>
                <a:gd name="T15" fmla="*/ 18 h 18"/>
                <a:gd name="T16" fmla="*/ 10 w 19"/>
                <a:gd name="T17" fmla="*/ 18 h 18"/>
                <a:gd name="T18" fmla="*/ 5 w 19"/>
                <a:gd name="T19" fmla="*/ 18 h 18"/>
                <a:gd name="T20" fmla="*/ 3 w 19"/>
                <a:gd name="T21" fmla="*/ 16 h 18"/>
                <a:gd name="T22" fmla="*/ 0 w 19"/>
                <a:gd name="T23" fmla="*/ 14 h 18"/>
                <a:gd name="T24" fmla="*/ 0 w 19"/>
                <a:gd name="T25" fmla="*/ 9 h 18"/>
                <a:gd name="T26" fmla="*/ 0 w 19"/>
                <a:gd name="T27" fmla="*/ 4 h 18"/>
                <a:gd name="T28" fmla="*/ 3 w 19"/>
                <a:gd name="T29" fmla="*/ 2 h 18"/>
                <a:gd name="T30" fmla="*/ 5 w 19"/>
                <a:gd name="T31" fmla="*/ 0 h 18"/>
                <a:gd name="T32" fmla="*/ 10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2" name="Freeform 54"/>
            <p:cNvSpPr>
              <a:spLocks/>
            </p:cNvSpPr>
            <p:nvPr/>
          </p:nvSpPr>
          <p:spPr bwMode="auto">
            <a:xfrm>
              <a:off x="5337" y="3156"/>
              <a:ext cx="19" cy="18"/>
            </a:xfrm>
            <a:custGeom>
              <a:avLst/>
              <a:gdLst>
                <a:gd name="T0" fmla="*/ 10 w 19"/>
                <a:gd name="T1" fmla="*/ 0 h 18"/>
                <a:gd name="T2" fmla="*/ 15 w 19"/>
                <a:gd name="T3" fmla="*/ 0 h 18"/>
                <a:gd name="T4" fmla="*/ 17 w 19"/>
                <a:gd name="T5" fmla="*/ 2 h 18"/>
                <a:gd name="T6" fmla="*/ 19 w 19"/>
                <a:gd name="T7" fmla="*/ 4 h 18"/>
                <a:gd name="T8" fmla="*/ 19 w 19"/>
                <a:gd name="T9" fmla="*/ 9 h 18"/>
                <a:gd name="T10" fmla="*/ 19 w 19"/>
                <a:gd name="T11" fmla="*/ 14 h 18"/>
                <a:gd name="T12" fmla="*/ 17 w 19"/>
                <a:gd name="T13" fmla="*/ 16 h 18"/>
                <a:gd name="T14" fmla="*/ 15 w 19"/>
                <a:gd name="T15" fmla="*/ 18 h 18"/>
                <a:gd name="T16" fmla="*/ 10 w 19"/>
                <a:gd name="T17" fmla="*/ 18 h 18"/>
                <a:gd name="T18" fmla="*/ 5 w 19"/>
                <a:gd name="T19" fmla="*/ 18 h 18"/>
                <a:gd name="T20" fmla="*/ 3 w 19"/>
                <a:gd name="T21" fmla="*/ 16 h 18"/>
                <a:gd name="T22" fmla="*/ 0 w 19"/>
                <a:gd name="T23" fmla="*/ 14 h 18"/>
                <a:gd name="T24" fmla="*/ 0 w 19"/>
                <a:gd name="T25" fmla="*/ 9 h 18"/>
                <a:gd name="T26" fmla="*/ 0 w 19"/>
                <a:gd name="T27" fmla="*/ 4 h 18"/>
                <a:gd name="T28" fmla="*/ 3 w 19"/>
                <a:gd name="T29" fmla="*/ 2 h 18"/>
                <a:gd name="T30" fmla="*/ 5 w 19"/>
                <a:gd name="T31" fmla="*/ 0 h 18"/>
                <a:gd name="T32" fmla="*/ 10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3" name="Freeform 55"/>
            <p:cNvSpPr>
              <a:spLocks/>
            </p:cNvSpPr>
            <p:nvPr/>
          </p:nvSpPr>
          <p:spPr bwMode="auto">
            <a:xfrm>
              <a:off x="5337" y="3073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0 h 21"/>
                <a:gd name="T4" fmla="*/ 17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7 w 19"/>
                <a:gd name="T13" fmla="*/ 17 h 21"/>
                <a:gd name="T14" fmla="*/ 15 w 19"/>
                <a:gd name="T15" fmla="*/ 19 h 21"/>
                <a:gd name="T16" fmla="*/ 10 w 19"/>
                <a:gd name="T17" fmla="*/ 21 h 21"/>
                <a:gd name="T18" fmla="*/ 5 w 19"/>
                <a:gd name="T19" fmla="*/ 19 h 21"/>
                <a:gd name="T20" fmla="*/ 3 w 19"/>
                <a:gd name="T21" fmla="*/ 17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3 w 19"/>
                <a:gd name="T29" fmla="*/ 2 h 21"/>
                <a:gd name="T30" fmla="*/ 5 w 19"/>
                <a:gd name="T31" fmla="*/ 0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4" name="Freeform 56"/>
            <p:cNvSpPr>
              <a:spLocks/>
            </p:cNvSpPr>
            <p:nvPr/>
          </p:nvSpPr>
          <p:spPr bwMode="auto">
            <a:xfrm>
              <a:off x="5337" y="3073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0 h 21"/>
                <a:gd name="T4" fmla="*/ 17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7 w 19"/>
                <a:gd name="T13" fmla="*/ 17 h 21"/>
                <a:gd name="T14" fmla="*/ 15 w 19"/>
                <a:gd name="T15" fmla="*/ 19 h 21"/>
                <a:gd name="T16" fmla="*/ 10 w 19"/>
                <a:gd name="T17" fmla="*/ 21 h 21"/>
                <a:gd name="T18" fmla="*/ 5 w 19"/>
                <a:gd name="T19" fmla="*/ 19 h 21"/>
                <a:gd name="T20" fmla="*/ 3 w 19"/>
                <a:gd name="T21" fmla="*/ 17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3 w 19"/>
                <a:gd name="T29" fmla="*/ 2 h 21"/>
                <a:gd name="T30" fmla="*/ 5 w 19"/>
                <a:gd name="T31" fmla="*/ 0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5" name="Freeform 57"/>
            <p:cNvSpPr>
              <a:spLocks/>
            </p:cNvSpPr>
            <p:nvPr/>
          </p:nvSpPr>
          <p:spPr bwMode="auto">
            <a:xfrm>
              <a:off x="5337" y="2908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2 h 21"/>
                <a:gd name="T4" fmla="*/ 17 w 19"/>
                <a:gd name="T5" fmla="*/ 5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7 w 19"/>
                <a:gd name="T13" fmla="*/ 19 h 21"/>
                <a:gd name="T14" fmla="*/ 15 w 19"/>
                <a:gd name="T15" fmla="*/ 21 h 21"/>
                <a:gd name="T16" fmla="*/ 10 w 19"/>
                <a:gd name="T17" fmla="*/ 21 h 21"/>
                <a:gd name="T18" fmla="*/ 5 w 19"/>
                <a:gd name="T19" fmla="*/ 21 h 21"/>
                <a:gd name="T20" fmla="*/ 3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3 w 19"/>
                <a:gd name="T29" fmla="*/ 5 h 21"/>
                <a:gd name="T30" fmla="*/ 5 w 19"/>
                <a:gd name="T31" fmla="*/ 2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2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6" name="Freeform 58"/>
            <p:cNvSpPr>
              <a:spLocks/>
            </p:cNvSpPr>
            <p:nvPr/>
          </p:nvSpPr>
          <p:spPr bwMode="auto">
            <a:xfrm>
              <a:off x="5337" y="2908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2 h 21"/>
                <a:gd name="T4" fmla="*/ 17 w 19"/>
                <a:gd name="T5" fmla="*/ 5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7 w 19"/>
                <a:gd name="T13" fmla="*/ 19 h 21"/>
                <a:gd name="T14" fmla="*/ 15 w 19"/>
                <a:gd name="T15" fmla="*/ 21 h 21"/>
                <a:gd name="T16" fmla="*/ 10 w 19"/>
                <a:gd name="T17" fmla="*/ 21 h 21"/>
                <a:gd name="T18" fmla="*/ 5 w 19"/>
                <a:gd name="T19" fmla="*/ 21 h 21"/>
                <a:gd name="T20" fmla="*/ 3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3 w 19"/>
                <a:gd name="T29" fmla="*/ 5 h 21"/>
                <a:gd name="T30" fmla="*/ 5 w 19"/>
                <a:gd name="T31" fmla="*/ 2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2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7" name="Freeform 59"/>
            <p:cNvSpPr>
              <a:spLocks/>
            </p:cNvSpPr>
            <p:nvPr/>
          </p:nvSpPr>
          <p:spPr bwMode="auto">
            <a:xfrm>
              <a:off x="5337" y="2828"/>
              <a:ext cx="19" cy="18"/>
            </a:xfrm>
            <a:custGeom>
              <a:avLst/>
              <a:gdLst>
                <a:gd name="T0" fmla="*/ 10 w 19"/>
                <a:gd name="T1" fmla="*/ 0 h 18"/>
                <a:gd name="T2" fmla="*/ 15 w 19"/>
                <a:gd name="T3" fmla="*/ 0 h 18"/>
                <a:gd name="T4" fmla="*/ 17 w 19"/>
                <a:gd name="T5" fmla="*/ 2 h 18"/>
                <a:gd name="T6" fmla="*/ 19 w 19"/>
                <a:gd name="T7" fmla="*/ 4 h 18"/>
                <a:gd name="T8" fmla="*/ 19 w 19"/>
                <a:gd name="T9" fmla="*/ 9 h 18"/>
                <a:gd name="T10" fmla="*/ 19 w 19"/>
                <a:gd name="T11" fmla="*/ 14 h 18"/>
                <a:gd name="T12" fmla="*/ 17 w 19"/>
                <a:gd name="T13" fmla="*/ 16 h 18"/>
                <a:gd name="T14" fmla="*/ 15 w 19"/>
                <a:gd name="T15" fmla="*/ 18 h 18"/>
                <a:gd name="T16" fmla="*/ 10 w 19"/>
                <a:gd name="T17" fmla="*/ 18 h 18"/>
                <a:gd name="T18" fmla="*/ 5 w 19"/>
                <a:gd name="T19" fmla="*/ 18 h 18"/>
                <a:gd name="T20" fmla="*/ 3 w 19"/>
                <a:gd name="T21" fmla="*/ 16 h 18"/>
                <a:gd name="T22" fmla="*/ 0 w 19"/>
                <a:gd name="T23" fmla="*/ 14 h 18"/>
                <a:gd name="T24" fmla="*/ 0 w 19"/>
                <a:gd name="T25" fmla="*/ 9 h 18"/>
                <a:gd name="T26" fmla="*/ 0 w 19"/>
                <a:gd name="T27" fmla="*/ 4 h 18"/>
                <a:gd name="T28" fmla="*/ 3 w 19"/>
                <a:gd name="T29" fmla="*/ 2 h 18"/>
                <a:gd name="T30" fmla="*/ 5 w 19"/>
                <a:gd name="T31" fmla="*/ 0 h 18"/>
                <a:gd name="T32" fmla="*/ 10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8" name="Freeform 60"/>
            <p:cNvSpPr>
              <a:spLocks/>
            </p:cNvSpPr>
            <p:nvPr/>
          </p:nvSpPr>
          <p:spPr bwMode="auto">
            <a:xfrm>
              <a:off x="5337" y="2828"/>
              <a:ext cx="19" cy="18"/>
            </a:xfrm>
            <a:custGeom>
              <a:avLst/>
              <a:gdLst>
                <a:gd name="T0" fmla="*/ 10 w 19"/>
                <a:gd name="T1" fmla="*/ 0 h 18"/>
                <a:gd name="T2" fmla="*/ 15 w 19"/>
                <a:gd name="T3" fmla="*/ 0 h 18"/>
                <a:gd name="T4" fmla="*/ 17 w 19"/>
                <a:gd name="T5" fmla="*/ 2 h 18"/>
                <a:gd name="T6" fmla="*/ 19 w 19"/>
                <a:gd name="T7" fmla="*/ 4 h 18"/>
                <a:gd name="T8" fmla="*/ 19 w 19"/>
                <a:gd name="T9" fmla="*/ 9 h 18"/>
                <a:gd name="T10" fmla="*/ 19 w 19"/>
                <a:gd name="T11" fmla="*/ 14 h 18"/>
                <a:gd name="T12" fmla="*/ 17 w 19"/>
                <a:gd name="T13" fmla="*/ 16 h 18"/>
                <a:gd name="T14" fmla="*/ 15 w 19"/>
                <a:gd name="T15" fmla="*/ 18 h 18"/>
                <a:gd name="T16" fmla="*/ 10 w 19"/>
                <a:gd name="T17" fmla="*/ 18 h 18"/>
                <a:gd name="T18" fmla="*/ 5 w 19"/>
                <a:gd name="T19" fmla="*/ 18 h 18"/>
                <a:gd name="T20" fmla="*/ 3 w 19"/>
                <a:gd name="T21" fmla="*/ 16 h 18"/>
                <a:gd name="T22" fmla="*/ 0 w 19"/>
                <a:gd name="T23" fmla="*/ 14 h 18"/>
                <a:gd name="T24" fmla="*/ 0 w 19"/>
                <a:gd name="T25" fmla="*/ 9 h 18"/>
                <a:gd name="T26" fmla="*/ 0 w 19"/>
                <a:gd name="T27" fmla="*/ 4 h 18"/>
                <a:gd name="T28" fmla="*/ 3 w 19"/>
                <a:gd name="T29" fmla="*/ 2 h 18"/>
                <a:gd name="T30" fmla="*/ 5 w 19"/>
                <a:gd name="T31" fmla="*/ 0 h 18"/>
                <a:gd name="T32" fmla="*/ 10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59" name="Freeform 61"/>
            <p:cNvSpPr>
              <a:spLocks/>
            </p:cNvSpPr>
            <p:nvPr/>
          </p:nvSpPr>
          <p:spPr bwMode="auto">
            <a:xfrm>
              <a:off x="5337" y="2745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0 h 21"/>
                <a:gd name="T4" fmla="*/ 17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7 w 19"/>
                <a:gd name="T13" fmla="*/ 17 h 21"/>
                <a:gd name="T14" fmla="*/ 15 w 19"/>
                <a:gd name="T15" fmla="*/ 19 h 21"/>
                <a:gd name="T16" fmla="*/ 10 w 19"/>
                <a:gd name="T17" fmla="*/ 21 h 21"/>
                <a:gd name="T18" fmla="*/ 5 w 19"/>
                <a:gd name="T19" fmla="*/ 19 h 21"/>
                <a:gd name="T20" fmla="*/ 3 w 19"/>
                <a:gd name="T21" fmla="*/ 17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3 w 19"/>
                <a:gd name="T29" fmla="*/ 2 h 21"/>
                <a:gd name="T30" fmla="*/ 5 w 19"/>
                <a:gd name="T31" fmla="*/ 0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0" name="Freeform 62"/>
            <p:cNvSpPr>
              <a:spLocks/>
            </p:cNvSpPr>
            <p:nvPr/>
          </p:nvSpPr>
          <p:spPr bwMode="auto">
            <a:xfrm>
              <a:off x="5337" y="2745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0 h 21"/>
                <a:gd name="T4" fmla="*/ 17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7 w 19"/>
                <a:gd name="T13" fmla="*/ 17 h 21"/>
                <a:gd name="T14" fmla="*/ 15 w 19"/>
                <a:gd name="T15" fmla="*/ 19 h 21"/>
                <a:gd name="T16" fmla="*/ 10 w 19"/>
                <a:gd name="T17" fmla="*/ 21 h 21"/>
                <a:gd name="T18" fmla="*/ 5 w 19"/>
                <a:gd name="T19" fmla="*/ 19 h 21"/>
                <a:gd name="T20" fmla="*/ 3 w 19"/>
                <a:gd name="T21" fmla="*/ 17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3 w 19"/>
                <a:gd name="T29" fmla="*/ 2 h 21"/>
                <a:gd name="T30" fmla="*/ 5 w 19"/>
                <a:gd name="T31" fmla="*/ 0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1" name="Freeform 63"/>
            <p:cNvSpPr>
              <a:spLocks/>
            </p:cNvSpPr>
            <p:nvPr/>
          </p:nvSpPr>
          <p:spPr bwMode="auto">
            <a:xfrm>
              <a:off x="5337" y="2662"/>
              <a:ext cx="19" cy="22"/>
            </a:xfrm>
            <a:custGeom>
              <a:avLst/>
              <a:gdLst>
                <a:gd name="T0" fmla="*/ 10 w 19"/>
                <a:gd name="T1" fmla="*/ 0 h 22"/>
                <a:gd name="T2" fmla="*/ 15 w 19"/>
                <a:gd name="T3" fmla="*/ 0 h 22"/>
                <a:gd name="T4" fmla="*/ 17 w 19"/>
                <a:gd name="T5" fmla="*/ 3 h 22"/>
                <a:gd name="T6" fmla="*/ 19 w 19"/>
                <a:gd name="T7" fmla="*/ 7 h 22"/>
                <a:gd name="T8" fmla="*/ 19 w 19"/>
                <a:gd name="T9" fmla="*/ 10 h 22"/>
                <a:gd name="T10" fmla="*/ 19 w 19"/>
                <a:gd name="T11" fmla="*/ 15 h 22"/>
                <a:gd name="T12" fmla="*/ 17 w 19"/>
                <a:gd name="T13" fmla="*/ 17 h 22"/>
                <a:gd name="T14" fmla="*/ 15 w 19"/>
                <a:gd name="T15" fmla="*/ 19 h 22"/>
                <a:gd name="T16" fmla="*/ 10 w 19"/>
                <a:gd name="T17" fmla="*/ 22 h 22"/>
                <a:gd name="T18" fmla="*/ 5 w 19"/>
                <a:gd name="T19" fmla="*/ 19 h 22"/>
                <a:gd name="T20" fmla="*/ 3 w 19"/>
                <a:gd name="T21" fmla="*/ 17 h 22"/>
                <a:gd name="T22" fmla="*/ 0 w 19"/>
                <a:gd name="T23" fmla="*/ 15 h 22"/>
                <a:gd name="T24" fmla="*/ 0 w 19"/>
                <a:gd name="T25" fmla="*/ 10 h 22"/>
                <a:gd name="T26" fmla="*/ 0 w 19"/>
                <a:gd name="T27" fmla="*/ 7 h 22"/>
                <a:gd name="T28" fmla="*/ 3 w 19"/>
                <a:gd name="T29" fmla="*/ 3 h 22"/>
                <a:gd name="T30" fmla="*/ 5 w 19"/>
                <a:gd name="T31" fmla="*/ 0 h 22"/>
                <a:gd name="T32" fmla="*/ 10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2" name="Freeform 64"/>
            <p:cNvSpPr>
              <a:spLocks/>
            </p:cNvSpPr>
            <p:nvPr/>
          </p:nvSpPr>
          <p:spPr bwMode="auto">
            <a:xfrm>
              <a:off x="5337" y="2662"/>
              <a:ext cx="19" cy="22"/>
            </a:xfrm>
            <a:custGeom>
              <a:avLst/>
              <a:gdLst>
                <a:gd name="T0" fmla="*/ 10 w 19"/>
                <a:gd name="T1" fmla="*/ 0 h 22"/>
                <a:gd name="T2" fmla="*/ 15 w 19"/>
                <a:gd name="T3" fmla="*/ 0 h 22"/>
                <a:gd name="T4" fmla="*/ 17 w 19"/>
                <a:gd name="T5" fmla="*/ 3 h 22"/>
                <a:gd name="T6" fmla="*/ 19 w 19"/>
                <a:gd name="T7" fmla="*/ 7 h 22"/>
                <a:gd name="T8" fmla="*/ 19 w 19"/>
                <a:gd name="T9" fmla="*/ 10 h 22"/>
                <a:gd name="T10" fmla="*/ 19 w 19"/>
                <a:gd name="T11" fmla="*/ 15 h 22"/>
                <a:gd name="T12" fmla="*/ 17 w 19"/>
                <a:gd name="T13" fmla="*/ 17 h 22"/>
                <a:gd name="T14" fmla="*/ 15 w 19"/>
                <a:gd name="T15" fmla="*/ 19 h 22"/>
                <a:gd name="T16" fmla="*/ 10 w 19"/>
                <a:gd name="T17" fmla="*/ 22 h 22"/>
                <a:gd name="T18" fmla="*/ 5 w 19"/>
                <a:gd name="T19" fmla="*/ 19 h 22"/>
                <a:gd name="T20" fmla="*/ 3 w 19"/>
                <a:gd name="T21" fmla="*/ 17 h 22"/>
                <a:gd name="T22" fmla="*/ 0 w 19"/>
                <a:gd name="T23" fmla="*/ 15 h 22"/>
                <a:gd name="T24" fmla="*/ 0 w 19"/>
                <a:gd name="T25" fmla="*/ 10 h 22"/>
                <a:gd name="T26" fmla="*/ 0 w 19"/>
                <a:gd name="T27" fmla="*/ 7 h 22"/>
                <a:gd name="T28" fmla="*/ 3 w 19"/>
                <a:gd name="T29" fmla="*/ 3 h 22"/>
                <a:gd name="T30" fmla="*/ 5 w 19"/>
                <a:gd name="T31" fmla="*/ 0 h 22"/>
                <a:gd name="T32" fmla="*/ 10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3" name="Freeform 65"/>
            <p:cNvSpPr>
              <a:spLocks/>
            </p:cNvSpPr>
            <p:nvPr/>
          </p:nvSpPr>
          <p:spPr bwMode="auto">
            <a:xfrm>
              <a:off x="5337" y="2500"/>
              <a:ext cx="19" cy="18"/>
            </a:xfrm>
            <a:custGeom>
              <a:avLst/>
              <a:gdLst>
                <a:gd name="T0" fmla="*/ 10 w 19"/>
                <a:gd name="T1" fmla="*/ 0 h 18"/>
                <a:gd name="T2" fmla="*/ 15 w 19"/>
                <a:gd name="T3" fmla="*/ 0 h 18"/>
                <a:gd name="T4" fmla="*/ 17 w 19"/>
                <a:gd name="T5" fmla="*/ 2 h 18"/>
                <a:gd name="T6" fmla="*/ 19 w 19"/>
                <a:gd name="T7" fmla="*/ 4 h 18"/>
                <a:gd name="T8" fmla="*/ 19 w 19"/>
                <a:gd name="T9" fmla="*/ 9 h 18"/>
                <a:gd name="T10" fmla="*/ 19 w 19"/>
                <a:gd name="T11" fmla="*/ 14 h 18"/>
                <a:gd name="T12" fmla="*/ 17 w 19"/>
                <a:gd name="T13" fmla="*/ 16 h 18"/>
                <a:gd name="T14" fmla="*/ 15 w 19"/>
                <a:gd name="T15" fmla="*/ 18 h 18"/>
                <a:gd name="T16" fmla="*/ 10 w 19"/>
                <a:gd name="T17" fmla="*/ 18 h 18"/>
                <a:gd name="T18" fmla="*/ 5 w 19"/>
                <a:gd name="T19" fmla="*/ 18 h 18"/>
                <a:gd name="T20" fmla="*/ 3 w 19"/>
                <a:gd name="T21" fmla="*/ 16 h 18"/>
                <a:gd name="T22" fmla="*/ 0 w 19"/>
                <a:gd name="T23" fmla="*/ 14 h 18"/>
                <a:gd name="T24" fmla="*/ 0 w 19"/>
                <a:gd name="T25" fmla="*/ 9 h 18"/>
                <a:gd name="T26" fmla="*/ 0 w 19"/>
                <a:gd name="T27" fmla="*/ 4 h 18"/>
                <a:gd name="T28" fmla="*/ 3 w 19"/>
                <a:gd name="T29" fmla="*/ 2 h 18"/>
                <a:gd name="T30" fmla="*/ 5 w 19"/>
                <a:gd name="T31" fmla="*/ 0 h 18"/>
                <a:gd name="T32" fmla="*/ 10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4" name="Freeform 66"/>
            <p:cNvSpPr>
              <a:spLocks/>
            </p:cNvSpPr>
            <p:nvPr/>
          </p:nvSpPr>
          <p:spPr bwMode="auto">
            <a:xfrm>
              <a:off x="5337" y="2500"/>
              <a:ext cx="19" cy="18"/>
            </a:xfrm>
            <a:custGeom>
              <a:avLst/>
              <a:gdLst>
                <a:gd name="T0" fmla="*/ 10 w 19"/>
                <a:gd name="T1" fmla="*/ 0 h 18"/>
                <a:gd name="T2" fmla="*/ 15 w 19"/>
                <a:gd name="T3" fmla="*/ 0 h 18"/>
                <a:gd name="T4" fmla="*/ 17 w 19"/>
                <a:gd name="T5" fmla="*/ 2 h 18"/>
                <a:gd name="T6" fmla="*/ 19 w 19"/>
                <a:gd name="T7" fmla="*/ 4 h 18"/>
                <a:gd name="T8" fmla="*/ 19 w 19"/>
                <a:gd name="T9" fmla="*/ 9 h 18"/>
                <a:gd name="T10" fmla="*/ 19 w 19"/>
                <a:gd name="T11" fmla="*/ 14 h 18"/>
                <a:gd name="T12" fmla="*/ 17 w 19"/>
                <a:gd name="T13" fmla="*/ 16 h 18"/>
                <a:gd name="T14" fmla="*/ 15 w 19"/>
                <a:gd name="T15" fmla="*/ 18 h 18"/>
                <a:gd name="T16" fmla="*/ 10 w 19"/>
                <a:gd name="T17" fmla="*/ 18 h 18"/>
                <a:gd name="T18" fmla="*/ 5 w 19"/>
                <a:gd name="T19" fmla="*/ 18 h 18"/>
                <a:gd name="T20" fmla="*/ 3 w 19"/>
                <a:gd name="T21" fmla="*/ 16 h 18"/>
                <a:gd name="T22" fmla="*/ 0 w 19"/>
                <a:gd name="T23" fmla="*/ 14 h 18"/>
                <a:gd name="T24" fmla="*/ 0 w 19"/>
                <a:gd name="T25" fmla="*/ 9 h 18"/>
                <a:gd name="T26" fmla="*/ 0 w 19"/>
                <a:gd name="T27" fmla="*/ 4 h 18"/>
                <a:gd name="T28" fmla="*/ 3 w 19"/>
                <a:gd name="T29" fmla="*/ 2 h 18"/>
                <a:gd name="T30" fmla="*/ 5 w 19"/>
                <a:gd name="T31" fmla="*/ 0 h 18"/>
                <a:gd name="T32" fmla="*/ 10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5" name="Freeform 67"/>
            <p:cNvSpPr>
              <a:spLocks/>
            </p:cNvSpPr>
            <p:nvPr/>
          </p:nvSpPr>
          <p:spPr bwMode="auto">
            <a:xfrm>
              <a:off x="5337" y="2417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5 w 19"/>
                <a:gd name="T3" fmla="*/ 0 h 19"/>
                <a:gd name="T4" fmla="*/ 17 w 19"/>
                <a:gd name="T5" fmla="*/ 2 h 19"/>
                <a:gd name="T6" fmla="*/ 19 w 19"/>
                <a:gd name="T7" fmla="*/ 5 h 19"/>
                <a:gd name="T8" fmla="*/ 19 w 19"/>
                <a:gd name="T9" fmla="*/ 9 h 19"/>
                <a:gd name="T10" fmla="*/ 19 w 19"/>
                <a:gd name="T11" fmla="*/ 14 h 19"/>
                <a:gd name="T12" fmla="*/ 17 w 19"/>
                <a:gd name="T13" fmla="*/ 17 h 19"/>
                <a:gd name="T14" fmla="*/ 15 w 19"/>
                <a:gd name="T15" fmla="*/ 19 h 19"/>
                <a:gd name="T16" fmla="*/ 10 w 19"/>
                <a:gd name="T17" fmla="*/ 19 h 19"/>
                <a:gd name="T18" fmla="*/ 5 w 19"/>
                <a:gd name="T19" fmla="*/ 19 h 19"/>
                <a:gd name="T20" fmla="*/ 3 w 19"/>
                <a:gd name="T21" fmla="*/ 17 h 19"/>
                <a:gd name="T22" fmla="*/ 0 w 19"/>
                <a:gd name="T23" fmla="*/ 14 h 19"/>
                <a:gd name="T24" fmla="*/ 0 w 19"/>
                <a:gd name="T25" fmla="*/ 9 h 19"/>
                <a:gd name="T26" fmla="*/ 0 w 19"/>
                <a:gd name="T27" fmla="*/ 5 h 19"/>
                <a:gd name="T28" fmla="*/ 3 w 19"/>
                <a:gd name="T29" fmla="*/ 2 h 19"/>
                <a:gd name="T30" fmla="*/ 5 w 19"/>
                <a:gd name="T31" fmla="*/ 0 h 19"/>
                <a:gd name="T32" fmla="*/ 1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6" name="Freeform 68"/>
            <p:cNvSpPr>
              <a:spLocks/>
            </p:cNvSpPr>
            <p:nvPr/>
          </p:nvSpPr>
          <p:spPr bwMode="auto">
            <a:xfrm>
              <a:off x="5337" y="2417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5 w 19"/>
                <a:gd name="T3" fmla="*/ 0 h 19"/>
                <a:gd name="T4" fmla="*/ 17 w 19"/>
                <a:gd name="T5" fmla="*/ 2 h 19"/>
                <a:gd name="T6" fmla="*/ 19 w 19"/>
                <a:gd name="T7" fmla="*/ 5 h 19"/>
                <a:gd name="T8" fmla="*/ 19 w 19"/>
                <a:gd name="T9" fmla="*/ 9 h 19"/>
                <a:gd name="T10" fmla="*/ 19 w 19"/>
                <a:gd name="T11" fmla="*/ 14 h 19"/>
                <a:gd name="T12" fmla="*/ 17 w 19"/>
                <a:gd name="T13" fmla="*/ 17 h 19"/>
                <a:gd name="T14" fmla="*/ 15 w 19"/>
                <a:gd name="T15" fmla="*/ 19 h 19"/>
                <a:gd name="T16" fmla="*/ 10 w 19"/>
                <a:gd name="T17" fmla="*/ 19 h 19"/>
                <a:gd name="T18" fmla="*/ 5 w 19"/>
                <a:gd name="T19" fmla="*/ 19 h 19"/>
                <a:gd name="T20" fmla="*/ 3 w 19"/>
                <a:gd name="T21" fmla="*/ 17 h 19"/>
                <a:gd name="T22" fmla="*/ 0 w 19"/>
                <a:gd name="T23" fmla="*/ 14 h 19"/>
                <a:gd name="T24" fmla="*/ 0 w 19"/>
                <a:gd name="T25" fmla="*/ 9 h 19"/>
                <a:gd name="T26" fmla="*/ 0 w 19"/>
                <a:gd name="T27" fmla="*/ 5 h 19"/>
                <a:gd name="T28" fmla="*/ 3 w 19"/>
                <a:gd name="T29" fmla="*/ 2 h 19"/>
                <a:gd name="T30" fmla="*/ 5 w 19"/>
                <a:gd name="T31" fmla="*/ 0 h 19"/>
                <a:gd name="T32" fmla="*/ 1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7" name="Freeform 69"/>
            <p:cNvSpPr>
              <a:spLocks/>
            </p:cNvSpPr>
            <p:nvPr/>
          </p:nvSpPr>
          <p:spPr bwMode="auto">
            <a:xfrm>
              <a:off x="5337" y="2334"/>
              <a:ext cx="19" cy="22"/>
            </a:xfrm>
            <a:custGeom>
              <a:avLst/>
              <a:gdLst>
                <a:gd name="T0" fmla="*/ 10 w 19"/>
                <a:gd name="T1" fmla="*/ 0 h 22"/>
                <a:gd name="T2" fmla="*/ 15 w 19"/>
                <a:gd name="T3" fmla="*/ 0 h 22"/>
                <a:gd name="T4" fmla="*/ 17 w 19"/>
                <a:gd name="T5" fmla="*/ 3 h 22"/>
                <a:gd name="T6" fmla="*/ 19 w 19"/>
                <a:gd name="T7" fmla="*/ 7 h 22"/>
                <a:gd name="T8" fmla="*/ 19 w 19"/>
                <a:gd name="T9" fmla="*/ 10 h 22"/>
                <a:gd name="T10" fmla="*/ 19 w 19"/>
                <a:gd name="T11" fmla="*/ 15 h 22"/>
                <a:gd name="T12" fmla="*/ 17 w 19"/>
                <a:gd name="T13" fmla="*/ 17 h 22"/>
                <a:gd name="T14" fmla="*/ 15 w 19"/>
                <a:gd name="T15" fmla="*/ 19 h 22"/>
                <a:gd name="T16" fmla="*/ 10 w 19"/>
                <a:gd name="T17" fmla="*/ 22 h 22"/>
                <a:gd name="T18" fmla="*/ 5 w 19"/>
                <a:gd name="T19" fmla="*/ 19 h 22"/>
                <a:gd name="T20" fmla="*/ 3 w 19"/>
                <a:gd name="T21" fmla="*/ 17 h 22"/>
                <a:gd name="T22" fmla="*/ 0 w 19"/>
                <a:gd name="T23" fmla="*/ 15 h 22"/>
                <a:gd name="T24" fmla="*/ 0 w 19"/>
                <a:gd name="T25" fmla="*/ 10 h 22"/>
                <a:gd name="T26" fmla="*/ 0 w 19"/>
                <a:gd name="T27" fmla="*/ 7 h 22"/>
                <a:gd name="T28" fmla="*/ 3 w 19"/>
                <a:gd name="T29" fmla="*/ 3 h 22"/>
                <a:gd name="T30" fmla="*/ 5 w 19"/>
                <a:gd name="T31" fmla="*/ 0 h 22"/>
                <a:gd name="T32" fmla="*/ 10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8" name="Freeform 70"/>
            <p:cNvSpPr>
              <a:spLocks/>
            </p:cNvSpPr>
            <p:nvPr/>
          </p:nvSpPr>
          <p:spPr bwMode="auto">
            <a:xfrm>
              <a:off x="5337" y="2334"/>
              <a:ext cx="19" cy="22"/>
            </a:xfrm>
            <a:custGeom>
              <a:avLst/>
              <a:gdLst>
                <a:gd name="T0" fmla="*/ 10 w 19"/>
                <a:gd name="T1" fmla="*/ 0 h 22"/>
                <a:gd name="T2" fmla="*/ 15 w 19"/>
                <a:gd name="T3" fmla="*/ 0 h 22"/>
                <a:gd name="T4" fmla="*/ 17 w 19"/>
                <a:gd name="T5" fmla="*/ 3 h 22"/>
                <a:gd name="T6" fmla="*/ 19 w 19"/>
                <a:gd name="T7" fmla="*/ 7 h 22"/>
                <a:gd name="T8" fmla="*/ 19 w 19"/>
                <a:gd name="T9" fmla="*/ 10 h 22"/>
                <a:gd name="T10" fmla="*/ 19 w 19"/>
                <a:gd name="T11" fmla="*/ 15 h 22"/>
                <a:gd name="T12" fmla="*/ 17 w 19"/>
                <a:gd name="T13" fmla="*/ 17 h 22"/>
                <a:gd name="T14" fmla="*/ 15 w 19"/>
                <a:gd name="T15" fmla="*/ 19 h 22"/>
                <a:gd name="T16" fmla="*/ 10 w 19"/>
                <a:gd name="T17" fmla="*/ 22 h 22"/>
                <a:gd name="T18" fmla="*/ 5 w 19"/>
                <a:gd name="T19" fmla="*/ 19 h 22"/>
                <a:gd name="T20" fmla="*/ 3 w 19"/>
                <a:gd name="T21" fmla="*/ 17 h 22"/>
                <a:gd name="T22" fmla="*/ 0 w 19"/>
                <a:gd name="T23" fmla="*/ 15 h 22"/>
                <a:gd name="T24" fmla="*/ 0 w 19"/>
                <a:gd name="T25" fmla="*/ 10 h 22"/>
                <a:gd name="T26" fmla="*/ 0 w 19"/>
                <a:gd name="T27" fmla="*/ 7 h 22"/>
                <a:gd name="T28" fmla="*/ 3 w 19"/>
                <a:gd name="T29" fmla="*/ 3 h 22"/>
                <a:gd name="T30" fmla="*/ 5 w 19"/>
                <a:gd name="T31" fmla="*/ 0 h 22"/>
                <a:gd name="T32" fmla="*/ 10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69" name="Freeform 71"/>
            <p:cNvSpPr>
              <a:spLocks/>
            </p:cNvSpPr>
            <p:nvPr/>
          </p:nvSpPr>
          <p:spPr bwMode="auto">
            <a:xfrm>
              <a:off x="5337" y="2252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2 h 21"/>
                <a:gd name="T4" fmla="*/ 17 w 19"/>
                <a:gd name="T5" fmla="*/ 2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7 w 19"/>
                <a:gd name="T13" fmla="*/ 19 h 21"/>
                <a:gd name="T14" fmla="*/ 15 w 19"/>
                <a:gd name="T15" fmla="*/ 19 h 21"/>
                <a:gd name="T16" fmla="*/ 10 w 19"/>
                <a:gd name="T17" fmla="*/ 21 h 21"/>
                <a:gd name="T18" fmla="*/ 5 w 19"/>
                <a:gd name="T19" fmla="*/ 19 h 21"/>
                <a:gd name="T20" fmla="*/ 3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3 w 19"/>
                <a:gd name="T29" fmla="*/ 2 h 21"/>
                <a:gd name="T30" fmla="*/ 5 w 19"/>
                <a:gd name="T31" fmla="*/ 2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2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70" name="Freeform 72"/>
            <p:cNvSpPr>
              <a:spLocks/>
            </p:cNvSpPr>
            <p:nvPr/>
          </p:nvSpPr>
          <p:spPr bwMode="auto">
            <a:xfrm>
              <a:off x="5337" y="2252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2 h 21"/>
                <a:gd name="T4" fmla="*/ 17 w 19"/>
                <a:gd name="T5" fmla="*/ 2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7 w 19"/>
                <a:gd name="T13" fmla="*/ 19 h 21"/>
                <a:gd name="T14" fmla="*/ 15 w 19"/>
                <a:gd name="T15" fmla="*/ 19 h 21"/>
                <a:gd name="T16" fmla="*/ 10 w 19"/>
                <a:gd name="T17" fmla="*/ 21 h 21"/>
                <a:gd name="T18" fmla="*/ 5 w 19"/>
                <a:gd name="T19" fmla="*/ 19 h 21"/>
                <a:gd name="T20" fmla="*/ 3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3 w 19"/>
                <a:gd name="T29" fmla="*/ 2 h 21"/>
                <a:gd name="T30" fmla="*/ 5 w 19"/>
                <a:gd name="T31" fmla="*/ 2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2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71" name="Freeform 73"/>
            <p:cNvSpPr>
              <a:spLocks/>
            </p:cNvSpPr>
            <p:nvPr/>
          </p:nvSpPr>
          <p:spPr bwMode="auto">
            <a:xfrm>
              <a:off x="5337" y="2089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5 w 19"/>
                <a:gd name="T3" fmla="*/ 0 h 19"/>
                <a:gd name="T4" fmla="*/ 17 w 19"/>
                <a:gd name="T5" fmla="*/ 2 h 19"/>
                <a:gd name="T6" fmla="*/ 19 w 19"/>
                <a:gd name="T7" fmla="*/ 5 h 19"/>
                <a:gd name="T8" fmla="*/ 19 w 19"/>
                <a:gd name="T9" fmla="*/ 9 h 19"/>
                <a:gd name="T10" fmla="*/ 19 w 19"/>
                <a:gd name="T11" fmla="*/ 14 h 19"/>
                <a:gd name="T12" fmla="*/ 17 w 19"/>
                <a:gd name="T13" fmla="*/ 17 h 19"/>
                <a:gd name="T14" fmla="*/ 15 w 19"/>
                <a:gd name="T15" fmla="*/ 19 h 19"/>
                <a:gd name="T16" fmla="*/ 10 w 19"/>
                <a:gd name="T17" fmla="*/ 19 h 19"/>
                <a:gd name="T18" fmla="*/ 5 w 19"/>
                <a:gd name="T19" fmla="*/ 19 h 19"/>
                <a:gd name="T20" fmla="*/ 3 w 19"/>
                <a:gd name="T21" fmla="*/ 17 h 19"/>
                <a:gd name="T22" fmla="*/ 0 w 19"/>
                <a:gd name="T23" fmla="*/ 14 h 19"/>
                <a:gd name="T24" fmla="*/ 0 w 19"/>
                <a:gd name="T25" fmla="*/ 9 h 19"/>
                <a:gd name="T26" fmla="*/ 0 w 19"/>
                <a:gd name="T27" fmla="*/ 5 h 19"/>
                <a:gd name="T28" fmla="*/ 3 w 19"/>
                <a:gd name="T29" fmla="*/ 2 h 19"/>
                <a:gd name="T30" fmla="*/ 5 w 19"/>
                <a:gd name="T31" fmla="*/ 0 h 19"/>
                <a:gd name="T32" fmla="*/ 1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72" name="Freeform 74"/>
            <p:cNvSpPr>
              <a:spLocks/>
            </p:cNvSpPr>
            <p:nvPr/>
          </p:nvSpPr>
          <p:spPr bwMode="auto">
            <a:xfrm>
              <a:off x="5337" y="2089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5 w 19"/>
                <a:gd name="T3" fmla="*/ 0 h 19"/>
                <a:gd name="T4" fmla="*/ 17 w 19"/>
                <a:gd name="T5" fmla="*/ 2 h 19"/>
                <a:gd name="T6" fmla="*/ 19 w 19"/>
                <a:gd name="T7" fmla="*/ 5 h 19"/>
                <a:gd name="T8" fmla="*/ 19 w 19"/>
                <a:gd name="T9" fmla="*/ 9 h 19"/>
                <a:gd name="T10" fmla="*/ 19 w 19"/>
                <a:gd name="T11" fmla="*/ 14 h 19"/>
                <a:gd name="T12" fmla="*/ 17 w 19"/>
                <a:gd name="T13" fmla="*/ 17 h 19"/>
                <a:gd name="T14" fmla="*/ 15 w 19"/>
                <a:gd name="T15" fmla="*/ 19 h 19"/>
                <a:gd name="T16" fmla="*/ 10 w 19"/>
                <a:gd name="T17" fmla="*/ 19 h 19"/>
                <a:gd name="T18" fmla="*/ 5 w 19"/>
                <a:gd name="T19" fmla="*/ 19 h 19"/>
                <a:gd name="T20" fmla="*/ 3 w 19"/>
                <a:gd name="T21" fmla="*/ 17 h 19"/>
                <a:gd name="T22" fmla="*/ 0 w 19"/>
                <a:gd name="T23" fmla="*/ 14 h 19"/>
                <a:gd name="T24" fmla="*/ 0 w 19"/>
                <a:gd name="T25" fmla="*/ 9 h 19"/>
                <a:gd name="T26" fmla="*/ 0 w 19"/>
                <a:gd name="T27" fmla="*/ 5 h 19"/>
                <a:gd name="T28" fmla="*/ 3 w 19"/>
                <a:gd name="T29" fmla="*/ 2 h 19"/>
                <a:gd name="T30" fmla="*/ 5 w 19"/>
                <a:gd name="T31" fmla="*/ 0 h 19"/>
                <a:gd name="T32" fmla="*/ 1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73" name="Freeform 75"/>
            <p:cNvSpPr>
              <a:spLocks/>
            </p:cNvSpPr>
            <p:nvPr/>
          </p:nvSpPr>
          <p:spPr bwMode="auto">
            <a:xfrm>
              <a:off x="5337" y="2006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5 w 19"/>
                <a:gd name="T3" fmla="*/ 0 h 19"/>
                <a:gd name="T4" fmla="*/ 17 w 19"/>
                <a:gd name="T5" fmla="*/ 3 h 19"/>
                <a:gd name="T6" fmla="*/ 19 w 19"/>
                <a:gd name="T7" fmla="*/ 8 h 19"/>
                <a:gd name="T8" fmla="*/ 19 w 19"/>
                <a:gd name="T9" fmla="*/ 10 h 19"/>
                <a:gd name="T10" fmla="*/ 19 w 19"/>
                <a:gd name="T11" fmla="*/ 15 h 19"/>
                <a:gd name="T12" fmla="*/ 17 w 19"/>
                <a:gd name="T13" fmla="*/ 17 h 19"/>
                <a:gd name="T14" fmla="*/ 15 w 19"/>
                <a:gd name="T15" fmla="*/ 19 h 19"/>
                <a:gd name="T16" fmla="*/ 10 w 19"/>
                <a:gd name="T17" fmla="*/ 19 h 19"/>
                <a:gd name="T18" fmla="*/ 5 w 19"/>
                <a:gd name="T19" fmla="*/ 19 h 19"/>
                <a:gd name="T20" fmla="*/ 3 w 19"/>
                <a:gd name="T21" fmla="*/ 17 h 19"/>
                <a:gd name="T22" fmla="*/ 0 w 19"/>
                <a:gd name="T23" fmla="*/ 15 h 19"/>
                <a:gd name="T24" fmla="*/ 0 w 19"/>
                <a:gd name="T25" fmla="*/ 10 h 19"/>
                <a:gd name="T26" fmla="*/ 0 w 19"/>
                <a:gd name="T27" fmla="*/ 8 h 19"/>
                <a:gd name="T28" fmla="*/ 3 w 19"/>
                <a:gd name="T29" fmla="*/ 3 h 19"/>
                <a:gd name="T30" fmla="*/ 5 w 19"/>
                <a:gd name="T31" fmla="*/ 0 h 19"/>
                <a:gd name="T32" fmla="*/ 1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74" name="Freeform 76"/>
            <p:cNvSpPr>
              <a:spLocks/>
            </p:cNvSpPr>
            <p:nvPr/>
          </p:nvSpPr>
          <p:spPr bwMode="auto">
            <a:xfrm>
              <a:off x="5337" y="2006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5 w 19"/>
                <a:gd name="T3" fmla="*/ 0 h 19"/>
                <a:gd name="T4" fmla="*/ 17 w 19"/>
                <a:gd name="T5" fmla="*/ 3 h 19"/>
                <a:gd name="T6" fmla="*/ 19 w 19"/>
                <a:gd name="T7" fmla="*/ 8 h 19"/>
                <a:gd name="T8" fmla="*/ 19 w 19"/>
                <a:gd name="T9" fmla="*/ 10 h 19"/>
                <a:gd name="T10" fmla="*/ 19 w 19"/>
                <a:gd name="T11" fmla="*/ 15 h 19"/>
                <a:gd name="T12" fmla="*/ 17 w 19"/>
                <a:gd name="T13" fmla="*/ 17 h 19"/>
                <a:gd name="T14" fmla="*/ 15 w 19"/>
                <a:gd name="T15" fmla="*/ 19 h 19"/>
                <a:gd name="T16" fmla="*/ 10 w 19"/>
                <a:gd name="T17" fmla="*/ 19 h 19"/>
                <a:gd name="T18" fmla="*/ 5 w 19"/>
                <a:gd name="T19" fmla="*/ 19 h 19"/>
                <a:gd name="T20" fmla="*/ 3 w 19"/>
                <a:gd name="T21" fmla="*/ 17 h 19"/>
                <a:gd name="T22" fmla="*/ 0 w 19"/>
                <a:gd name="T23" fmla="*/ 15 h 19"/>
                <a:gd name="T24" fmla="*/ 0 w 19"/>
                <a:gd name="T25" fmla="*/ 10 h 19"/>
                <a:gd name="T26" fmla="*/ 0 w 19"/>
                <a:gd name="T27" fmla="*/ 8 h 19"/>
                <a:gd name="T28" fmla="*/ 3 w 19"/>
                <a:gd name="T29" fmla="*/ 3 h 19"/>
                <a:gd name="T30" fmla="*/ 5 w 19"/>
                <a:gd name="T31" fmla="*/ 0 h 19"/>
                <a:gd name="T32" fmla="*/ 1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75" name="Freeform 77"/>
            <p:cNvSpPr>
              <a:spLocks/>
            </p:cNvSpPr>
            <p:nvPr/>
          </p:nvSpPr>
          <p:spPr bwMode="auto">
            <a:xfrm>
              <a:off x="5337" y="1924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0 h 21"/>
                <a:gd name="T4" fmla="*/ 17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7 w 19"/>
                <a:gd name="T13" fmla="*/ 16 h 21"/>
                <a:gd name="T14" fmla="*/ 15 w 19"/>
                <a:gd name="T15" fmla="*/ 19 h 21"/>
                <a:gd name="T16" fmla="*/ 10 w 19"/>
                <a:gd name="T17" fmla="*/ 21 h 21"/>
                <a:gd name="T18" fmla="*/ 5 w 19"/>
                <a:gd name="T19" fmla="*/ 19 h 21"/>
                <a:gd name="T20" fmla="*/ 3 w 19"/>
                <a:gd name="T21" fmla="*/ 16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3 w 19"/>
                <a:gd name="T29" fmla="*/ 2 h 21"/>
                <a:gd name="T30" fmla="*/ 5 w 19"/>
                <a:gd name="T31" fmla="*/ 0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76" name="Freeform 78"/>
            <p:cNvSpPr>
              <a:spLocks/>
            </p:cNvSpPr>
            <p:nvPr/>
          </p:nvSpPr>
          <p:spPr bwMode="auto">
            <a:xfrm>
              <a:off x="5337" y="1924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0 h 21"/>
                <a:gd name="T4" fmla="*/ 17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7 w 19"/>
                <a:gd name="T13" fmla="*/ 16 h 21"/>
                <a:gd name="T14" fmla="*/ 15 w 19"/>
                <a:gd name="T15" fmla="*/ 19 h 21"/>
                <a:gd name="T16" fmla="*/ 10 w 19"/>
                <a:gd name="T17" fmla="*/ 21 h 21"/>
                <a:gd name="T18" fmla="*/ 5 w 19"/>
                <a:gd name="T19" fmla="*/ 19 h 21"/>
                <a:gd name="T20" fmla="*/ 3 w 19"/>
                <a:gd name="T21" fmla="*/ 16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3 w 19"/>
                <a:gd name="T29" fmla="*/ 2 h 21"/>
                <a:gd name="T30" fmla="*/ 5 w 19"/>
                <a:gd name="T31" fmla="*/ 0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77" name="Freeform 79"/>
            <p:cNvSpPr>
              <a:spLocks/>
            </p:cNvSpPr>
            <p:nvPr/>
          </p:nvSpPr>
          <p:spPr bwMode="auto">
            <a:xfrm>
              <a:off x="5337" y="1841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3 h 21"/>
                <a:gd name="T4" fmla="*/ 17 w 19"/>
                <a:gd name="T5" fmla="*/ 5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7 w 19"/>
                <a:gd name="T13" fmla="*/ 19 h 21"/>
                <a:gd name="T14" fmla="*/ 15 w 19"/>
                <a:gd name="T15" fmla="*/ 21 h 21"/>
                <a:gd name="T16" fmla="*/ 10 w 19"/>
                <a:gd name="T17" fmla="*/ 21 h 21"/>
                <a:gd name="T18" fmla="*/ 5 w 19"/>
                <a:gd name="T19" fmla="*/ 21 h 21"/>
                <a:gd name="T20" fmla="*/ 3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3 w 19"/>
                <a:gd name="T29" fmla="*/ 5 h 21"/>
                <a:gd name="T30" fmla="*/ 5 w 19"/>
                <a:gd name="T31" fmla="*/ 3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3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78" name="Freeform 80"/>
            <p:cNvSpPr>
              <a:spLocks/>
            </p:cNvSpPr>
            <p:nvPr/>
          </p:nvSpPr>
          <p:spPr bwMode="auto">
            <a:xfrm>
              <a:off x="5337" y="1841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3 h 21"/>
                <a:gd name="T4" fmla="*/ 17 w 19"/>
                <a:gd name="T5" fmla="*/ 5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7 w 19"/>
                <a:gd name="T13" fmla="*/ 19 h 21"/>
                <a:gd name="T14" fmla="*/ 15 w 19"/>
                <a:gd name="T15" fmla="*/ 21 h 21"/>
                <a:gd name="T16" fmla="*/ 10 w 19"/>
                <a:gd name="T17" fmla="*/ 21 h 21"/>
                <a:gd name="T18" fmla="*/ 5 w 19"/>
                <a:gd name="T19" fmla="*/ 21 h 21"/>
                <a:gd name="T20" fmla="*/ 3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3 w 19"/>
                <a:gd name="T29" fmla="*/ 5 h 21"/>
                <a:gd name="T30" fmla="*/ 5 w 19"/>
                <a:gd name="T31" fmla="*/ 3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3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79" name="Freeform 81"/>
            <p:cNvSpPr>
              <a:spLocks/>
            </p:cNvSpPr>
            <p:nvPr/>
          </p:nvSpPr>
          <p:spPr bwMode="auto">
            <a:xfrm>
              <a:off x="5337" y="1678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5 w 19"/>
                <a:gd name="T3" fmla="*/ 0 h 19"/>
                <a:gd name="T4" fmla="*/ 17 w 19"/>
                <a:gd name="T5" fmla="*/ 3 h 19"/>
                <a:gd name="T6" fmla="*/ 19 w 19"/>
                <a:gd name="T7" fmla="*/ 5 h 19"/>
                <a:gd name="T8" fmla="*/ 19 w 19"/>
                <a:gd name="T9" fmla="*/ 10 h 19"/>
                <a:gd name="T10" fmla="*/ 19 w 19"/>
                <a:gd name="T11" fmla="*/ 15 h 19"/>
                <a:gd name="T12" fmla="*/ 17 w 19"/>
                <a:gd name="T13" fmla="*/ 17 h 19"/>
                <a:gd name="T14" fmla="*/ 15 w 19"/>
                <a:gd name="T15" fmla="*/ 19 h 19"/>
                <a:gd name="T16" fmla="*/ 10 w 19"/>
                <a:gd name="T17" fmla="*/ 19 h 19"/>
                <a:gd name="T18" fmla="*/ 5 w 19"/>
                <a:gd name="T19" fmla="*/ 19 h 19"/>
                <a:gd name="T20" fmla="*/ 3 w 19"/>
                <a:gd name="T21" fmla="*/ 17 h 19"/>
                <a:gd name="T22" fmla="*/ 0 w 19"/>
                <a:gd name="T23" fmla="*/ 15 h 19"/>
                <a:gd name="T24" fmla="*/ 0 w 19"/>
                <a:gd name="T25" fmla="*/ 10 h 19"/>
                <a:gd name="T26" fmla="*/ 0 w 19"/>
                <a:gd name="T27" fmla="*/ 5 h 19"/>
                <a:gd name="T28" fmla="*/ 3 w 19"/>
                <a:gd name="T29" fmla="*/ 3 h 19"/>
                <a:gd name="T30" fmla="*/ 5 w 19"/>
                <a:gd name="T31" fmla="*/ 0 h 19"/>
                <a:gd name="T32" fmla="*/ 1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80" name="Freeform 82"/>
            <p:cNvSpPr>
              <a:spLocks/>
            </p:cNvSpPr>
            <p:nvPr/>
          </p:nvSpPr>
          <p:spPr bwMode="auto">
            <a:xfrm>
              <a:off x="5337" y="1678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5 w 19"/>
                <a:gd name="T3" fmla="*/ 0 h 19"/>
                <a:gd name="T4" fmla="*/ 17 w 19"/>
                <a:gd name="T5" fmla="*/ 3 h 19"/>
                <a:gd name="T6" fmla="*/ 19 w 19"/>
                <a:gd name="T7" fmla="*/ 5 h 19"/>
                <a:gd name="T8" fmla="*/ 19 w 19"/>
                <a:gd name="T9" fmla="*/ 10 h 19"/>
                <a:gd name="T10" fmla="*/ 19 w 19"/>
                <a:gd name="T11" fmla="*/ 15 h 19"/>
                <a:gd name="T12" fmla="*/ 17 w 19"/>
                <a:gd name="T13" fmla="*/ 17 h 19"/>
                <a:gd name="T14" fmla="*/ 15 w 19"/>
                <a:gd name="T15" fmla="*/ 19 h 19"/>
                <a:gd name="T16" fmla="*/ 10 w 19"/>
                <a:gd name="T17" fmla="*/ 19 h 19"/>
                <a:gd name="T18" fmla="*/ 5 w 19"/>
                <a:gd name="T19" fmla="*/ 19 h 19"/>
                <a:gd name="T20" fmla="*/ 3 w 19"/>
                <a:gd name="T21" fmla="*/ 17 h 19"/>
                <a:gd name="T22" fmla="*/ 0 w 19"/>
                <a:gd name="T23" fmla="*/ 15 h 19"/>
                <a:gd name="T24" fmla="*/ 0 w 19"/>
                <a:gd name="T25" fmla="*/ 10 h 19"/>
                <a:gd name="T26" fmla="*/ 0 w 19"/>
                <a:gd name="T27" fmla="*/ 5 h 19"/>
                <a:gd name="T28" fmla="*/ 3 w 19"/>
                <a:gd name="T29" fmla="*/ 3 h 19"/>
                <a:gd name="T30" fmla="*/ 5 w 19"/>
                <a:gd name="T31" fmla="*/ 0 h 19"/>
                <a:gd name="T32" fmla="*/ 1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81" name="Freeform 83"/>
            <p:cNvSpPr>
              <a:spLocks/>
            </p:cNvSpPr>
            <p:nvPr/>
          </p:nvSpPr>
          <p:spPr bwMode="auto">
            <a:xfrm>
              <a:off x="5337" y="1596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0 h 21"/>
                <a:gd name="T4" fmla="*/ 17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7 w 19"/>
                <a:gd name="T13" fmla="*/ 16 h 21"/>
                <a:gd name="T14" fmla="*/ 15 w 19"/>
                <a:gd name="T15" fmla="*/ 19 h 21"/>
                <a:gd name="T16" fmla="*/ 10 w 19"/>
                <a:gd name="T17" fmla="*/ 21 h 21"/>
                <a:gd name="T18" fmla="*/ 5 w 19"/>
                <a:gd name="T19" fmla="*/ 19 h 21"/>
                <a:gd name="T20" fmla="*/ 3 w 19"/>
                <a:gd name="T21" fmla="*/ 16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3 w 19"/>
                <a:gd name="T29" fmla="*/ 2 h 21"/>
                <a:gd name="T30" fmla="*/ 5 w 19"/>
                <a:gd name="T31" fmla="*/ 0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82" name="Freeform 84"/>
            <p:cNvSpPr>
              <a:spLocks/>
            </p:cNvSpPr>
            <p:nvPr/>
          </p:nvSpPr>
          <p:spPr bwMode="auto">
            <a:xfrm>
              <a:off x="5337" y="1596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0 h 21"/>
                <a:gd name="T4" fmla="*/ 17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7 w 19"/>
                <a:gd name="T13" fmla="*/ 16 h 21"/>
                <a:gd name="T14" fmla="*/ 15 w 19"/>
                <a:gd name="T15" fmla="*/ 19 h 21"/>
                <a:gd name="T16" fmla="*/ 10 w 19"/>
                <a:gd name="T17" fmla="*/ 21 h 21"/>
                <a:gd name="T18" fmla="*/ 5 w 19"/>
                <a:gd name="T19" fmla="*/ 19 h 21"/>
                <a:gd name="T20" fmla="*/ 3 w 19"/>
                <a:gd name="T21" fmla="*/ 16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3 w 19"/>
                <a:gd name="T29" fmla="*/ 2 h 21"/>
                <a:gd name="T30" fmla="*/ 5 w 19"/>
                <a:gd name="T31" fmla="*/ 0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83" name="Freeform 85"/>
            <p:cNvSpPr>
              <a:spLocks/>
            </p:cNvSpPr>
            <p:nvPr/>
          </p:nvSpPr>
          <p:spPr bwMode="auto">
            <a:xfrm>
              <a:off x="5337" y="1513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3 h 21"/>
                <a:gd name="T4" fmla="*/ 17 w 19"/>
                <a:gd name="T5" fmla="*/ 3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7 w 19"/>
                <a:gd name="T13" fmla="*/ 19 h 21"/>
                <a:gd name="T14" fmla="*/ 15 w 19"/>
                <a:gd name="T15" fmla="*/ 19 h 21"/>
                <a:gd name="T16" fmla="*/ 10 w 19"/>
                <a:gd name="T17" fmla="*/ 21 h 21"/>
                <a:gd name="T18" fmla="*/ 5 w 19"/>
                <a:gd name="T19" fmla="*/ 19 h 21"/>
                <a:gd name="T20" fmla="*/ 3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3 w 19"/>
                <a:gd name="T29" fmla="*/ 3 h 21"/>
                <a:gd name="T30" fmla="*/ 5 w 19"/>
                <a:gd name="T31" fmla="*/ 3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3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84" name="Freeform 86"/>
            <p:cNvSpPr>
              <a:spLocks/>
            </p:cNvSpPr>
            <p:nvPr/>
          </p:nvSpPr>
          <p:spPr bwMode="auto">
            <a:xfrm>
              <a:off x="5337" y="1513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3 h 21"/>
                <a:gd name="T4" fmla="*/ 17 w 19"/>
                <a:gd name="T5" fmla="*/ 3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7 w 19"/>
                <a:gd name="T13" fmla="*/ 19 h 21"/>
                <a:gd name="T14" fmla="*/ 15 w 19"/>
                <a:gd name="T15" fmla="*/ 19 h 21"/>
                <a:gd name="T16" fmla="*/ 10 w 19"/>
                <a:gd name="T17" fmla="*/ 21 h 21"/>
                <a:gd name="T18" fmla="*/ 5 w 19"/>
                <a:gd name="T19" fmla="*/ 19 h 21"/>
                <a:gd name="T20" fmla="*/ 3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3 w 19"/>
                <a:gd name="T29" fmla="*/ 3 h 21"/>
                <a:gd name="T30" fmla="*/ 5 w 19"/>
                <a:gd name="T31" fmla="*/ 3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3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85" name="Freeform 87"/>
            <p:cNvSpPr>
              <a:spLocks/>
            </p:cNvSpPr>
            <p:nvPr/>
          </p:nvSpPr>
          <p:spPr bwMode="auto">
            <a:xfrm>
              <a:off x="5337" y="1431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2 h 21"/>
                <a:gd name="T4" fmla="*/ 17 w 19"/>
                <a:gd name="T5" fmla="*/ 4 h 21"/>
                <a:gd name="T6" fmla="*/ 19 w 19"/>
                <a:gd name="T7" fmla="*/ 7 h 21"/>
                <a:gd name="T8" fmla="*/ 19 w 19"/>
                <a:gd name="T9" fmla="*/ 11 h 21"/>
                <a:gd name="T10" fmla="*/ 19 w 19"/>
                <a:gd name="T11" fmla="*/ 14 h 21"/>
                <a:gd name="T12" fmla="*/ 17 w 19"/>
                <a:gd name="T13" fmla="*/ 19 h 21"/>
                <a:gd name="T14" fmla="*/ 15 w 19"/>
                <a:gd name="T15" fmla="*/ 21 h 21"/>
                <a:gd name="T16" fmla="*/ 10 w 19"/>
                <a:gd name="T17" fmla="*/ 21 h 21"/>
                <a:gd name="T18" fmla="*/ 5 w 19"/>
                <a:gd name="T19" fmla="*/ 21 h 21"/>
                <a:gd name="T20" fmla="*/ 3 w 19"/>
                <a:gd name="T21" fmla="*/ 19 h 21"/>
                <a:gd name="T22" fmla="*/ 0 w 19"/>
                <a:gd name="T23" fmla="*/ 14 h 21"/>
                <a:gd name="T24" fmla="*/ 0 w 19"/>
                <a:gd name="T25" fmla="*/ 11 h 21"/>
                <a:gd name="T26" fmla="*/ 0 w 19"/>
                <a:gd name="T27" fmla="*/ 7 h 21"/>
                <a:gd name="T28" fmla="*/ 3 w 19"/>
                <a:gd name="T29" fmla="*/ 4 h 21"/>
                <a:gd name="T30" fmla="*/ 5 w 19"/>
                <a:gd name="T31" fmla="*/ 2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86" name="Freeform 88"/>
            <p:cNvSpPr>
              <a:spLocks/>
            </p:cNvSpPr>
            <p:nvPr/>
          </p:nvSpPr>
          <p:spPr bwMode="auto">
            <a:xfrm>
              <a:off x="5337" y="1431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2 h 21"/>
                <a:gd name="T4" fmla="*/ 17 w 19"/>
                <a:gd name="T5" fmla="*/ 4 h 21"/>
                <a:gd name="T6" fmla="*/ 19 w 19"/>
                <a:gd name="T7" fmla="*/ 7 h 21"/>
                <a:gd name="T8" fmla="*/ 19 w 19"/>
                <a:gd name="T9" fmla="*/ 11 h 21"/>
                <a:gd name="T10" fmla="*/ 19 w 19"/>
                <a:gd name="T11" fmla="*/ 14 h 21"/>
                <a:gd name="T12" fmla="*/ 17 w 19"/>
                <a:gd name="T13" fmla="*/ 19 h 21"/>
                <a:gd name="T14" fmla="*/ 15 w 19"/>
                <a:gd name="T15" fmla="*/ 21 h 21"/>
                <a:gd name="T16" fmla="*/ 10 w 19"/>
                <a:gd name="T17" fmla="*/ 21 h 21"/>
                <a:gd name="T18" fmla="*/ 5 w 19"/>
                <a:gd name="T19" fmla="*/ 21 h 21"/>
                <a:gd name="T20" fmla="*/ 3 w 19"/>
                <a:gd name="T21" fmla="*/ 19 h 21"/>
                <a:gd name="T22" fmla="*/ 0 w 19"/>
                <a:gd name="T23" fmla="*/ 14 h 21"/>
                <a:gd name="T24" fmla="*/ 0 w 19"/>
                <a:gd name="T25" fmla="*/ 11 h 21"/>
                <a:gd name="T26" fmla="*/ 0 w 19"/>
                <a:gd name="T27" fmla="*/ 7 h 21"/>
                <a:gd name="T28" fmla="*/ 3 w 19"/>
                <a:gd name="T29" fmla="*/ 4 h 21"/>
                <a:gd name="T30" fmla="*/ 5 w 19"/>
                <a:gd name="T31" fmla="*/ 2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87" name="Freeform 89"/>
            <p:cNvSpPr>
              <a:spLocks/>
            </p:cNvSpPr>
            <p:nvPr/>
          </p:nvSpPr>
          <p:spPr bwMode="auto">
            <a:xfrm>
              <a:off x="2229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88" name="Freeform 90"/>
            <p:cNvSpPr>
              <a:spLocks/>
            </p:cNvSpPr>
            <p:nvPr/>
          </p:nvSpPr>
          <p:spPr bwMode="auto">
            <a:xfrm>
              <a:off x="2229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89" name="Freeform 91"/>
            <p:cNvSpPr>
              <a:spLocks/>
            </p:cNvSpPr>
            <p:nvPr/>
          </p:nvSpPr>
          <p:spPr bwMode="auto">
            <a:xfrm>
              <a:off x="2229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5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5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90" name="Freeform 92"/>
            <p:cNvSpPr>
              <a:spLocks/>
            </p:cNvSpPr>
            <p:nvPr/>
          </p:nvSpPr>
          <p:spPr bwMode="auto">
            <a:xfrm>
              <a:off x="2229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5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5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91" name="Freeform 93"/>
            <p:cNvSpPr>
              <a:spLocks/>
            </p:cNvSpPr>
            <p:nvPr/>
          </p:nvSpPr>
          <p:spPr bwMode="auto">
            <a:xfrm>
              <a:off x="2229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92" name="Freeform 94"/>
            <p:cNvSpPr>
              <a:spLocks/>
            </p:cNvSpPr>
            <p:nvPr/>
          </p:nvSpPr>
          <p:spPr bwMode="auto">
            <a:xfrm>
              <a:off x="2229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93" name="Freeform 95"/>
            <p:cNvSpPr>
              <a:spLocks/>
            </p:cNvSpPr>
            <p:nvPr/>
          </p:nvSpPr>
          <p:spPr bwMode="auto">
            <a:xfrm>
              <a:off x="2229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5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94" name="Freeform 96"/>
            <p:cNvSpPr>
              <a:spLocks/>
            </p:cNvSpPr>
            <p:nvPr/>
          </p:nvSpPr>
          <p:spPr bwMode="auto">
            <a:xfrm>
              <a:off x="2229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5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95" name="Freeform 97"/>
            <p:cNvSpPr>
              <a:spLocks/>
            </p:cNvSpPr>
            <p:nvPr/>
          </p:nvSpPr>
          <p:spPr bwMode="auto">
            <a:xfrm>
              <a:off x="2229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5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5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96" name="Freeform 98"/>
            <p:cNvSpPr>
              <a:spLocks/>
            </p:cNvSpPr>
            <p:nvPr/>
          </p:nvSpPr>
          <p:spPr bwMode="auto">
            <a:xfrm>
              <a:off x="2229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5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5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97" name="Freeform 99"/>
            <p:cNvSpPr>
              <a:spLocks/>
            </p:cNvSpPr>
            <p:nvPr/>
          </p:nvSpPr>
          <p:spPr bwMode="auto">
            <a:xfrm>
              <a:off x="2229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98" name="Freeform 100"/>
            <p:cNvSpPr>
              <a:spLocks/>
            </p:cNvSpPr>
            <p:nvPr/>
          </p:nvSpPr>
          <p:spPr bwMode="auto">
            <a:xfrm>
              <a:off x="2229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99" name="Freeform 101"/>
            <p:cNvSpPr>
              <a:spLocks/>
            </p:cNvSpPr>
            <p:nvPr/>
          </p:nvSpPr>
          <p:spPr bwMode="auto">
            <a:xfrm>
              <a:off x="2229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00" name="Freeform 102"/>
            <p:cNvSpPr>
              <a:spLocks/>
            </p:cNvSpPr>
            <p:nvPr/>
          </p:nvSpPr>
          <p:spPr bwMode="auto">
            <a:xfrm>
              <a:off x="2229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01" name="Freeform 103"/>
            <p:cNvSpPr>
              <a:spLocks/>
            </p:cNvSpPr>
            <p:nvPr/>
          </p:nvSpPr>
          <p:spPr bwMode="auto">
            <a:xfrm>
              <a:off x="2229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02" name="Freeform 104"/>
            <p:cNvSpPr>
              <a:spLocks/>
            </p:cNvSpPr>
            <p:nvPr/>
          </p:nvSpPr>
          <p:spPr bwMode="auto">
            <a:xfrm>
              <a:off x="2229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03" name="Freeform 105"/>
            <p:cNvSpPr>
              <a:spLocks/>
            </p:cNvSpPr>
            <p:nvPr/>
          </p:nvSpPr>
          <p:spPr bwMode="auto">
            <a:xfrm>
              <a:off x="2229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04" name="Freeform 106"/>
            <p:cNvSpPr>
              <a:spLocks/>
            </p:cNvSpPr>
            <p:nvPr/>
          </p:nvSpPr>
          <p:spPr bwMode="auto">
            <a:xfrm>
              <a:off x="2229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05" name="Freeform 107"/>
            <p:cNvSpPr>
              <a:spLocks/>
            </p:cNvSpPr>
            <p:nvPr/>
          </p:nvSpPr>
          <p:spPr bwMode="auto">
            <a:xfrm>
              <a:off x="2229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06" name="Freeform 108"/>
            <p:cNvSpPr>
              <a:spLocks/>
            </p:cNvSpPr>
            <p:nvPr/>
          </p:nvSpPr>
          <p:spPr bwMode="auto">
            <a:xfrm>
              <a:off x="2229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07" name="Freeform 109"/>
            <p:cNvSpPr>
              <a:spLocks/>
            </p:cNvSpPr>
            <p:nvPr/>
          </p:nvSpPr>
          <p:spPr bwMode="auto">
            <a:xfrm>
              <a:off x="2229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08" name="Freeform 110"/>
            <p:cNvSpPr>
              <a:spLocks/>
            </p:cNvSpPr>
            <p:nvPr/>
          </p:nvSpPr>
          <p:spPr bwMode="auto">
            <a:xfrm>
              <a:off x="2229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09" name="Freeform 111"/>
            <p:cNvSpPr>
              <a:spLocks/>
            </p:cNvSpPr>
            <p:nvPr/>
          </p:nvSpPr>
          <p:spPr bwMode="auto">
            <a:xfrm>
              <a:off x="2229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5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5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10" name="Freeform 112"/>
            <p:cNvSpPr>
              <a:spLocks/>
            </p:cNvSpPr>
            <p:nvPr/>
          </p:nvSpPr>
          <p:spPr bwMode="auto">
            <a:xfrm>
              <a:off x="2229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5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5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11" name="Freeform 113"/>
            <p:cNvSpPr>
              <a:spLocks/>
            </p:cNvSpPr>
            <p:nvPr/>
          </p:nvSpPr>
          <p:spPr bwMode="auto">
            <a:xfrm>
              <a:off x="2229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12" name="Freeform 114"/>
            <p:cNvSpPr>
              <a:spLocks/>
            </p:cNvSpPr>
            <p:nvPr/>
          </p:nvSpPr>
          <p:spPr bwMode="auto">
            <a:xfrm>
              <a:off x="2229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13" name="Freeform 115"/>
            <p:cNvSpPr>
              <a:spLocks/>
            </p:cNvSpPr>
            <p:nvPr/>
          </p:nvSpPr>
          <p:spPr bwMode="auto">
            <a:xfrm>
              <a:off x="2229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14" name="Freeform 116"/>
            <p:cNvSpPr>
              <a:spLocks/>
            </p:cNvSpPr>
            <p:nvPr/>
          </p:nvSpPr>
          <p:spPr bwMode="auto">
            <a:xfrm>
              <a:off x="2229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15" name="Freeform 117"/>
            <p:cNvSpPr>
              <a:spLocks/>
            </p:cNvSpPr>
            <p:nvPr/>
          </p:nvSpPr>
          <p:spPr bwMode="auto">
            <a:xfrm>
              <a:off x="2229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5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5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16" name="Freeform 118"/>
            <p:cNvSpPr>
              <a:spLocks/>
            </p:cNvSpPr>
            <p:nvPr/>
          </p:nvSpPr>
          <p:spPr bwMode="auto">
            <a:xfrm>
              <a:off x="2229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5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5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17" name="Freeform 119"/>
            <p:cNvSpPr>
              <a:spLocks/>
            </p:cNvSpPr>
            <p:nvPr/>
          </p:nvSpPr>
          <p:spPr bwMode="auto">
            <a:xfrm>
              <a:off x="2229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18" name="Freeform 120"/>
            <p:cNvSpPr>
              <a:spLocks/>
            </p:cNvSpPr>
            <p:nvPr/>
          </p:nvSpPr>
          <p:spPr bwMode="auto">
            <a:xfrm>
              <a:off x="2229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19" name="Freeform 121"/>
            <p:cNvSpPr>
              <a:spLocks/>
            </p:cNvSpPr>
            <p:nvPr/>
          </p:nvSpPr>
          <p:spPr bwMode="auto">
            <a:xfrm>
              <a:off x="2229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20" name="Freeform 122"/>
            <p:cNvSpPr>
              <a:spLocks/>
            </p:cNvSpPr>
            <p:nvPr/>
          </p:nvSpPr>
          <p:spPr bwMode="auto">
            <a:xfrm>
              <a:off x="2229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21" name="Freeform 123"/>
            <p:cNvSpPr>
              <a:spLocks/>
            </p:cNvSpPr>
            <p:nvPr/>
          </p:nvSpPr>
          <p:spPr bwMode="auto">
            <a:xfrm>
              <a:off x="2229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8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22" name="Freeform 124"/>
            <p:cNvSpPr>
              <a:spLocks/>
            </p:cNvSpPr>
            <p:nvPr/>
          </p:nvSpPr>
          <p:spPr bwMode="auto">
            <a:xfrm>
              <a:off x="2229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8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23" name="Freeform 125"/>
            <p:cNvSpPr>
              <a:spLocks/>
            </p:cNvSpPr>
            <p:nvPr/>
          </p:nvSpPr>
          <p:spPr bwMode="auto">
            <a:xfrm>
              <a:off x="2229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24" name="Freeform 126"/>
            <p:cNvSpPr>
              <a:spLocks/>
            </p:cNvSpPr>
            <p:nvPr/>
          </p:nvSpPr>
          <p:spPr bwMode="auto">
            <a:xfrm>
              <a:off x="2229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25" name="Freeform 127"/>
            <p:cNvSpPr>
              <a:spLocks/>
            </p:cNvSpPr>
            <p:nvPr/>
          </p:nvSpPr>
          <p:spPr bwMode="auto">
            <a:xfrm>
              <a:off x="2229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26" name="Freeform 128"/>
            <p:cNvSpPr>
              <a:spLocks/>
            </p:cNvSpPr>
            <p:nvPr/>
          </p:nvSpPr>
          <p:spPr bwMode="auto">
            <a:xfrm>
              <a:off x="2229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27" name="Freeform 129"/>
            <p:cNvSpPr>
              <a:spLocks/>
            </p:cNvSpPr>
            <p:nvPr/>
          </p:nvSpPr>
          <p:spPr bwMode="auto">
            <a:xfrm>
              <a:off x="2229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28" name="Freeform 130"/>
            <p:cNvSpPr>
              <a:spLocks/>
            </p:cNvSpPr>
            <p:nvPr/>
          </p:nvSpPr>
          <p:spPr bwMode="auto">
            <a:xfrm>
              <a:off x="2229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29" name="Freeform 131"/>
            <p:cNvSpPr>
              <a:spLocks/>
            </p:cNvSpPr>
            <p:nvPr/>
          </p:nvSpPr>
          <p:spPr bwMode="auto">
            <a:xfrm>
              <a:off x="2229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30" name="Freeform 132"/>
            <p:cNvSpPr>
              <a:spLocks/>
            </p:cNvSpPr>
            <p:nvPr/>
          </p:nvSpPr>
          <p:spPr bwMode="auto">
            <a:xfrm>
              <a:off x="2229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31" name="Freeform 133"/>
            <p:cNvSpPr>
              <a:spLocks/>
            </p:cNvSpPr>
            <p:nvPr/>
          </p:nvSpPr>
          <p:spPr bwMode="auto">
            <a:xfrm>
              <a:off x="2229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5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32" name="Freeform 134"/>
            <p:cNvSpPr>
              <a:spLocks/>
            </p:cNvSpPr>
            <p:nvPr/>
          </p:nvSpPr>
          <p:spPr bwMode="auto">
            <a:xfrm>
              <a:off x="2229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5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33" name="Freeform 135"/>
            <p:cNvSpPr>
              <a:spLocks/>
            </p:cNvSpPr>
            <p:nvPr/>
          </p:nvSpPr>
          <p:spPr bwMode="auto">
            <a:xfrm>
              <a:off x="2229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9 w 21"/>
                <a:gd name="T7" fmla="*/ 7 h 21"/>
                <a:gd name="T8" fmla="*/ 21 w 21"/>
                <a:gd name="T9" fmla="*/ 11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34" name="Freeform 136"/>
            <p:cNvSpPr>
              <a:spLocks/>
            </p:cNvSpPr>
            <p:nvPr/>
          </p:nvSpPr>
          <p:spPr bwMode="auto">
            <a:xfrm>
              <a:off x="2229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9 w 21"/>
                <a:gd name="T7" fmla="*/ 7 h 21"/>
                <a:gd name="T8" fmla="*/ 21 w 21"/>
                <a:gd name="T9" fmla="*/ 11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35" name="Rectangle 137"/>
            <p:cNvSpPr>
              <a:spLocks noChangeArrowheads="1"/>
            </p:cNvSpPr>
            <p:nvPr/>
          </p:nvSpPr>
          <p:spPr bwMode="auto">
            <a:xfrm>
              <a:off x="2234" y="1372"/>
              <a:ext cx="9" cy="244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36" name="Freeform 138"/>
            <p:cNvSpPr>
              <a:spLocks/>
            </p:cNvSpPr>
            <p:nvPr/>
          </p:nvSpPr>
          <p:spPr bwMode="auto">
            <a:xfrm>
              <a:off x="1573" y="3729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37" name="Freeform 139"/>
            <p:cNvSpPr>
              <a:spLocks/>
            </p:cNvSpPr>
            <p:nvPr/>
          </p:nvSpPr>
          <p:spPr bwMode="auto">
            <a:xfrm>
              <a:off x="1573" y="3729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38" name="Freeform 140"/>
            <p:cNvSpPr>
              <a:spLocks/>
            </p:cNvSpPr>
            <p:nvPr/>
          </p:nvSpPr>
          <p:spPr bwMode="auto">
            <a:xfrm>
              <a:off x="1573" y="3646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6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6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39" name="Freeform 141"/>
            <p:cNvSpPr>
              <a:spLocks/>
            </p:cNvSpPr>
            <p:nvPr/>
          </p:nvSpPr>
          <p:spPr bwMode="auto">
            <a:xfrm>
              <a:off x="1573" y="3646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6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6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0" name="Freeform 142"/>
            <p:cNvSpPr>
              <a:spLocks/>
            </p:cNvSpPr>
            <p:nvPr/>
          </p:nvSpPr>
          <p:spPr bwMode="auto">
            <a:xfrm>
              <a:off x="1573" y="356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1" name="Freeform 143"/>
            <p:cNvSpPr>
              <a:spLocks/>
            </p:cNvSpPr>
            <p:nvPr/>
          </p:nvSpPr>
          <p:spPr bwMode="auto">
            <a:xfrm>
              <a:off x="1573" y="356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2" name="Freeform 144"/>
            <p:cNvSpPr>
              <a:spLocks/>
            </p:cNvSpPr>
            <p:nvPr/>
          </p:nvSpPr>
          <p:spPr bwMode="auto">
            <a:xfrm>
              <a:off x="1573" y="348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6 w 21"/>
                <a:gd name="T15" fmla="*/ 18 h 21"/>
                <a:gd name="T16" fmla="*/ 11 w 21"/>
                <a:gd name="T17" fmla="*/ 21 h 21"/>
                <a:gd name="T18" fmla="*/ 7 w 21"/>
                <a:gd name="T19" fmla="*/ 18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1" y="21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3" name="Freeform 145"/>
            <p:cNvSpPr>
              <a:spLocks/>
            </p:cNvSpPr>
            <p:nvPr/>
          </p:nvSpPr>
          <p:spPr bwMode="auto">
            <a:xfrm>
              <a:off x="1573" y="348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6 w 21"/>
                <a:gd name="T15" fmla="*/ 18 h 21"/>
                <a:gd name="T16" fmla="*/ 11 w 21"/>
                <a:gd name="T17" fmla="*/ 21 h 21"/>
                <a:gd name="T18" fmla="*/ 7 w 21"/>
                <a:gd name="T19" fmla="*/ 18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1" y="21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4" name="Freeform 146"/>
            <p:cNvSpPr>
              <a:spLocks/>
            </p:cNvSpPr>
            <p:nvPr/>
          </p:nvSpPr>
          <p:spPr bwMode="auto">
            <a:xfrm>
              <a:off x="1573" y="3318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6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6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5" name="Freeform 147"/>
            <p:cNvSpPr>
              <a:spLocks/>
            </p:cNvSpPr>
            <p:nvPr/>
          </p:nvSpPr>
          <p:spPr bwMode="auto">
            <a:xfrm>
              <a:off x="1573" y="3318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6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6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6" name="Freeform 148"/>
            <p:cNvSpPr>
              <a:spLocks/>
            </p:cNvSpPr>
            <p:nvPr/>
          </p:nvSpPr>
          <p:spPr bwMode="auto">
            <a:xfrm>
              <a:off x="1573" y="323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7" name="Freeform 149"/>
            <p:cNvSpPr>
              <a:spLocks/>
            </p:cNvSpPr>
            <p:nvPr/>
          </p:nvSpPr>
          <p:spPr bwMode="auto">
            <a:xfrm>
              <a:off x="1573" y="323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8" name="Freeform 150"/>
            <p:cNvSpPr>
              <a:spLocks/>
            </p:cNvSpPr>
            <p:nvPr/>
          </p:nvSpPr>
          <p:spPr bwMode="auto">
            <a:xfrm>
              <a:off x="1573" y="3156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6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6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49" name="Freeform 151"/>
            <p:cNvSpPr>
              <a:spLocks/>
            </p:cNvSpPr>
            <p:nvPr/>
          </p:nvSpPr>
          <p:spPr bwMode="auto">
            <a:xfrm>
              <a:off x="1573" y="3156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6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6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50" name="Freeform 152"/>
            <p:cNvSpPr>
              <a:spLocks/>
            </p:cNvSpPr>
            <p:nvPr/>
          </p:nvSpPr>
          <p:spPr bwMode="auto">
            <a:xfrm>
              <a:off x="1573" y="307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6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51" name="Freeform 153"/>
            <p:cNvSpPr>
              <a:spLocks/>
            </p:cNvSpPr>
            <p:nvPr/>
          </p:nvSpPr>
          <p:spPr bwMode="auto">
            <a:xfrm>
              <a:off x="1573" y="307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6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52" name="Freeform 154"/>
            <p:cNvSpPr>
              <a:spLocks/>
            </p:cNvSpPr>
            <p:nvPr/>
          </p:nvSpPr>
          <p:spPr bwMode="auto">
            <a:xfrm>
              <a:off x="1573" y="2908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53" name="Freeform 155"/>
            <p:cNvSpPr>
              <a:spLocks/>
            </p:cNvSpPr>
            <p:nvPr/>
          </p:nvSpPr>
          <p:spPr bwMode="auto">
            <a:xfrm>
              <a:off x="1573" y="2908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54" name="Freeform 156"/>
            <p:cNvSpPr>
              <a:spLocks/>
            </p:cNvSpPr>
            <p:nvPr/>
          </p:nvSpPr>
          <p:spPr bwMode="auto">
            <a:xfrm>
              <a:off x="1573" y="2828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6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6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55" name="Freeform 157"/>
            <p:cNvSpPr>
              <a:spLocks/>
            </p:cNvSpPr>
            <p:nvPr/>
          </p:nvSpPr>
          <p:spPr bwMode="auto">
            <a:xfrm>
              <a:off x="1573" y="2828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6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6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56" name="Freeform 158"/>
            <p:cNvSpPr>
              <a:spLocks/>
            </p:cNvSpPr>
            <p:nvPr/>
          </p:nvSpPr>
          <p:spPr bwMode="auto">
            <a:xfrm>
              <a:off x="1573" y="2745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6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57" name="Freeform 159"/>
            <p:cNvSpPr>
              <a:spLocks/>
            </p:cNvSpPr>
            <p:nvPr/>
          </p:nvSpPr>
          <p:spPr bwMode="auto">
            <a:xfrm>
              <a:off x="1573" y="2745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6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58" name="Freeform 160"/>
            <p:cNvSpPr>
              <a:spLocks/>
            </p:cNvSpPr>
            <p:nvPr/>
          </p:nvSpPr>
          <p:spPr bwMode="auto">
            <a:xfrm>
              <a:off x="1573" y="2662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6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6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59" name="Freeform 161"/>
            <p:cNvSpPr>
              <a:spLocks/>
            </p:cNvSpPr>
            <p:nvPr/>
          </p:nvSpPr>
          <p:spPr bwMode="auto">
            <a:xfrm>
              <a:off x="1573" y="2662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6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6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60" name="Freeform 162"/>
            <p:cNvSpPr>
              <a:spLocks/>
            </p:cNvSpPr>
            <p:nvPr/>
          </p:nvSpPr>
          <p:spPr bwMode="auto">
            <a:xfrm>
              <a:off x="1573" y="2500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6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6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61" name="Freeform 163"/>
            <p:cNvSpPr>
              <a:spLocks/>
            </p:cNvSpPr>
            <p:nvPr/>
          </p:nvSpPr>
          <p:spPr bwMode="auto">
            <a:xfrm>
              <a:off x="1573" y="2500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6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6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62" name="Freeform 164"/>
            <p:cNvSpPr>
              <a:spLocks/>
            </p:cNvSpPr>
            <p:nvPr/>
          </p:nvSpPr>
          <p:spPr bwMode="auto">
            <a:xfrm>
              <a:off x="1573" y="2417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6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63" name="Freeform 165"/>
            <p:cNvSpPr>
              <a:spLocks/>
            </p:cNvSpPr>
            <p:nvPr/>
          </p:nvSpPr>
          <p:spPr bwMode="auto">
            <a:xfrm>
              <a:off x="1573" y="2417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6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64" name="Freeform 166"/>
            <p:cNvSpPr>
              <a:spLocks/>
            </p:cNvSpPr>
            <p:nvPr/>
          </p:nvSpPr>
          <p:spPr bwMode="auto">
            <a:xfrm>
              <a:off x="1573" y="2334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6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6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65" name="Freeform 167"/>
            <p:cNvSpPr>
              <a:spLocks/>
            </p:cNvSpPr>
            <p:nvPr/>
          </p:nvSpPr>
          <p:spPr bwMode="auto">
            <a:xfrm>
              <a:off x="1573" y="2334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6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6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66" name="Freeform 168"/>
            <p:cNvSpPr>
              <a:spLocks/>
            </p:cNvSpPr>
            <p:nvPr/>
          </p:nvSpPr>
          <p:spPr bwMode="auto">
            <a:xfrm>
              <a:off x="1573" y="2252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2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2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67" name="Freeform 169"/>
            <p:cNvSpPr>
              <a:spLocks/>
            </p:cNvSpPr>
            <p:nvPr/>
          </p:nvSpPr>
          <p:spPr bwMode="auto">
            <a:xfrm>
              <a:off x="1573" y="2252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2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2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68" name="Freeform 170"/>
            <p:cNvSpPr>
              <a:spLocks/>
            </p:cNvSpPr>
            <p:nvPr/>
          </p:nvSpPr>
          <p:spPr bwMode="auto">
            <a:xfrm>
              <a:off x="1573" y="2089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6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69" name="Freeform 171"/>
            <p:cNvSpPr>
              <a:spLocks/>
            </p:cNvSpPr>
            <p:nvPr/>
          </p:nvSpPr>
          <p:spPr bwMode="auto">
            <a:xfrm>
              <a:off x="1573" y="2089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6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70" name="Freeform 172"/>
            <p:cNvSpPr>
              <a:spLocks/>
            </p:cNvSpPr>
            <p:nvPr/>
          </p:nvSpPr>
          <p:spPr bwMode="auto">
            <a:xfrm>
              <a:off x="1573" y="200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6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8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71" name="Freeform 173"/>
            <p:cNvSpPr>
              <a:spLocks/>
            </p:cNvSpPr>
            <p:nvPr/>
          </p:nvSpPr>
          <p:spPr bwMode="auto">
            <a:xfrm>
              <a:off x="1573" y="200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6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8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72" name="Freeform 174"/>
            <p:cNvSpPr>
              <a:spLocks/>
            </p:cNvSpPr>
            <p:nvPr/>
          </p:nvSpPr>
          <p:spPr bwMode="auto">
            <a:xfrm>
              <a:off x="1573" y="192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6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73" name="Freeform 175"/>
            <p:cNvSpPr>
              <a:spLocks/>
            </p:cNvSpPr>
            <p:nvPr/>
          </p:nvSpPr>
          <p:spPr bwMode="auto">
            <a:xfrm>
              <a:off x="1573" y="192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6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74" name="Freeform 176"/>
            <p:cNvSpPr>
              <a:spLocks/>
            </p:cNvSpPr>
            <p:nvPr/>
          </p:nvSpPr>
          <p:spPr bwMode="auto">
            <a:xfrm>
              <a:off x="1573" y="184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3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75" name="Freeform 177"/>
            <p:cNvSpPr>
              <a:spLocks/>
            </p:cNvSpPr>
            <p:nvPr/>
          </p:nvSpPr>
          <p:spPr bwMode="auto">
            <a:xfrm>
              <a:off x="1573" y="184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3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76" name="Freeform 178"/>
            <p:cNvSpPr>
              <a:spLocks/>
            </p:cNvSpPr>
            <p:nvPr/>
          </p:nvSpPr>
          <p:spPr bwMode="auto">
            <a:xfrm>
              <a:off x="1573" y="167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6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77" name="Freeform 179"/>
            <p:cNvSpPr>
              <a:spLocks/>
            </p:cNvSpPr>
            <p:nvPr/>
          </p:nvSpPr>
          <p:spPr bwMode="auto">
            <a:xfrm>
              <a:off x="1573" y="167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6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78" name="Freeform 180"/>
            <p:cNvSpPr>
              <a:spLocks/>
            </p:cNvSpPr>
            <p:nvPr/>
          </p:nvSpPr>
          <p:spPr bwMode="auto">
            <a:xfrm>
              <a:off x="1573" y="1596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6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79" name="Freeform 181"/>
            <p:cNvSpPr>
              <a:spLocks/>
            </p:cNvSpPr>
            <p:nvPr/>
          </p:nvSpPr>
          <p:spPr bwMode="auto">
            <a:xfrm>
              <a:off x="1573" y="1596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6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80" name="Freeform 182"/>
            <p:cNvSpPr>
              <a:spLocks/>
            </p:cNvSpPr>
            <p:nvPr/>
          </p:nvSpPr>
          <p:spPr bwMode="auto">
            <a:xfrm>
              <a:off x="1573" y="151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3 h 21"/>
                <a:gd name="T4" fmla="*/ 19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3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81" name="Freeform 183"/>
            <p:cNvSpPr>
              <a:spLocks/>
            </p:cNvSpPr>
            <p:nvPr/>
          </p:nvSpPr>
          <p:spPr bwMode="auto">
            <a:xfrm>
              <a:off x="1573" y="151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3 h 21"/>
                <a:gd name="T4" fmla="*/ 19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3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82" name="Freeform 184"/>
            <p:cNvSpPr>
              <a:spLocks/>
            </p:cNvSpPr>
            <p:nvPr/>
          </p:nvSpPr>
          <p:spPr bwMode="auto">
            <a:xfrm>
              <a:off x="1573" y="143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2 h 21"/>
                <a:gd name="T4" fmla="*/ 19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1 h 21"/>
                <a:gd name="T26" fmla="*/ 2 w 21"/>
                <a:gd name="T27" fmla="*/ 7 h 21"/>
                <a:gd name="T28" fmla="*/ 4 w 21"/>
                <a:gd name="T29" fmla="*/ 4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83" name="Freeform 185"/>
            <p:cNvSpPr>
              <a:spLocks/>
            </p:cNvSpPr>
            <p:nvPr/>
          </p:nvSpPr>
          <p:spPr bwMode="auto">
            <a:xfrm>
              <a:off x="1573" y="143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2 h 21"/>
                <a:gd name="T4" fmla="*/ 19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1 h 21"/>
                <a:gd name="T26" fmla="*/ 2 w 21"/>
                <a:gd name="T27" fmla="*/ 7 h 21"/>
                <a:gd name="T28" fmla="*/ 4 w 21"/>
                <a:gd name="T29" fmla="*/ 4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84" name="Rectangle 186"/>
            <p:cNvSpPr>
              <a:spLocks noChangeArrowheads="1"/>
            </p:cNvSpPr>
            <p:nvPr/>
          </p:nvSpPr>
          <p:spPr bwMode="auto">
            <a:xfrm>
              <a:off x="1580" y="1372"/>
              <a:ext cx="9" cy="244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87"/>
          <p:cNvGrpSpPr>
            <a:grpSpLocks/>
          </p:cNvGrpSpPr>
          <p:nvPr/>
        </p:nvGrpSpPr>
        <p:grpSpPr bwMode="auto">
          <a:xfrm>
            <a:off x="4254500" y="2178050"/>
            <a:ext cx="3840163" cy="3876675"/>
            <a:chOff x="2883" y="1372"/>
            <a:chExt cx="2419" cy="2442"/>
          </a:xfrm>
        </p:grpSpPr>
        <p:sp>
          <p:nvSpPr>
            <p:cNvPr id="44085" name="Freeform 188"/>
            <p:cNvSpPr>
              <a:spLocks/>
            </p:cNvSpPr>
            <p:nvPr/>
          </p:nvSpPr>
          <p:spPr bwMode="auto">
            <a:xfrm>
              <a:off x="2883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6" name="Freeform 189"/>
            <p:cNvSpPr>
              <a:spLocks/>
            </p:cNvSpPr>
            <p:nvPr/>
          </p:nvSpPr>
          <p:spPr bwMode="auto">
            <a:xfrm>
              <a:off x="2883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7" name="Freeform 190"/>
            <p:cNvSpPr>
              <a:spLocks/>
            </p:cNvSpPr>
            <p:nvPr/>
          </p:nvSpPr>
          <p:spPr bwMode="auto">
            <a:xfrm>
              <a:off x="2883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8" name="Freeform 191"/>
            <p:cNvSpPr>
              <a:spLocks/>
            </p:cNvSpPr>
            <p:nvPr/>
          </p:nvSpPr>
          <p:spPr bwMode="auto">
            <a:xfrm>
              <a:off x="2883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89" name="Freeform 192"/>
            <p:cNvSpPr>
              <a:spLocks/>
            </p:cNvSpPr>
            <p:nvPr/>
          </p:nvSpPr>
          <p:spPr bwMode="auto">
            <a:xfrm>
              <a:off x="2883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0" name="Freeform 193"/>
            <p:cNvSpPr>
              <a:spLocks/>
            </p:cNvSpPr>
            <p:nvPr/>
          </p:nvSpPr>
          <p:spPr bwMode="auto">
            <a:xfrm>
              <a:off x="2883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1" name="Freeform 194"/>
            <p:cNvSpPr>
              <a:spLocks/>
            </p:cNvSpPr>
            <p:nvPr/>
          </p:nvSpPr>
          <p:spPr bwMode="auto">
            <a:xfrm>
              <a:off x="2883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7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2" name="Freeform 195"/>
            <p:cNvSpPr>
              <a:spLocks/>
            </p:cNvSpPr>
            <p:nvPr/>
          </p:nvSpPr>
          <p:spPr bwMode="auto">
            <a:xfrm>
              <a:off x="2883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7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3" name="Freeform 196"/>
            <p:cNvSpPr>
              <a:spLocks/>
            </p:cNvSpPr>
            <p:nvPr/>
          </p:nvSpPr>
          <p:spPr bwMode="auto">
            <a:xfrm>
              <a:off x="2883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4" name="Freeform 197"/>
            <p:cNvSpPr>
              <a:spLocks/>
            </p:cNvSpPr>
            <p:nvPr/>
          </p:nvSpPr>
          <p:spPr bwMode="auto">
            <a:xfrm>
              <a:off x="2883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5" name="Freeform 198"/>
            <p:cNvSpPr>
              <a:spLocks/>
            </p:cNvSpPr>
            <p:nvPr/>
          </p:nvSpPr>
          <p:spPr bwMode="auto">
            <a:xfrm>
              <a:off x="2883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6" name="Freeform 199"/>
            <p:cNvSpPr>
              <a:spLocks/>
            </p:cNvSpPr>
            <p:nvPr/>
          </p:nvSpPr>
          <p:spPr bwMode="auto">
            <a:xfrm>
              <a:off x="2883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7" name="Freeform 200"/>
            <p:cNvSpPr>
              <a:spLocks/>
            </p:cNvSpPr>
            <p:nvPr/>
          </p:nvSpPr>
          <p:spPr bwMode="auto">
            <a:xfrm>
              <a:off x="2883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8" name="Freeform 201"/>
            <p:cNvSpPr>
              <a:spLocks/>
            </p:cNvSpPr>
            <p:nvPr/>
          </p:nvSpPr>
          <p:spPr bwMode="auto">
            <a:xfrm>
              <a:off x="2883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99" name="Freeform 202"/>
            <p:cNvSpPr>
              <a:spLocks/>
            </p:cNvSpPr>
            <p:nvPr/>
          </p:nvSpPr>
          <p:spPr bwMode="auto">
            <a:xfrm>
              <a:off x="2883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0" name="Freeform 203"/>
            <p:cNvSpPr>
              <a:spLocks/>
            </p:cNvSpPr>
            <p:nvPr/>
          </p:nvSpPr>
          <p:spPr bwMode="auto">
            <a:xfrm>
              <a:off x="2883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1" name="Freeform 204"/>
            <p:cNvSpPr>
              <a:spLocks/>
            </p:cNvSpPr>
            <p:nvPr/>
          </p:nvSpPr>
          <p:spPr bwMode="auto">
            <a:xfrm>
              <a:off x="2883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2" name="Freeform 205"/>
            <p:cNvSpPr>
              <a:spLocks/>
            </p:cNvSpPr>
            <p:nvPr/>
          </p:nvSpPr>
          <p:spPr bwMode="auto">
            <a:xfrm>
              <a:off x="2883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3" name="Freeform 206"/>
            <p:cNvSpPr>
              <a:spLocks/>
            </p:cNvSpPr>
            <p:nvPr/>
          </p:nvSpPr>
          <p:spPr bwMode="auto">
            <a:xfrm>
              <a:off x="2883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4" name="Freeform 207"/>
            <p:cNvSpPr>
              <a:spLocks/>
            </p:cNvSpPr>
            <p:nvPr/>
          </p:nvSpPr>
          <p:spPr bwMode="auto">
            <a:xfrm>
              <a:off x="2883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5" name="Freeform 208"/>
            <p:cNvSpPr>
              <a:spLocks/>
            </p:cNvSpPr>
            <p:nvPr/>
          </p:nvSpPr>
          <p:spPr bwMode="auto">
            <a:xfrm>
              <a:off x="2883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6" name="Freeform 209"/>
            <p:cNvSpPr>
              <a:spLocks/>
            </p:cNvSpPr>
            <p:nvPr/>
          </p:nvSpPr>
          <p:spPr bwMode="auto">
            <a:xfrm>
              <a:off x="2883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7" name="Freeform 210"/>
            <p:cNvSpPr>
              <a:spLocks/>
            </p:cNvSpPr>
            <p:nvPr/>
          </p:nvSpPr>
          <p:spPr bwMode="auto">
            <a:xfrm>
              <a:off x="2883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8" name="Freeform 211"/>
            <p:cNvSpPr>
              <a:spLocks/>
            </p:cNvSpPr>
            <p:nvPr/>
          </p:nvSpPr>
          <p:spPr bwMode="auto">
            <a:xfrm>
              <a:off x="2883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09" name="Freeform 212"/>
            <p:cNvSpPr>
              <a:spLocks/>
            </p:cNvSpPr>
            <p:nvPr/>
          </p:nvSpPr>
          <p:spPr bwMode="auto">
            <a:xfrm>
              <a:off x="2883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0" name="Freeform 213"/>
            <p:cNvSpPr>
              <a:spLocks/>
            </p:cNvSpPr>
            <p:nvPr/>
          </p:nvSpPr>
          <p:spPr bwMode="auto">
            <a:xfrm>
              <a:off x="2883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1" name="Freeform 214"/>
            <p:cNvSpPr>
              <a:spLocks/>
            </p:cNvSpPr>
            <p:nvPr/>
          </p:nvSpPr>
          <p:spPr bwMode="auto">
            <a:xfrm>
              <a:off x="2883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2" name="Freeform 215"/>
            <p:cNvSpPr>
              <a:spLocks/>
            </p:cNvSpPr>
            <p:nvPr/>
          </p:nvSpPr>
          <p:spPr bwMode="auto">
            <a:xfrm>
              <a:off x="2883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3" name="Freeform 216"/>
            <p:cNvSpPr>
              <a:spLocks/>
            </p:cNvSpPr>
            <p:nvPr/>
          </p:nvSpPr>
          <p:spPr bwMode="auto">
            <a:xfrm>
              <a:off x="2883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4" name="Freeform 217"/>
            <p:cNvSpPr>
              <a:spLocks/>
            </p:cNvSpPr>
            <p:nvPr/>
          </p:nvSpPr>
          <p:spPr bwMode="auto">
            <a:xfrm>
              <a:off x="2883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5" name="Freeform 218"/>
            <p:cNvSpPr>
              <a:spLocks/>
            </p:cNvSpPr>
            <p:nvPr/>
          </p:nvSpPr>
          <p:spPr bwMode="auto">
            <a:xfrm>
              <a:off x="2883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6" name="Freeform 219"/>
            <p:cNvSpPr>
              <a:spLocks/>
            </p:cNvSpPr>
            <p:nvPr/>
          </p:nvSpPr>
          <p:spPr bwMode="auto">
            <a:xfrm>
              <a:off x="2883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7" name="Freeform 220"/>
            <p:cNvSpPr>
              <a:spLocks/>
            </p:cNvSpPr>
            <p:nvPr/>
          </p:nvSpPr>
          <p:spPr bwMode="auto">
            <a:xfrm>
              <a:off x="2883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8" name="Freeform 221"/>
            <p:cNvSpPr>
              <a:spLocks/>
            </p:cNvSpPr>
            <p:nvPr/>
          </p:nvSpPr>
          <p:spPr bwMode="auto">
            <a:xfrm>
              <a:off x="2883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19" name="Freeform 222"/>
            <p:cNvSpPr>
              <a:spLocks/>
            </p:cNvSpPr>
            <p:nvPr/>
          </p:nvSpPr>
          <p:spPr bwMode="auto">
            <a:xfrm>
              <a:off x="2883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8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0" name="Freeform 223"/>
            <p:cNvSpPr>
              <a:spLocks/>
            </p:cNvSpPr>
            <p:nvPr/>
          </p:nvSpPr>
          <p:spPr bwMode="auto">
            <a:xfrm>
              <a:off x="2883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8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1" name="Freeform 224"/>
            <p:cNvSpPr>
              <a:spLocks/>
            </p:cNvSpPr>
            <p:nvPr/>
          </p:nvSpPr>
          <p:spPr bwMode="auto">
            <a:xfrm>
              <a:off x="2883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2" name="Freeform 225"/>
            <p:cNvSpPr>
              <a:spLocks/>
            </p:cNvSpPr>
            <p:nvPr/>
          </p:nvSpPr>
          <p:spPr bwMode="auto">
            <a:xfrm>
              <a:off x="2883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3" name="Freeform 226"/>
            <p:cNvSpPr>
              <a:spLocks/>
            </p:cNvSpPr>
            <p:nvPr/>
          </p:nvSpPr>
          <p:spPr bwMode="auto">
            <a:xfrm>
              <a:off x="2883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4" name="Freeform 227"/>
            <p:cNvSpPr>
              <a:spLocks/>
            </p:cNvSpPr>
            <p:nvPr/>
          </p:nvSpPr>
          <p:spPr bwMode="auto">
            <a:xfrm>
              <a:off x="2883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5" name="Freeform 228"/>
            <p:cNvSpPr>
              <a:spLocks/>
            </p:cNvSpPr>
            <p:nvPr/>
          </p:nvSpPr>
          <p:spPr bwMode="auto">
            <a:xfrm>
              <a:off x="2883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6" name="Freeform 229"/>
            <p:cNvSpPr>
              <a:spLocks/>
            </p:cNvSpPr>
            <p:nvPr/>
          </p:nvSpPr>
          <p:spPr bwMode="auto">
            <a:xfrm>
              <a:off x="2883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7" name="Freeform 230"/>
            <p:cNvSpPr>
              <a:spLocks/>
            </p:cNvSpPr>
            <p:nvPr/>
          </p:nvSpPr>
          <p:spPr bwMode="auto">
            <a:xfrm>
              <a:off x="2883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8" name="Freeform 231"/>
            <p:cNvSpPr>
              <a:spLocks/>
            </p:cNvSpPr>
            <p:nvPr/>
          </p:nvSpPr>
          <p:spPr bwMode="auto">
            <a:xfrm>
              <a:off x="2883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29" name="Freeform 232"/>
            <p:cNvSpPr>
              <a:spLocks/>
            </p:cNvSpPr>
            <p:nvPr/>
          </p:nvSpPr>
          <p:spPr bwMode="auto">
            <a:xfrm>
              <a:off x="2883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0" name="Freeform 233"/>
            <p:cNvSpPr>
              <a:spLocks/>
            </p:cNvSpPr>
            <p:nvPr/>
          </p:nvSpPr>
          <p:spPr bwMode="auto">
            <a:xfrm>
              <a:off x="2883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1" name="Freeform 234"/>
            <p:cNvSpPr>
              <a:spLocks/>
            </p:cNvSpPr>
            <p:nvPr/>
          </p:nvSpPr>
          <p:spPr bwMode="auto">
            <a:xfrm>
              <a:off x="2883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9 w 21"/>
                <a:gd name="T7" fmla="*/ 7 h 21"/>
                <a:gd name="T8" fmla="*/ 21 w 21"/>
                <a:gd name="T9" fmla="*/ 11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2" name="Freeform 235"/>
            <p:cNvSpPr>
              <a:spLocks/>
            </p:cNvSpPr>
            <p:nvPr/>
          </p:nvSpPr>
          <p:spPr bwMode="auto">
            <a:xfrm>
              <a:off x="2883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9 w 21"/>
                <a:gd name="T7" fmla="*/ 7 h 21"/>
                <a:gd name="T8" fmla="*/ 21 w 21"/>
                <a:gd name="T9" fmla="*/ 11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3" name="Rectangle 236"/>
            <p:cNvSpPr>
              <a:spLocks noChangeArrowheads="1"/>
            </p:cNvSpPr>
            <p:nvPr/>
          </p:nvSpPr>
          <p:spPr bwMode="auto">
            <a:xfrm>
              <a:off x="2887" y="1372"/>
              <a:ext cx="10" cy="244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4" name="Freeform 237"/>
            <p:cNvSpPr>
              <a:spLocks/>
            </p:cNvSpPr>
            <p:nvPr/>
          </p:nvSpPr>
          <p:spPr bwMode="auto">
            <a:xfrm>
              <a:off x="3536" y="3729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2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5" name="Freeform 238"/>
            <p:cNvSpPr>
              <a:spLocks/>
            </p:cNvSpPr>
            <p:nvPr/>
          </p:nvSpPr>
          <p:spPr bwMode="auto">
            <a:xfrm>
              <a:off x="3536" y="3729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2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6" name="Freeform 239"/>
            <p:cNvSpPr>
              <a:spLocks/>
            </p:cNvSpPr>
            <p:nvPr/>
          </p:nvSpPr>
          <p:spPr bwMode="auto">
            <a:xfrm>
              <a:off x="3536" y="3646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2 w 22"/>
                <a:gd name="T17" fmla="*/ 22 h 22"/>
                <a:gd name="T18" fmla="*/ 8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8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7" name="Freeform 240"/>
            <p:cNvSpPr>
              <a:spLocks/>
            </p:cNvSpPr>
            <p:nvPr/>
          </p:nvSpPr>
          <p:spPr bwMode="auto">
            <a:xfrm>
              <a:off x="3536" y="3646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2 w 22"/>
                <a:gd name="T17" fmla="*/ 22 h 22"/>
                <a:gd name="T18" fmla="*/ 8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8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8" name="Freeform 241"/>
            <p:cNvSpPr>
              <a:spLocks/>
            </p:cNvSpPr>
            <p:nvPr/>
          </p:nvSpPr>
          <p:spPr bwMode="auto">
            <a:xfrm>
              <a:off x="3536" y="356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2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39" name="Freeform 242"/>
            <p:cNvSpPr>
              <a:spLocks/>
            </p:cNvSpPr>
            <p:nvPr/>
          </p:nvSpPr>
          <p:spPr bwMode="auto">
            <a:xfrm>
              <a:off x="3536" y="356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2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0" name="Freeform 243"/>
            <p:cNvSpPr>
              <a:spLocks/>
            </p:cNvSpPr>
            <p:nvPr/>
          </p:nvSpPr>
          <p:spPr bwMode="auto">
            <a:xfrm>
              <a:off x="3536" y="348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8 h 21"/>
                <a:gd name="T16" fmla="*/ 12 w 22"/>
                <a:gd name="T17" fmla="*/ 21 h 21"/>
                <a:gd name="T18" fmla="*/ 8 w 22"/>
                <a:gd name="T19" fmla="*/ 18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2" y="21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1" name="Freeform 244"/>
            <p:cNvSpPr>
              <a:spLocks/>
            </p:cNvSpPr>
            <p:nvPr/>
          </p:nvSpPr>
          <p:spPr bwMode="auto">
            <a:xfrm>
              <a:off x="3536" y="348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8 h 21"/>
                <a:gd name="T16" fmla="*/ 12 w 22"/>
                <a:gd name="T17" fmla="*/ 21 h 21"/>
                <a:gd name="T18" fmla="*/ 8 w 22"/>
                <a:gd name="T19" fmla="*/ 18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2" y="21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2" name="Freeform 245"/>
            <p:cNvSpPr>
              <a:spLocks/>
            </p:cNvSpPr>
            <p:nvPr/>
          </p:nvSpPr>
          <p:spPr bwMode="auto">
            <a:xfrm>
              <a:off x="3536" y="331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2 w 22"/>
                <a:gd name="T17" fmla="*/ 22 h 22"/>
                <a:gd name="T18" fmla="*/ 8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8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3" name="Freeform 246"/>
            <p:cNvSpPr>
              <a:spLocks/>
            </p:cNvSpPr>
            <p:nvPr/>
          </p:nvSpPr>
          <p:spPr bwMode="auto">
            <a:xfrm>
              <a:off x="3536" y="331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2 w 22"/>
                <a:gd name="T17" fmla="*/ 22 h 22"/>
                <a:gd name="T18" fmla="*/ 8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8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4" name="Freeform 247"/>
            <p:cNvSpPr>
              <a:spLocks/>
            </p:cNvSpPr>
            <p:nvPr/>
          </p:nvSpPr>
          <p:spPr bwMode="auto">
            <a:xfrm>
              <a:off x="3536" y="323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2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5" name="Freeform 248"/>
            <p:cNvSpPr>
              <a:spLocks/>
            </p:cNvSpPr>
            <p:nvPr/>
          </p:nvSpPr>
          <p:spPr bwMode="auto">
            <a:xfrm>
              <a:off x="3536" y="323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2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6" name="Freeform 249"/>
            <p:cNvSpPr>
              <a:spLocks/>
            </p:cNvSpPr>
            <p:nvPr/>
          </p:nvSpPr>
          <p:spPr bwMode="auto">
            <a:xfrm>
              <a:off x="3536" y="3156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2 w 22"/>
                <a:gd name="T17" fmla="*/ 18 h 18"/>
                <a:gd name="T18" fmla="*/ 8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8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7" name="Freeform 250"/>
            <p:cNvSpPr>
              <a:spLocks/>
            </p:cNvSpPr>
            <p:nvPr/>
          </p:nvSpPr>
          <p:spPr bwMode="auto">
            <a:xfrm>
              <a:off x="3536" y="3156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2 w 22"/>
                <a:gd name="T17" fmla="*/ 18 h 18"/>
                <a:gd name="T18" fmla="*/ 8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8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8" name="Freeform 251"/>
            <p:cNvSpPr>
              <a:spLocks/>
            </p:cNvSpPr>
            <p:nvPr/>
          </p:nvSpPr>
          <p:spPr bwMode="auto">
            <a:xfrm>
              <a:off x="3536" y="307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2 w 22"/>
                <a:gd name="T17" fmla="*/ 21 h 21"/>
                <a:gd name="T18" fmla="*/ 8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49" name="Freeform 252"/>
            <p:cNvSpPr>
              <a:spLocks/>
            </p:cNvSpPr>
            <p:nvPr/>
          </p:nvSpPr>
          <p:spPr bwMode="auto">
            <a:xfrm>
              <a:off x="3536" y="307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2 w 22"/>
                <a:gd name="T17" fmla="*/ 21 h 21"/>
                <a:gd name="T18" fmla="*/ 8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0" name="Freeform 253"/>
            <p:cNvSpPr>
              <a:spLocks/>
            </p:cNvSpPr>
            <p:nvPr/>
          </p:nvSpPr>
          <p:spPr bwMode="auto">
            <a:xfrm>
              <a:off x="3536" y="2908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2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1" name="Freeform 254"/>
            <p:cNvSpPr>
              <a:spLocks/>
            </p:cNvSpPr>
            <p:nvPr/>
          </p:nvSpPr>
          <p:spPr bwMode="auto">
            <a:xfrm>
              <a:off x="3536" y="2908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2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2" name="Freeform 255"/>
            <p:cNvSpPr>
              <a:spLocks/>
            </p:cNvSpPr>
            <p:nvPr/>
          </p:nvSpPr>
          <p:spPr bwMode="auto">
            <a:xfrm>
              <a:off x="3536" y="2828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2 w 22"/>
                <a:gd name="T17" fmla="*/ 18 h 18"/>
                <a:gd name="T18" fmla="*/ 8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8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3" name="Freeform 256"/>
            <p:cNvSpPr>
              <a:spLocks/>
            </p:cNvSpPr>
            <p:nvPr/>
          </p:nvSpPr>
          <p:spPr bwMode="auto">
            <a:xfrm>
              <a:off x="3536" y="2828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2 w 22"/>
                <a:gd name="T17" fmla="*/ 18 h 18"/>
                <a:gd name="T18" fmla="*/ 8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8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4" name="Freeform 257"/>
            <p:cNvSpPr>
              <a:spLocks/>
            </p:cNvSpPr>
            <p:nvPr/>
          </p:nvSpPr>
          <p:spPr bwMode="auto">
            <a:xfrm>
              <a:off x="3536" y="2745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2 w 22"/>
                <a:gd name="T17" fmla="*/ 21 h 21"/>
                <a:gd name="T18" fmla="*/ 8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5" name="Freeform 258"/>
            <p:cNvSpPr>
              <a:spLocks/>
            </p:cNvSpPr>
            <p:nvPr/>
          </p:nvSpPr>
          <p:spPr bwMode="auto">
            <a:xfrm>
              <a:off x="3536" y="2745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2 w 22"/>
                <a:gd name="T17" fmla="*/ 21 h 21"/>
                <a:gd name="T18" fmla="*/ 8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6" name="Freeform 259"/>
            <p:cNvSpPr>
              <a:spLocks/>
            </p:cNvSpPr>
            <p:nvPr/>
          </p:nvSpPr>
          <p:spPr bwMode="auto">
            <a:xfrm>
              <a:off x="3536" y="266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2 w 22"/>
                <a:gd name="T17" fmla="*/ 22 h 22"/>
                <a:gd name="T18" fmla="*/ 8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8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7" name="Freeform 260"/>
            <p:cNvSpPr>
              <a:spLocks/>
            </p:cNvSpPr>
            <p:nvPr/>
          </p:nvSpPr>
          <p:spPr bwMode="auto">
            <a:xfrm>
              <a:off x="3536" y="266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2 w 22"/>
                <a:gd name="T17" fmla="*/ 22 h 22"/>
                <a:gd name="T18" fmla="*/ 8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8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8" name="Freeform 261"/>
            <p:cNvSpPr>
              <a:spLocks/>
            </p:cNvSpPr>
            <p:nvPr/>
          </p:nvSpPr>
          <p:spPr bwMode="auto">
            <a:xfrm>
              <a:off x="3536" y="2500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2 w 22"/>
                <a:gd name="T17" fmla="*/ 18 h 18"/>
                <a:gd name="T18" fmla="*/ 8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8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59" name="Freeform 262"/>
            <p:cNvSpPr>
              <a:spLocks/>
            </p:cNvSpPr>
            <p:nvPr/>
          </p:nvSpPr>
          <p:spPr bwMode="auto">
            <a:xfrm>
              <a:off x="3536" y="2500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2 w 22"/>
                <a:gd name="T17" fmla="*/ 18 h 18"/>
                <a:gd name="T18" fmla="*/ 8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8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0" name="Freeform 263"/>
            <p:cNvSpPr>
              <a:spLocks/>
            </p:cNvSpPr>
            <p:nvPr/>
          </p:nvSpPr>
          <p:spPr bwMode="auto">
            <a:xfrm>
              <a:off x="3536" y="2417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2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1" name="Freeform 264"/>
            <p:cNvSpPr>
              <a:spLocks/>
            </p:cNvSpPr>
            <p:nvPr/>
          </p:nvSpPr>
          <p:spPr bwMode="auto">
            <a:xfrm>
              <a:off x="3536" y="2417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2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2" name="Freeform 265"/>
            <p:cNvSpPr>
              <a:spLocks/>
            </p:cNvSpPr>
            <p:nvPr/>
          </p:nvSpPr>
          <p:spPr bwMode="auto">
            <a:xfrm>
              <a:off x="3536" y="23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2 w 22"/>
                <a:gd name="T17" fmla="*/ 22 h 22"/>
                <a:gd name="T18" fmla="*/ 8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8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3" name="Freeform 266"/>
            <p:cNvSpPr>
              <a:spLocks/>
            </p:cNvSpPr>
            <p:nvPr/>
          </p:nvSpPr>
          <p:spPr bwMode="auto">
            <a:xfrm>
              <a:off x="3536" y="23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2 w 22"/>
                <a:gd name="T17" fmla="*/ 22 h 22"/>
                <a:gd name="T18" fmla="*/ 8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8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4" name="Freeform 267"/>
            <p:cNvSpPr>
              <a:spLocks/>
            </p:cNvSpPr>
            <p:nvPr/>
          </p:nvSpPr>
          <p:spPr bwMode="auto">
            <a:xfrm>
              <a:off x="3536" y="2252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2 w 22"/>
                <a:gd name="T17" fmla="*/ 21 h 21"/>
                <a:gd name="T18" fmla="*/ 8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5" name="Freeform 268"/>
            <p:cNvSpPr>
              <a:spLocks/>
            </p:cNvSpPr>
            <p:nvPr/>
          </p:nvSpPr>
          <p:spPr bwMode="auto">
            <a:xfrm>
              <a:off x="3536" y="2252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2 w 22"/>
                <a:gd name="T17" fmla="*/ 21 h 21"/>
                <a:gd name="T18" fmla="*/ 8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6" name="Freeform 269"/>
            <p:cNvSpPr>
              <a:spLocks/>
            </p:cNvSpPr>
            <p:nvPr/>
          </p:nvSpPr>
          <p:spPr bwMode="auto">
            <a:xfrm>
              <a:off x="3536" y="2089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2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7" name="Freeform 270"/>
            <p:cNvSpPr>
              <a:spLocks/>
            </p:cNvSpPr>
            <p:nvPr/>
          </p:nvSpPr>
          <p:spPr bwMode="auto">
            <a:xfrm>
              <a:off x="3536" y="2089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2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8" name="Freeform 271"/>
            <p:cNvSpPr>
              <a:spLocks/>
            </p:cNvSpPr>
            <p:nvPr/>
          </p:nvSpPr>
          <p:spPr bwMode="auto">
            <a:xfrm>
              <a:off x="3536" y="200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2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8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69" name="Freeform 272"/>
            <p:cNvSpPr>
              <a:spLocks/>
            </p:cNvSpPr>
            <p:nvPr/>
          </p:nvSpPr>
          <p:spPr bwMode="auto">
            <a:xfrm>
              <a:off x="3536" y="200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2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8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70" name="Freeform 273"/>
            <p:cNvSpPr>
              <a:spLocks/>
            </p:cNvSpPr>
            <p:nvPr/>
          </p:nvSpPr>
          <p:spPr bwMode="auto">
            <a:xfrm>
              <a:off x="3536" y="192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2 w 22"/>
                <a:gd name="T17" fmla="*/ 21 h 21"/>
                <a:gd name="T18" fmla="*/ 8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71" name="Freeform 274"/>
            <p:cNvSpPr>
              <a:spLocks/>
            </p:cNvSpPr>
            <p:nvPr/>
          </p:nvSpPr>
          <p:spPr bwMode="auto">
            <a:xfrm>
              <a:off x="3536" y="192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2 w 22"/>
                <a:gd name="T17" fmla="*/ 21 h 21"/>
                <a:gd name="T18" fmla="*/ 8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72" name="Freeform 275"/>
            <p:cNvSpPr>
              <a:spLocks/>
            </p:cNvSpPr>
            <p:nvPr/>
          </p:nvSpPr>
          <p:spPr bwMode="auto">
            <a:xfrm>
              <a:off x="3536" y="184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2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8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73" name="Freeform 276"/>
            <p:cNvSpPr>
              <a:spLocks/>
            </p:cNvSpPr>
            <p:nvPr/>
          </p:nvSpPr>
          <p:spPr bwMode="auto">
            <a:xfrm>
              <a:off x="3536" y="184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2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8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74" name="Freeform 277"/>
            <p:cNvSpPr>
              <a:spLocks/>
            </p:cNvSpPr>
            <p:nvPr/>
          </p:nvSpPr>
          <p:spPr bwMode="auto">
            <a:xfrm>
              <a:off x="3536" y="167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2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75" name="Freeform 278"/>
            <p:cNvSpPr>
              <a:spLocks/>
            </p:cNvSpPr>
            <p:nvPr/>
          </p:nvSpPr>
          <p:spPr bwMode="auto">
            <a:xfrm>
              <a:off x="3536" y="167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2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76" name="Freeform 279"/>
            <p:cNvSpPr>
              <a:spLocks/>
            </p:cNvSpPr>
            <p:nvPr/>
          </p:nvSpPr>
          <p:spPr bwMode="auto">
            <a:xfrm>
              <a:off x="3536" y="1596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2 w 22"/>
                <a:gd name="T17" fmla="*/ 21 h 21"/>
                <a:gd name="T18" fmla="*/ 8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77" name="Freeform 280"/>
            <p:cNvSpPr>
              <a:spLocks/>
            </p:cNvSpPr>
            <p:nvPr/>
          </p:nvSpPr>
          <p:spPr bwMode="auto">
            <a:xfrm>
              <a:off x="3536" y="1596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2 w 22"/>
                <a:gd name="T17" fmla="*/ 21 h 21"/>
                <a:gd name="T18" fmla="*/ 8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78" name="Freeform 281"/>
            <p:cNvSpPr>
              <a:spLocks/>
            </p:cNvSpPr>
            <p:nvPr/>
          </p:nvSpPr>
          <p:spPr bwMode="auto">
            <a:xfrm>
              <a:off x="3536" y="151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2 w 22"/>
                <a:gd name="T17" fmla="*/ 21 h 21"/>
                <a:gd name="T18" fmla="*/ 8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3 h 21"/>
                <a:gd name="T30" fmla="*/ 8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79" name="Freeform 282"/>
            <p:cNvSpPr>
              <a:spLocks/>
            </p:cNvSpPr>
            <p:nvPr/>
          </p:nvSpPr>
          <p:spPr bwMode="auto">
            <a:xfrm>
              <a:off x="3536" y="151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2 w 22"/>
                <a:gd name="T17" fmla="*/ 21 h 21"/>
                <a:gd name="T18" fmla="*/ 8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3 h 21"/>
                <a:gd name="T30" fmla="*/ 8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0" name="Freeform 283"/>
            <p:cNvSpPr>
              <a:spLocks/>
            </p:cNvSpPr>
            <p:nvPr/>
          </p:nvSpPr>
          <p:spPr bwMode="auto">
            <a:xfrm>
              <a:off x="3536" y="143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2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1 h 21"/>
                <a:gd name="T26" fmla="*/ 0 w 22"/>
                <a:gd name="T27" fmla="*/ 7 h 21"/>
                <a:gd name="T28" fmla="*/ 3 w 22"/>
                <a:gd name="T29" fmla="*/ 4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1" name="Freeform 284"/>
            <p:cNvSpPr>
              <a:spLocks/>
            </p:cNvSpPr>
            <p:nvPr/>
          </p:nvSpPr>
          <p:spPr bwMode="auto">
            <a:xfrm>
              <a:off x="3536" y="143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2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1 h 21"/>
                <a:gd name="T26" fmla="*/ 0 w 22"/>
                <a:gd name="T27" fmla="*/ 7 h 21"/>
                <a:gd name="T28" fmla="*/ 3 w 22"/>
                <a:gd name="T29" fmla="*/ 4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2" name="Rectangle 285"/>
            <p:cNvSpPr>
              <a:spLocks noChangeArrowheads="1"/>
            </p:cNvSpPr>
            <p:nvPr/>
          </p:nvSpPr>
          <p:spPr bwMode="auto">
            <a:xfrm>
              <a:off x="3541" y="1372"/>
              <a:ext cx="12" cy="244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3" name="Freeform 286"/>
            <p:cNvSpPr>
              <a:spLocks/>
            </p:cNvSpPr>
            <p:nvPr/>
          </p:nvSpPr>
          <p:spPr bwMode="auto">
            <a:xfrm>
              <a:off x="4190" y="3729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4" name="Freeform 287"/>
            <p:cNvSpPr>
              <a:spLocks/>
            </p:cNvSpPr>
            <p:nvPr/>
          </p:nvSpPr>
          <p:spPr bwMode="auto">
            <a:xfrm>
              <a:off x="4190" y="3729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5" name="Freeform 288"/>
            <p:cNvSpPr>
              <a:spLocks/>
            </p:cNvSpPr>
            <p:nvPr/>
          </p:nvSpPr>
          <p:spPr bwMode="auto">
            <a:xfrm>
              <a:off x="4190" y="3646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7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6" name="Freeform 289"/>
            <p:cNvSpPr>
              <a:spLocks/>
            </p:cNvSpPr>
            <p:nvPr/>
          </p:nvSpPr>
          <p:spPr bwMode="auto">
            <a:xfrm>
              <a:off x="4190" y="3646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7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7" name="Freeform 290"/>
            <p:cNvSpPr>
              <a:spLocks/>
            </p:cNvSpPr>
            <p:nvPr/>
          </p:nvSpPr>
          <p:spPr bwMode="auto">
            <a:xfrm>
              <a:off x="4190" y="356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8" name="Freeform 291"/>
            <p:cNvSpPr>
              <a:spLocks/>
            </p:cNvSpPr>
            <p:nvPr/>
          </p:nvSpPr>
          <p:spPr bwMode="auto">
            <a:xfrm>
              <a:off x="4190" y="356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89" name="Freeform 292"/>
            <p:cNvSpPr>
              <a:spLocks/>
            </p:cNvSpPr>
            <p:nvPr/>
          </p:nvSpPr>
          <p:spPr bwMode="auto">
            <a:xfrm>
              <a:off x="4190" y="348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8 h 21"/>
                <a:gd name="T16" fmla="*/ 12 w 22"/>
                <a:gd name="T17" fmla="*/ 21 h 21"/>
                <a:gd name="T18" fmla="*/ 7 w 22"/>
                <a:gd name="T19" fmla="*/ 18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0" name="Freeform 293"/>
            <p:cNvSpPr>
              <a:spLocks/>
            </p:cNvSpPr>
            <p:nvPr/>
          </p:nvSpPr>
          <p:spPr bwMode="auto">
            <a:xfrm>
              <a:off x="4190" y="348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8 h 21"/>
                <a:gd name="T16" fmla="*/ 12 w 22"/>
                <a:gd name="T17" fmla="*/ 21 h 21"/>
                <a:gd name="T18" fmla="*/ 7 w 22"/>
                <a:gd name="T19" fmla="*/ 18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1" name="Freeform 294"/>
            <p:cNvSpPr>
              <a:spLocks/>
            </p:cNvSpPr>
            <p:nvPr/>
          </p:nvSpPr>
          <p:spPr bwMode="auto">
            <a:xfrm>
              <a:off x="4190" y="331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7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2" name="Freeform 295"/>
            <p:cNvSpPr>
              <a:spLocks/>
            </p:cNvSpPr>
            <p:nvPr/>
          </p:nvSpPr>
          <p:spPr bwMode="auto">
            <a:xfrm>
              <a:off x="4190" y="331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7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3" name="Freeform 296"/>
            <p:cNvSpPr>
              <a:spLocks/>
            </p:cNvSpPr>
            <p:nvPr/>
          </p:nvSpPr>
          <p:spPr bwMode="auto">
            <a:xfrm>
              <a:off x="4190" y="323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4" name="Freeform 297"/>
            <p:cNvSpPr>
              <a:spLocks/>
            </p:cNvSpPr>
            <p:nvPr/>
          </p:nvSpPr>
          <p:spPr bwMode="auto">
            <a:xfrm>
              <a:off x="4190" y="323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5" name="Freeform 298"/>
            <p:cNvSpPr>
              <a:spLocks/>
            </p:cNvSpPr>
            <p:nvPr/>
          </p:nvSpPr>
          <p:spPr bwMode="auto">
            <a:xfrm>
              <a:off x="4190" y="3156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6" name="Freeform 299"/>
            <p:cNvSpPr>
              <a:spLocks/>
            </p:cNvSpPr>
            <p:nvPr/>
          </p:nvSpPr>
          <p:spPr bwMode="auto">
            <a:xfrm>
              <a:off x="4190" y="3156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7" name="Freeform 300"/>
            <p:cNvSpPr>
              <a:spLocks/>
            </p:cNvSpPr>
            <p:nvPr/>
          </p:nvSpPr>
          <p:spPr bwMode="auto">
            <a:xfrm>
              <a:off x="4190" y="307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8" name="Freeform 301"/>
            <p:cNvSpPr>
              <a:spLocks/>
            </p:cNvSpPr>
            <p:nvPr/>
          </p:nvSpPr>
          <p:spPr bwMode="auto">
            <a:xfrm>
              <a:off x="4190" y="307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199" name="Freeform 302"/>
            <p:cNvSpPr>
              <a:spLocks/>
            </p:cNvSpPr>
            <p:nvPr/>
          </p:nvSpPr>
          <p:spPr bwMode="auto">
            <a:xfrm>
              <a:off x="4190" y="2908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00" name="Freeform 303"/>
            <p:cNvSpPr>
              <a:spLocks/>
            </p:cNvSpPr>
            <p:nvPr/>
          </p:nvSpPr>
          <p:spPr bwMode="auto">
            <a:xfrm>
              <a:off x="4190" y="2908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01" name="Freeform 304"/>
            <p:cNvSpPr>
              <a:spLocks/>
            </p:cNvSpPr>
            <p:nvPr/>
          </p:nvSpPr>
          <p:spPr bwMode="auto">
            <a:xfrm>
              <a:off x="4190" y="2828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02" name="Freeform 305"/>
            <p:cNvSpPr>
              <a:spLocks/>
            </p:cNvSpPr>
            <p:nvPr/>
          </p:nvSpPr>
          <p:spPr bwMode="auto">
            <a:xfrm>
              <a:off x="4190" y="2828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03" name="Freeform 306"/>
            <p:cNvSpPr>
              <a:spLocks/>
            </p:cNvSpPr>
            <p:nvPr/>
          </p:nvSpPr>
          <p:spPr bwMode="auto">
            <a:xfrm>
              <a:off x="4190" y="2745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04" name="Freeform 307"/>
            <p:cNvSpPr>
              <a:spLocks/>
            </p:cNvSpPr>
            <p:nvPr/>
          </p:nvSpPr>
          <p:spPr bwMode="auto">
            <a:xfrm>
              <a:off x="4190" y="2745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05" name="Freeform 308"/>
            <p:cNvSpPr>
              <a:spLocks/>
            </p:cNvSpPr>
            <p:nvPr/>
          </p:nvSpPr>
          <p:spPr bwMode="auto">
            <a:xfrm>
              <a:off x="4190" y="266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7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06" name="Freeform 309"/>
            <p:cNvSpPr>
              <a:spLocks/>
            </p:cNvSpPr>
            <p:nvPr/>
          </p:nvSpPr>
          <p:spPr bwMode="auto">
            <a:xfrm>
              <a:off x="4190" y="266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7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07" name="Freeform 310"/>
            <p:cNvSpPr>
              <a:spLocks/>
            </p:cNvSpPr>
            <p:nvPr/>
          </p:nvSpPr>
          <p:spPr bwMode="auto">
            <a:xfrm>
              <a:off x="4190" y="2500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08" name="Freeform 311"/>
            <p:cNvSpPr>
              <a:spLocks/>
            </p:cNvSpPr>
            <p:nvPr/>
          </p:nvSpPr>
          <p:spPr bwMode="auto">
            <a:xfrm>
              <a:off x="4190" y="2500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09" name="Freeform 312"/>
            <p:cNvSpPr>
              <a:spLocks/>
            </p:cNvSpPr>
            <p:nvPr/>
          </p:nvSpPr>
          <p:spPr bwMode="auto">
            <a:xfrm>
              <a:off x="4190" y="2417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0" name="Freeform 313"/>
            <p:cNvSpPr>
              <a:spLocks/>
            </p:cNvSpPr>
            <p:nvPr/>
          </p:nvSpPr>
          <p:spPr bwMode="auto">
            <a:xfrm>
              <a:off x="4190" y="2417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1" name="Freeform 314"/>
            <p:cNvSpPr>
              <a:spLocks/>
            </p:cNvSpPr>
            <p:nvPr/>
          </p:nvSpPr>
          <p:spPr bwMode="auto">
            <a:xfrm>
              <a:off x="4190" y="23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7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2" name="Freeform 315"/>
            <p:cNvSpPr>
              <a:spLocks/>
            </p:cNvSpPr>
            <p:nvPr/>
          </p:nvSpPr>
          <p:spPr bwMode="auto">
            <a:xfrm>
              <a:off x="4190" y="23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7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3" name="Freeform 316"/>
            <p:cNvSpPr>
              <a:spLocks/>
            </p:cNvSpPr>
            <p:nvPr/>
          </p:nvSpPr>
          <p:spPr bwMode="auto">
            <a:xfrm>
              <a:off x="4190" y="2252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4" name="Freeform 317"/>
            <p:cNvSpPr>
              <a:spLocks/>
            </p:cNvSpPr>
            <p:nvPr/>
          </p:nvSpPr>
          <p:spPr bwMode="auto">
            <a:xfrm>
              <a:off x="4190" y="2252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5" name="Freeform 318"/>
            <p:cNvSpPr>
              <a:spLocks/>
            </p:cNvSpPr>
            <p:nvPr/>
          </p:nvSpPr>
          <p:spPr bwMode="auto">
            <a:xfrm>
              <a:off x="4190" y="2089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6" name="Freeform 319"/>
            <p:cNvSpPr>
              <a:spLocks/>
            </p:cNvSpPr>
            <p:nvPr/>
          </p:nvSpPr>
          <p:spPr bwMode="auto">
            <a:xfrm>
              <a:off x="4190" y="2089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7" name="Freeform 320"/>
            <p:cNvSpPr>
              <a:spLocks/>
            </p:cNvSpPr>
            <p:nvPr/>
          </p:nvSpPr>
          <p:spPr bwMode="auto">
            <a:xfrm>
              <a:off x="4190" y="200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8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8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8" name="Freeform 321"/>
            <p:cNvSpPr>
              <a:spLocks/>
            </p:cNvSpPr>
            <p:nvPr/>
          </p:nvSpPr>
          <p:spPr bwMode="auto">
            <a:xfrm>
              <a:off x="4190" y="200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8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8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19" name="Freeform 322"/>
            <p:cNvSpPr>
              <a:spLocks/>
            </p:cNvSpPr>
            <p:nvPr/>
          </p:nvSpPr>
          <p:spPr bwMode="auto">
            <a:xfrm>
              <a:off x="4190" y="192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0" name="Freeform 323"/>
            <p:cNvSpPr>
              <a:spLocks/>
            </p:cNvSpPr>
            <p:nvPr/>
          </p:nvSpPr>
          <p:spPr bwMode="auto">
            <a:xfrm>
              <a:off x="4190" y="192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1" name="Freeform 324"/>
            <p:cNvSpPr>
              <a:spLocks/>
            </p:cNvSpPr>
            <p:nvPr/>
          </p:nvSpPr>
          <p:spPr bwMode="auto">
            <a:xfrm>
              <a:off x="4190" y="184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2" name="Freeform 325"/>
            <p:cNvSpPr>
              <a:spLocks/>
            </p:cNvSpPr>
            <p:nvPr/>
          </p:nvSpPr>
          <p:spPr bwMode="auto">
            <a:xfrm>
              <a:off x="4190" y="184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3" name="Freeform 326"/>
            <p:cNvSpPr>
              <a:spLocks/>
            </p:cNvSpPr>
            <p:nvPr/>
          </p:nvSpPr>
          <p:spPr bwMode="auto">
            <a:xfrm>
              <a:off x="4190" y="167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4" name="Freeform 327"/>
            <p:cNvSpPr>
              <a:spLocks/>
            </p:cNvSpPr>
            <p:nvPr/>
          </p:nvSpPr>
          <p:spPr bwMode="auto">
            <a:xfrm>
              <a:off x="4190" y="167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5" name="Freeform 328"/>
            <p:cNvSpPr>
              <a:spLocks/>
            </p:cNvSpPr>
            <p:nvPr/>
          </p:nvSpPr>
          <p:spPr bwMode="auto">
            <a:xfrm>
              <a:off x="4190" y="1596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6" name="Freeform 329"/>
            <p:cNvSpPr>
              <a:spLocks/>
            </p:cNvSpPr>
            <p:nvPr/>
          </p:nvSpPr>
          <p:spPr bwMode="auto">
            <a:xfrm>
              <a:off x="4190" y="1596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7" name="Freeform 330"/>
            <p:cNvSpPr>
              <a:spLocks/>
            </p:cNvSpPr>
            <p:nvPr/>
          </p:nvSpPr>
          <p:spPr bwMode="auto">
            <a:xfrm>
              <a:off x="4190" y="151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3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8" name="Freeform 331"/>
            <p:cNvSpPr>
              <a:spLocks/>
            </p:cNvSpPr>
            <p:nvPr/>
          </p:nvSpPr>
          <p:spPr bwMode="auto">
            <a:xfrm>
              <a:off x="4190" y="151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3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29" name="Freeform 332"/>
            <p:cNvSpPr>
              <a:spLocks/>
            </p:cNvSpPr>
            <p:nvPr/>
          </p:nvSpPr>
          <p:spPr bwMode="auto">
            <a:xfrm>
              <a:off x="4190" y="143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1 h 21"/>
                <a:gd name="T26" fmla="*/ 3 w 22"/>
                <a:gd name="T27" fmla="*/ 7 h 21"/>
                <a:gd name="T28" fmla="*/ 5 w 22"/>
                <a:gd name="T29" fmla="*/ 4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0" name="Freeform 333"/>
            <p:cNvSpPr>
              <a:spLocks/>
            </p:cNvSpPr>
            <p:nvPr/>
          </p:nvSpPr>
          <p:spPr bwMode="auto">
            <a:xfrm>
              <a:off x="4190" y="143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1 h 21"/>
                <a:gd name="T26" fmla="*/ 3 w 22"/>
                <a:gd name="T27" fmla="*/ 7 h 21"/>
                <a:gd name="T28" fmla="*/ 5 w 22"/>
                <a:gd name="T29" fmla="*/ 4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1" name="Rectangle 334"/>
            <p:cNvSpPr>
              <a:spLocks noChangeArrowheads="1"/>
            </p:cNvSpPr>
            <p:nvPr/>
          </p:nvSpPr>
          <p:spPr bwMode="auto">
            <a:xfrm>
              <a:off x="4197" y="1372"/>
              <a:ext cx="10" cy="244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2" name="Freeform 335"/>
            <p:cNvSpPr>
              <a:spLocks/>
            </p:cNvSpPr>
            <p:nvPr/>
          </p:nvSpPr>
          <p:spPr bwMode="auto">
            <a:xfrm>
              <a:off x="4846" y="3729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7 w 22"/>
                <a:gd name="T5" fmla="*/ 5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7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5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5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3" name="Freeform 336"/>
            <p:cNvSpPr>
              <a:spLocks/>
            </p:cNvSpPr>
            <p:nvPr/>
          </p:nvSpPr>
          <p:spPr bwMode="auto">
            <a:xfrm>
              <a:off x="4846" y="3729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7 w 22"/>
                <a:gd name="T5" fmla="*/ 5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7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5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5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4" name="Freeform 337"/>
            <p:cNvSpPr>
              <a:spLocks/>
            </p:cNvSpPr>
            <p:nvPr/>
          </p:nvSpPr>
          <p:spPr bwMode="auto">
            <a:xfrm>
              <a:off x="4846" y="3646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3 h 22"/>
                <a:gd name="T4" fmla="*/ 17 w 22"/>
                <a:gd name="T5" fmla="*/ 5 h 22"/>
                <a:gd name="T6" fmla="*/ 19 w 22"/>
                <a:gd name="T7" fmla="*/ 7 h 22"/>
                <a:gd name="T8" fmla="*/ 22 w 22"/>
                <a:gd name="T9" fmla="*/ 12 h 22"/>
                <a:gd name="T10" fmla="*/ 19 w 22"/>
                <a:gd name="T11" fmla="*/ 15 h 22"/>
                <a:gd name="T12" fmla="*/ 17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5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5 w 22"/>
                <a:gd name="T31" fmla="*/ 3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3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5" name="Freeform 338"/>
            <p:cNvSpPr>
              <a:spLocks/>
            </p:cNvSpPr>
            <p:nvPr/>
          </p:nvSpPr>
          <p:spPr bwMode="auto">
            <a:xfrm>
              <a:off x="4846" y="3646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3 h 22"/>
                <a:gd name="T4" fmla="*/ 17 w 22"/>
                <a:gd name="T5" fmla="*/ 5 h 22"/>
                <a:gd name="T6" fmla="*/ 19 w 22"/>
                <a:gd name="T7" fmla="*/ 7 h 22"/>
                <a:gd name="T8" fmla="*/ 22 w 22"/>
                <a:gd name="T9" fmla="*/ 12 h 22"/>
                <a:gd name="T10" fmla="*/ 19 w 22"/>
                <a:gd name="T11" fmla="*/ 15 h 22"/>
                <a:gd name="T12" fmla="*/ 17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5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5 w 22"/>
                <a:gd name="T31" fmla="*/ 3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3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6" name="Freeform 339"/>
            <p:cNvSpPr>
              <a:spLocks/>
            </p:cNvSpPr>
            <p:nvPr/>
          </p:nvSpPr>
          <p:spPr bwMode="auto">
            <a:xfrm>
              <a:off x="4846" y="3566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7 w 22"/>
                <a:gd name="T5" fmla="*/ 3 h 19"/>
                <a:gd name="T6" fmla="*/ 19 w 22"/>
                <a:gd name="T7" fmla="*/ 5 h 19"/>
                <a:gd name="T8" fmla="*/ 22 w 22"/>
                <a:gd name="T9" fmla="*/ 10 h 19"/>
                <a:gd name="T10" fmla="*/ 19 w 22"/>
                <a:gd name="T11" fmla="*/ 14 h 19"/>
                <a:gd name="T12" fmla="*/ 17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5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5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7" name="Freeform 340"/>
            <p:cNvSpPr>
              <a:spLocks/>
            </p:cNvSpPr>
            <p:nvPr/>
          </p:nvSpPr>
          <p:spPr bwMode="auto">
            <a:xfrm>
              <a:off x="4846" y="3566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7 w 22"/>
                <a:gd name="T5" fmla="*/ 3 h 19"/>
                <a:gd name="T6" fmla="*/ 19 w 22"/>
                <a:gd name="T7" fmla="*/ 5 h 19"/>
                <a:gd name="T8" fmla="*/ 22 w 22"/>
                <a:gd name="T9" fmla="*/ 10 h 19"/>
                <a:gd name="T10" fmla="*/ 19 w 22"/>
                <a:gd name="T11" fmla="*/ 14 h 19"/>
                <a:gd name="T12" fmla="*/ 17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5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5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8" name="Freeform 341"/>
            <p:cNvSpPr>
              <a:spLocks/>
            </p:cNvSpPr>
            <p:nvPr/>
          </p:nvSpPr>
          <p:spPr bwMode="auto">
            <a:xfrm>
              <a:off x="4846" y="3484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7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7 w 22"/>
                <a:gd name="T13" fmla="*/ 16 h 21"/>
                <a:gd name="T14" fmla="*/ 15 w 22"/>
                <a:gd name="T15" fmla="*/ 18 h 21"/>
                <a:gd name="T16" fmla="*/ 10 w 22"/>
                <a:gd name="T17" fmla="*/ 21 h 21"/>
                <a:gd name="T18" fmla="*/ 5 w 22"/>
                <a:gd name="T19" fmla="*/ 18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5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21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39" name="Freeform 342"/>
            <p:cNvSpPr>
              <a:spLocks/>
            </p:cNvSpPr>
            <p:nvPr/>
          </p:nvSpPr>
          <p:spPr bwMode="auto">
            <a:xfrm>
              <a:off x="4846" y="3484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7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7 w 22"/>
                <a:gd name="T13" fmla="*/ 16 h 21"/>
                <a:gd name="T14" fmla="*/ 15 w 22"/>
                <a:gd name="T15" fmla="*/ 18 h 21"/>
                <a:gd name="T16" fmla="*/ 10 w 22"/>
                <a:gd name="T17" fmla="*/ 21 h 21"/>
                <a:gd name="T18" fmla="*/ 5 w 22"/>
                <a:gd name="T19" fmla="*/ 18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5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21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0" name="Freeform 343"/>
            <p:cNvSpPr>
              <a:spLocks/>
            </p:cNvSpPr>
            <p:nvPr/>
          </p:nvSpPr>
          <p:spPr bwMode="auto">
            <a:xfrm>
              <a:off x="4846" y="3318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3 h 22"/>
                <a:gd name="T4" fmla="*/ 17 w 22"/>
                <a:gd name="T5" fmla="*/ 5 h 22"/>
                <a:gd name="T6" fmla="*/ 19 w 22"/>
                <a:gd name="T7" fmla="*/ 7 h 22"/>
                <a:gd name="T8" fmla="*/ 22 w 22"/>
                <a:gd name="T9" fmla="*/ 12 h 22"/>
                <a:gd name="T10" fmla="*/ 19 w 22"/>
                <a:gd name="T11" fmla="*/ 15 h 22"/>
                <a:gd name="T12" fmla="*/ 17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5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5 w 22"/>
                <a:gd name="T31" fmla="*/ 3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3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1" name="Freeform 344"/>
            <p:cNvSpPr>
              <a:spLocks/>
            </p:cNvSpPr>
            <p:nvPr/>
          </p:nvSpPr>
          <p:spPr bwMode="auto">
            <a:xfrm>
              <a:off x="4846" y="3318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3 h 22"/>
                <a:gd name="T4" fmla="*/ 17 w 22"/>
                <a:gd name="T5" fmla="*/ 5 h 22"/>
                <a:gd name="T6" fmla="*/ 19 w 22"/>
                <a:gd name="T7" fmla="*/ 7 h 22"/>
                <a:gd name="T8" fmla="*/ 22 w 22"/>
                <a:gd name="T9" fmla="*/ 12 h 22"/>
                <a:gd name="T10" fmla="*/ 19 w 22"/>
                <a:gd name="T11" fmla="*/ 15 h 22"/>
                <a:gd name="T12" fmla="*/ 17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5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5 w 22"/>
                <a:gd name="T31" fmla="*/ 3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3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2" name="Freeform 345"/>
            <p:cNvSpPr>
              <a:spLocks/>
            </p:cNvSpPr>
            <p:nvPr/>
          </p:nvSpPr>
          <p:spPr bwMode="auto">
            <a:xfrm>
              <a:off x="4846" y="3238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7 w 22"/>
                <a:gd name="T5" fmla="*/ 3 h 19"/>
                <a:gd name="T6" fmla="*/ 19 w 22"/>
                <a:gd name="T7" fmla="*/ 5 h 19"/>
                <a:gd name="T8" fmla="*/ 22 w 22"/>
                <a:gd name="T9" fmla="*/ 10 h 19"/>
                <a:gd name="T10" fmla="*/ 19 w 22"/>
                <a:gd name="T11" fmla="*/ 14 h 19"/>
                <a:gd name="T12" fmla="*/ 17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5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5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3" name="Freeform 346"/>
            <p:cNvSpPr>
              <a:spLocks/>
            </p:cNvSpPr>
            <p:nvPr/>
          </p:nvSpPr>
          <p:spPr bwMode="auto">
            <a:xfrm>
              <a:off x="4846" y="3238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7 w 22"/>
                <a:gd name="T5" fmla="*/ 3 h 19"/>
                <a:gd name="T6" fmla="*/ 19 w 22"/>
                <a:gd name="T7" fmla="*/ 5 h 19"/>
                <a:gd name="T8" fmla="*/ 22 w 22"/>
                <a:gd name="T9" fmla="*/ 10 h 19"/>
                <a:gd name="T10" fmla="*/ 19 w 22"/>
                <a:gd name="T11" fmla="*/ 14 h 19"/>
                <a:gd name="T12" fmla="*/ 17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5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5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4" name="Freeform 347"/>
            <p:cNvSpPr>
              <a:spLocks/>
            </p:cNvSpPr>
            <p:nvPr/>
          </p:nvSpPr>
          <p:spPr bwMode="auto">
            <a:xfrm>
              <a:off x="4846" y="3156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7 w 22"/>
                <a:gd name="T5" fmla="*/ 2 h 18"/>
                <a:gd name="T6" fmla="*/ 19 w 22"/>
                <a:gd name="T7" fmla="*/ 4 h 18"/>
                <a:gd name="T8" fmla="*/ 22 w 22"/>
                <a:gd name="T9" fmla="*/ 9 h 18"/>
                <a:gd name="T10" fmla="*/ 19 w 22"/>
                <a:gd name="T11" fmla="*/ 14 h 18"/>
                <a:gd name="T12" fmla="*/ 17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5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5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5" name="Freeform 348"/>
            <p:cNvSpPr>
              <a:spLocks/>
            </p:cNvSpPr>
            <p:nvPr/>
          </p:nvSpPr>
          <p:spPr bwMode="auto">
            <a:xfrm>
              <a:off x="4846" y="3156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7 w 22"/>
                <a:gd name="T5" fmla="*/ 2 h 18"/>
                <a:gd name="T6" fmla="*/ 19 w 22"/>
                <a:gd name="T7" fmla="*/ 4 h 18"/>
                <a:gd name="T8" fmla="*/ 22 w 22"/>
                <a:gd name="T9" fmla="*/ 9 h 18"/>
                <a:gd name="T10" fmla="*/ 19 w 22"/>
                <a:gd name="T11" fmla="*/ 14 h 18"/>
                <a:gd name="T12" fmla="*/ 17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5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5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6" name="Freeform 349"/>
            <p:cNvSpPr>
              <a:spLocks/>
            </p:cNvSpPr>
            <p:nvPr/>
          </p:nvSpPr>
          <p:spPr bwMode="auto">
            <a:xfrm>
              <a:off x="4846" y="3073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7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7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5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5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7" name="Freeform 350"/>
            <p:cNvSpPr>
              <a:spLocks/>
            </p:cNvSpPr>
            <p:nvPr/>
          </p:nvSpPr>
          <p:spPr bwMode="auto">
            <a:xfrm>
              <a:off x="4846" y="3073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7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7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5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5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8" name="Freeform 351"/>
            <p:cNvSpPr>
              <a:spLocks/>
            </p:cNvSpPr>
            <p:nvPr/>
          </p:nvSpPr>
          <p:spPr bwMode="auto">
            <a:xfrm>
              <a:off x="4846" y="2908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7 w 22"/>
                <a:gd name="T5" fmla="*/ 5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7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5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5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49" name="Freeform 352"/>
            <p:cNvSpPr>
              <a:spLocks/>
            </p:cNvSpPr>
            <p:nvPr/>
          </p:nvSpPr>
          <p:spPr bwMode="auto">
            <a:xfrm>
              <a:off x="4846" y="2908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7 w 22"/>
                <a:gd name="T5" fmla="*/ 5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7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5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5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0" name="Freeform 353"/>
            <p:cNvSpPr>
              <a:spLocks/>
            </p:cNvSpPr>
            <p:nvPr/>
          </p:nvSpPr>
          <p:spPr bwMode="auto">
            <a:xfrm>
              <a:off x="4846" y="2828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7 w 22"/>
                <a:gd name="T5" fmla="*/ 2 h 18"/>
                <a:gd name="T6" fmla="*/ 19 w 22"/>
                <a:gd name="T7" fmla="*/ 4 h 18"/>
                <a:gd name="T8" fmla="*/ 22 w 22"/>
                <a:gd name="T9" fmla="*/ 9 h 18"/>
                <a:gd name="T10" fmla="*/ 19 w 22"/>
                <a:gd name="T11" fmla="*/ 14 h 18"/>
                <a:gd name="T12" fmla="*/ 17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5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5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1" name="Freeform 354"/>
            <p:cNvSpPr>
              <a:spLocks/>
            </p:cNvSpPr>
            <p:nvPr/>
          </p:nvSpPr>
          <p:spPr bwMode="auto">
            <a:xfrm>
              <a:off x="4846" y="2828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7 w 22"/>
                <a:gd name="T5" fmla="*/ 2 h 18"/>
                <a:gd name="T6" fmla="*/ 19 w 22"/>
                <a:gd name="T7" fmla="*/ 4 h 18"/>
                <a:gd name="T8" fmla="*/ 22 w 22"/>
                <a:gd name="T9" fmla="*/ 9 h 18"/>
                <a:gd name="T10" fmla="*/ 19 w 22"/>
                <a:gd name="T11" fmla="*/ 14 h 18"/>
                <a:gd name="T12" fmla="*/ 17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5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5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2" name="Freeform 355"/>
            <p:cNvSpPr>
              <a:spLocks/>
            </p:cNvSpPr>
            <p:nvPr/>
          </p:nvSpPr>
          <p:spPr bwMode="auto">
            <a:xfrm>
              <a:off x="4846" y="2745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7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7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5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5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3" name="Freeform 356"/>
            <p:cNvSpPr>
              <a:spLocks/>
            </p:cNvSpPr>
            <p:nvPr/>
          </p:nvSpPr>
          <p:spPr bwMode="auto">
            <a:xfrm>
              <a:off x="4846" y="2745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7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7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5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5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4" name="Freeform 357"/>
            <p:cNvSpPr>
              <a:spLocks/>
            </p:cNvSpPr>
            <p:nvPr/>
          </p:nvSpPr>
          <p:spPr bwMode="auto">
            <a:xfrm>
              <a:off x="4846" y="2662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0 h 22"/>
                <a:gd name="T4" fmla="*/ 17 w 22"/>
                <a:gd name="T5" fmla="*/ 3 h 22"/>
                <a:gd name="T6" fmla="*/ 19 w 22"/>
                <a:gd name="T7" fmla="*/ 7 h 22"/>
                <a:gd name="T8" fmla="*/ 22 w 22"/>
                <a:gd name="T9" fmla="*/ 10 h 22"/>
                <a:gd name="T10" fmla="*/ 19 w 22"/>
                <a:gd name="T11" fmla="*/ 15 h 22"/>
                <a:gd name="T12" fmla="*/ 17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5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5 w 22"/>
                <a:gd name="T31" fmla="*/ 0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5" name="Freeform 358"/>
            <p:cNvSpPr>
              <a:spLocks/>
            </p:cNvSpPr>
            <p:nvPr/>
          </p:nvSpPr>
          <p:spPr bwMode="auto">
            <a:xfrm>
              <a:off x="4846" y="2662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0 h 22"/>
                <a:gd name="T4" fmla="*/ 17 w 22"/>
                <a:gd name="T5" fmla="*/ 3 h 22"/>
                <a:gd name="T6" fmla="*/ 19 w 22"/>
                <a:gd name="T7" fmla="*/ 7 h 22"/>
                <a:gd name="T8" fmla="*/ 22 w 22"/>
                <a:gd name="T9" fmla="*/ 10 h 22"/>
                <a:gd name="T10" fmla="*/ 19 w 22"/>
                <a:gd name="T11" fmla="*/ 15 h 22"/>
                <a:gd name="T12" fmla="*/ 17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5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5 w 22"/>
                <a:gd name="T31" fmla="*/ 0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6" name="Freeform 359"/>
            <p:cNvSpPr>
              <a:spLocks/>
            </p:cNvSpPr>
            <p:nvPr/>
          </p:nvSpPr>
          <p:spPr bwMode="auto">
            <a:xfrm>
              <a:off x="4846" y="2500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7 w 22"/>
                <a:gd name="T5" fmla="*/ 2 h 18"/>
                <a:gd name="T6" fmla="*/ 19 w 22"/>
                <a:gd name="T7" fmla="*/ 4 h 18"/>
                <a:gd name="T8" fmla="*/ 22 w 22"/>
                <a:gd name="T9" fmla="*/ 9 h 18"/>
                <a:gd name="T10" fmla="*/ 19 w 22"/>
                <a:gd name="T11" fmla="*/ 14 h 18"/>
                <a:gd name="T12" fmla="*/ 17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5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5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7" name="Freeform 360"/>
            <p:cNvSpPr>
              <a:spLocks/>
            </p:cNvSpPr>
            <p:nvPr/>
          </p:nvSpPr>
          <p:spPr bwMode="auto">
            <a:xfrm>
              <a:off x="4846" y="2500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7 w 22"/>
                <a:gd name="T5" fmla="*/ 2 h 18"/>
                <a:gd name="T6" fmla="*/ 19 w 22"/>
                <a:gd name="T7" fmla="*/ 4 h 18"/>
                <a:gd name="T8" fmla="*/ 22 w 22"/>
                <a:gd name="T9" fmla="*/ 9 h 18"/>
                <a:gd name="T10" fmla="*/ 19 w 22"/>
                <a:gd name="T11" fmla="*/ 14 h 18"/>
                <a:gd name="T12" fmla="*/ 17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5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5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8" name="Freeform 361"/>
            <p:cNvSpPr>
              <a:spLocks/>
            </p:cNvSpPr>
            <p:nvPr/>
          </p:nvSpPr>
          <p:spPr bwMode="auto">
            <a:xfrm>
              <a:off x="4846" y="2417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7 w 22"/>
                <a:gd name="T5" fmla="*/ 2 h 19"/>
                <a:gd name="T6" fmla="*/ 19 w 22"/>
                <a:gd name="T7" fmla="*/ 5 h 19"/>
                <a:gd name="T8" fmla="*/ 22 w 22"/>
                <a:gd name="T9" fmla="*/ 9 h 19"/>
                <a:gd name="T10" fmla="*/ 19 w 22"/>
                <a:gd name="T11" fmla="*/ 14 h 19"/>
                <a:gd name="T12" fmla="*/ 17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5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5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59" name="Freeform 362"/>
            <p:cNvSpPr>
              <a:spLocks/>
            </p:cNvSpPr>
            <p:nvPr/>
          </p:nvSpPr>
          <p:spPr bwMode="auto">
            <a:xfrm>
              <a:off x="4846" y="2417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7 w 22"/>
                <a:gd name="T5" fmla="*/ 2 h 19"/>
                <a:gd name="T6" fmla="*/ 19 w 22"/>
                <a:gd name="T7" fmla="*/ 5 h 19"/>
                <a:gd name="T8" fmla="*/ 22 w 22"/>
                <a:gd name="T9" fmla="*/ 9 h 19"/>
                <a:gd name="T10" fmla="*/ 19 w 22"/>
                <a:gd name="T11" fmla="*/ 14 h 19"/>
                <a:gd name="T12" fmla="*/ 17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5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5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0" name="Freeform 363"/>
            <p:cNvSpPr>
              <a:spLocks/>
            </p:cNvSpPr>
            <p:nvPr/>
          </p:nvSpPr>
          <p:spPr bwMode="auto">
            <a:xfrm>
              <a:off x="4846" y="2334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0 h 22"/>
                <a:gd name="T4" fmla="*/ 17 w 22"/>
                <a:gd name="T5" fmla="*/ 3 h 22"/>
                <a:gd name="T6" fmla="*/ 19 w 22"/>
                <a:gd name="T7" fmla="*/ 7 h 22"/>
                <a:gd name="T8" fmla="*/ 22 w 22"/>
                <a:gd name="T9" fmla="*/ 10 h 22"/>
                <a:gd name="T10" fmla="*/ 19 w 22"/>
                <a:gd name="T11" fmla="*/ 15 h 22"/>
                <a:gd name="T12" fmla="*/ 17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5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5 w 22"/>
                <a:gd name="T31" fmla="*/ 0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1" name="Freeform 364"/>
            <p:cNvSpPr>
              <a:spLocks/>
            </p:cNvSpPr>
            <p:nvPr/>
          </p:nvSpPr>
          <p:spPr bwMode="auto">
            <a:xfrm>
              <a:off x="4846" y="2334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0 h 22"/>
                <a:gd name="T4" fmla="*/ 17 w 22"/>
                <a:gd name="T5" fmla="*/ 3 h 22"/>
                <a:gd name="T6" fmla="*/ 19 w 22"/>
                <a:gd name="T7" fmla="*/ 7 h 22"/>
                <a:gd name="T8" fmla="*/ 22 w 22"/>
                <a:gd name="T9" fmla="*/ 10 h 22"/>
                <a:gd name="T10" fmla="*/ 19 w 22"/>
                <a:gd name="T11" fmla="*/ 15 h 22"/>
                <a:gd name="T12" fmla="*/ 17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5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5 w 22"/>
                <a:gd name="T31" fmla="*/ 0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2" name="Freeform 365"/>
            <p:cNvSpPr>
              <a:spLocks/>
            </p:cNvSpPr>
            <p:nvPr/>
          </p:nvSpPr>
          <p:spPr bwMode="auto">
            <a:xfrm>
              <a:off x="4846" y="2252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7 w 22"/>
                <a:gd name="T5" fmla="*/ 2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7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5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2 h 21"/>
                <a:gd name="T30" fmla="*/ 5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3" name="Freeform 366"/>
            <p:cNvSpPr>
              <a:spLocks/>
            </p:cNvSpPr>
            <p:nvPr/>
          </p:nvSpPr>
          <p:spPr bwMode="auto">
            <a:xfrm>
              <a:off x="4846" y="2252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7 w 22"/>
                <a:gd name="T5" fmla="*/ 2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7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5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2 h 21"/>
                <a:gd name="T30" fmla="*/ 5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4" name="Freeform 367"/>
            <p:cNvSpPr>
              <a:spLocks/>
            </p:cNvSpPr>
            <p:nvPr/>
          </p:nvSpPr>
          <p:spPr bwMode="auto">
            <a:xfrm>
              <a:off x="4846" y="2089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7 w 22"/>
                <a:gd name="T5" fmla="*/ 2 h 19"/>
                <a:gd name="T6" fmla="*/ 19 w 22"/>
                <a:gd name="T7" fmla="*/ 5 h 19"/>
                <a:gd name="T8" fmla="*/ 22 w 22"/>
                <a:gd name="T9" fmla="*/ 9 h 19"/>
                <a:gd name="T10" fmla="*/ 19 w 22"/>
                <a:gd name="T11" fmla="*/ 14 h 19"/>
                <a:gd name="T12" fmla="*/ 17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5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5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5" name="Freeform 368"/>
            <p:cNvSpPr>
              <a:spLocks/>
            </p:cNvSpPr>
            <p:nvPr/>
          </p:nvSpPr>
          <p:spPr bwMode="auto">
            <a:xfrm>
              <a:off x="4846" y="2089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7 w 22"/>
                <a:gd name="T5" fmla="*/ 2 h 19"/>
                <a:gd name="T6" fmla="*/ 19 w 22"/>
                <a:gd name="T7" fmla="*/ 5 h 19"/>
                <a:gd name="T8" fmla="*/ 22 w 22"/>
                <a:gd name="T9" fmla="*/ 9 h 19"/>
                <a:gd name="T10" fmla="*/ 19 w 22"/>
                <a:gd name="T11" fmla="*/ 14 h 19"/>
                <a:gd name="T12" fmla="*/ 17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5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5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6" name="Freeform 369"/>
            <p:cNvSpPr>
              <a:spLocks/>
            </p:cNvSpPr>
            <p:nvPr/>
          </p:nvSpPr>
          <p:spPr bwMode="auto">
            <a:xfrm>
              <a:off x="4846" y="2006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7 w 22"/>
                <a:gd name="T5" fmla="*/ 3 h 19"/>
                <a:gd name="T6" fmla="*/ 19 w 22"/>
                <a:gd name="T7" fmla="*/ 8 h 19"/>
                <a:gd name="T8" fmla="*/ 22 w 22"/>
                <a:gd name="T9" fmla="*/ 10 h 19"/>
                <a:gd name="T10" fmla="*/ 19 w 22"/>
                <a:gd name="T11" fmla="*/ 15 h 19"/>
                <a:gd name="T12" fmla="*/ 17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5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8 h 19"/>
                <a:gd name="T28" fmla="*/ 3 w 22"/>
                <a:gd name="T29" fmla="*/ 3 h 19"/>
                <a:gd name="T30" fmla="*/ 5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8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7" name="Freeform 370"/>
            <p:cNvSpPr>
              <a:spLocks/>
            </p:cNvSpPr>
            <p:nvPr/>
          </p:nvSpPr>
          <p:spPr bwMode="auto">
            <a:xfrm>
              <a:off x="4846" y="2006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7 w 22"/>
                <a:gd name="T5" fmla="*/ 3 h 19"/>
                <a:gd name="T6" fmla="*/ 19 w 22"/>
                <a:gd name="T7" fmla="*/ 8 h 19"/>
                <a:gd name="T8" fmla="*/ 22 w 22"/>
                <a:gd name="T9" fmla="*/ 10 h 19"/>
                <a:gd name="T10" fmla="*/ 19 w 22"/>
                <a:gd name="T11" fmla="*/ 15 h 19"/>
                <a:gd name="T12" fmla="*/ 17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5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8 h 19"/>
                <a:gd name="T28" fmla="*/ 3 w 22"/>
                <a:gd name="T29" fmla="*/ 3 h 19"/>
                <a:gd name="T30" fmla="*/ 5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8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8" name="Freeform 371"/>
            <p:cNvSpPr>
              <a:spLocks/>
            </p:cNvSpPr>
            <p:nvPr/>
          </p:nvSpPr>
          <p:spPr bwMode="auto">
            <a:xfrm>
              <a:off x="4846" y="1924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7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7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5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5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69" name="Freeform 372"/>
            <p:cNvSpPr>
              <a:spLocks/>
            </p:cNvSpPr>
            <p:nvPr/>
          </p:nvSpPr>
          <p:spPr bwMode="auto">
            <a:xfrm>
              <a:off x="4846" y="1924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7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7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5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5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0" name="Freeform 373"/>
            <p:cNvSpPr>
              <a:spLocks/>
            </p:cNvSpPr>
            <p:nvPr/>
          </p:nvSpPr>
          <p:spPr bwMode="auto">
            <a:xfrm>
              <a:off x="4846" y="1841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3 h 21"/>
                <a:gd name="T4" fmla="*/ 17 w 22"/>
                <a:gd name="T5" fmla="*/ 5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7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5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5 w 22"/>
                <a:gd name="T31" fmla="*/ 3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3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1" name="Freeform 374"/>
            <p:cNvSpPr>
              <a:spLocks/>
            </p:cNvSpPr>
            <p:nvPr/>
          </p:nvSpPr>
          <p:spPr bwMode="auto">
            <a:xfrm>
              <a:off x="4846" y="1841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3 h 21"/>
                <a:gd name="T4" fmla="*/ 17 w 22"/>
                <a:gd name="T5" fmla="*/ 5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7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5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5 w 22"/>
                <a:gd name="T31" fmla="*/ 3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3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2" name="Freeform 375"/>
            <p:cNvSpPr>
              <a:spLocks/>
            </p:cNvSpPr>
            <p:nvPr/>
          </p:nvSpPr>
          <p:spPr bwMode="auto">
            <a:xfrm>
              <a:off x="4846" y="1678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7 w 22"/>
                <a:gd name="T5" fmla="*/ 3 h 19"/>
                <a:gd name="T6" fmla="*/ 19 w 22"/>
                <a:gd name="T7" fmla="*/ 5 h 19"/>
                <a:gd name="T8" fmla="*/ 22 w 22"/>
                <a:gd name="T9" fmla="*/ 10 h 19"/>
                <a:gd name="T10" fmla="*/ 19 w 22"/>
                <a:gd name="T11" fmla="*/ 15 h 19"/>
                <a:gd name="T12" fmla="*/ 17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5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5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3" name="Freeform 376"/>
            <p:cNvSpPr>
              <a:spLocks/>
            </p:cNvSpPr>
            <p:nvPr/>
          </p:nvSpPr>
          <p:spPr bwMode="auto">
            <a:xfrm>
              <a:off x="4846" y="1678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7 w 22"/>
                <a:gd name="T5" fmla="*/ 3 h 19"/>
                <a:gd name="T6" fmla="*/ 19 w 22"/>
                <a:gd name="T7" fmla="*/ 5 h 19"/>
                <a:gd name="T8" fmla="*/ 22 w 22"/>
                <a:gd name="T9" fmla="*/ 10 h 19"/>
                <a:gd name="T10" fmla="*/ 19 w 22"/>
                <a:gd name="T11" fmla="*/ 15 h 19"/>
                <a:gd name="T12" fmla="*/ 17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5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5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4" name="Freeform 377"/>
            <p:cNvSpPr>
              <a:spLocks/>
            </p:cNvSpPr>
            <p:nvPr/>
          </p:nvSpPr>
          <p:spPr bwMode="auto">
            <a:xfrm>
              <a:off x="4846" y="1596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7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7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5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5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5" name="Freeform 378"/>
            <p:cNvSpPr>
              <a:spLocks/>
            </p:cNvSpPr>
            <p:nvPr/>
          </p:nvSpPr>
          <p:spPr bwMode="auto">
            <a:xfrm>
              <a:off x="4846" y="1596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7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7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5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5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6" name="Freeform 379"/>
            <p:cNvSpPr>
              <a:spLocks/>
            </p:cNvSpPr>
            <p:nvPr/>
          </p:nvSpPr>
          <p:spPr bwMode="auto">
            <a:xfrm>
              <a:off x="4846" y="1513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3 h 21"/>
                <a:gd name="T4" fmla="*/ 17 w 22"/>
                <a:gd name="T5" fmla="*/ 3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7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5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3 h 21"/>
                <a:gd name="T30" fmla="*/ 5 w 22"/>
                <a:gd name="T31" fmla="*/ 3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3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7" name="Freeform 380"/>
            <p:cNvSpPr>
              <a:spLocks/>
            </p:cNvSpPr>
            <p:nvPr/>
          </p:nvSpPr>
          <p:spPr bwMode="auto">
            <a:xfrm>
              <a:off x="4846" y="1513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3 h 21"/>
                <a:gd name="T4" fmla="*/ 17 w 22"/>
                <a:gd name="T5" fmla="*/ 3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7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5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3 h 21"/>
                <a:gd name="T30" fmla="*/ 5 w 22"/>
                <a:gd name="T31" fmla="*/ 3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3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8" name="Freeform 381"/>
            <p:cNvSpPr>
              <a:spLocks/>
            </p:cNvSpPr>
            <p:nvPr/>
          </p:nvSpPr>
          <p:spPr bwMode="auto">
            <a:xfrm>
              <a:off x="4846" y="1431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7 w 22"/>
                <a:gd name="T5" fmla="*/ 4 h 21"/>
                <a:gd name="T6" fmla="*/ 19 w 22"/>
                <a:gd name="T7" fmla="*/ 7 h 21"/>
                <a:gd name="T8" fmla="*/ 22 w 22"/>
                <a:gd name="T9" fmla="*/ 11 h 21"/>
                <a:gd name="T10" fmla="*/ 19 w 22"/>
                <a:gd name="T11" fmla="*/ 14 h 21"/>
                <a:gd name="T12" fmla="*/ 17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5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1 h 21"/>
                <a:gd name="T26" fmla="*/ 0 w 22"/>
                <a:gd name="T27" fmla="*/ 7 h 21"/>
                <a:gd name="T28" fmla="*/ 3 w 22"/>
                <a:gd name="T29" fmla="*/ 4 h 21"/>
                <a:gd name="T30" fmla="*/ 5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11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79" name="Freeform 382"/>
            <p:cNvSpPr>
              <a:spLocks/>
            </p:cNvSpPr>
            <p:nvPr/>
          </p:nvSpPr>
          <p:spPr bwMode="auto">
            <a:xfrm>
              <a:off x="4846" y="1431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7 w 22"/>
                <a:gd name="T5" fmla="*/ 4 h 21"/>
                <a:gd name="T6" fmla="*/ 19 w 22"/>
                <a:gd name="T7" fmla="*/ 7 h 21"/>
                <a:gd name="T8" fmla="*/ 22 w 22"/>
                <a:gd name="T9" fmla="*/ 11 h 21"/>
                <a:gd name="T10" fmla="*/ 19 w 22"/>
                <a:gd name="T11" fmla="*/ 14 h 21"/>
                <a:gd name="T12" fmla="*/ 17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5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1 h 21"/>
                <a:gd name="T26" fmla="*/ 0 w 22"/>
                <a:gd name="T27" fmla="*/ 7 h 21"/>
                <a:gd name="T28" fmla="*/ 3 w 22"/>
                <a:gd name="T29" fmla="*/ 4 h 21"/>
                <a:gd name="T30" fmla="*/ 5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11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0" name="Rectangle 383"/>
            <p:cNvSpPr>
              <a:spLocks noChangeArrowheads="1"/>
            </p:cNvSpPr>
            <p:nvPr/>
          </p:nvSpPr>
          <p:spPr bwMode="auto">
            <a:xfrm>
              <a:off x="4851" y="1372"/>
              <a:ext cx="10" cy="244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1" name="Freeform 384"/>
            <p:cNvSpPr>
              <a:spLocks/>
            </p:cNvSpPr>
            <p:nvPr/>
          </p:nvSpPr>
          <p:spPr bwMode="auto">
            <a:xfrm>
              <a:off x="5071" y="2070"/>
              <a:ext cx="217" cy="220"/>
            </a:xfrm>
            <a:custGeom>
              <a:avLst/>
              <a:gdLst>
                <a:gd name="T0" fmla="*/ 108 w 217"/>
                <a:gd name="T1" fmla="*/ 0 h 220"/>
                <a:gd name="T2" fmla="*/ 130 w 217"/>
                <a:gd name="T3" fmla="*/ 2 h 220"/>
                <a:gd name="T4" fmla="*/ 151 w 217"/>
                <a:gd name="T5" fmla="*/ 10 h 220"/>
                <a:gd name="T6" fmla="*/ 170 w 217"/>
                <a:gd name="T7" fmla="*/ 19 h 220"/>
                <a:gd name="T8" fmla="*/ 184 w 217"/>
                <a:gd name="T9" fmla="*/ 33 h 220"/>
                <a:gd name="T10" fmla="*/ 198 w 217"/>
                <a:gd name="T11" fmla="*/ 50 h 220"/>
                <a:gd name="T12" fmla="*/ 207 w 217"/>
                <a:gd name="T13" fmla="*/ 69 h 220"/>
                <a:gd name="T14" fmla="*/ 215 w 217"/>
                <a:gd name="T15" fmla="*/ 87 h 220"/>
                <a:gd name="T16" fmla="*/ 217 w 217"/>
                <a:gd name="T17" fmla="*/ 111 h 220"/>
                <a:gd name="T18" fmla="*/ 215 w 217"/>
                <a:gd name="T19" fmla="*/ 132 h 220"/>
                <a:gd name="T20" fmla="*/ 207 w 217"/>
                <a:gd name="T21" fmla="*/ 151 h 220"/>
                <a:gd name="T22" fmla="*/ 198 w 217"/>
                <a:gd name="T23" fmla="*/ 170 h 220"/>
                <a:gd name="T24" fmla="*/ 184 w 217"/>
                <a:gd name="T25" fmla="*/ 187 h 220"/>
                <a:gd name="T26" fmla="*/ 170 w 217"/>
                <a:gd name="T27" fmla="*/ 201 h 220"/>
                <a:gd name="T28" fmla="*/ 151 w 217"/>
                <a:gd name="T29" fmla="*/ 210 h 220"/>
                <a:gd name="T30" fmla="*/ 130 w 217"/>
                <a:gd name="T31" fmla="*/ 217 h 220"/>
                <a:gd name="T32" fmla="*/ 108 w 217"/>
                <a:gd name="T33" fmla="*/ 220 h 220"/>
                <a:gd name="T34" fmla="*/ 87 w 217"/>
                <a:gd name="T35" fmla="*/ 217 h 220"/>
                <a:gd name="T36" fmla="*/ 66 w 217"/>
                <a:gd name="T37" fmla="*/ 210 h 220"/>
                <a:gd name="T38" fmla="*/ 47 w 217"/>
                <a:gd name="T39" fmla="*/ 201 h 220"/>
                <a:gd name="T40" fmla="*/ 30 w 217"/>
                <a:gd name="T41" fmla="*/ 187 h 220"/>
                <a:gd name="T42" fmla="*/ 19 w 217"/>
                <a:gd name="T43" fmla="*/ 170 h 220"/>
                <a:gd name="T44" fmla="*/ 7 w 217"/>
                <a:gd name="T45" fmla="*/ 151 h 220"/>
                <a:gd name="T46" fmla="*/ 2 w 217"/>
                <a:gd name="T47" fmla="*/ 132 h 220"/>
                <a:gd name="T48" fmla="*/ 0 w 217"/>
                <a:gd name="T49" fmla="*/ 111 h 220"/>
                <a:gd name="T50" fmla="*/ 2 w 217"/>
                <a:gd name="T51" fmla="*/ 87 h 220"/>
                <a:gd name="T52" fmla="*/ 7 w 217"/>
                <a:gd name="T53" fmla="*/ 69 h 220"/>
                <a:gd name="T54" fmla="*/ 19 w 217"/>
                <a:gd name="T55" fmla="*/ 50 h 220"/>
                <a:gd name="T56" fmla="*/ 30 w 217"/>
                <a:gd name="T57" fmla="*/ 33 h 220"/>
                <a:gd name="T58" fmla="*/ 47 w 217"/>
                <a:gd name="T59" fmla="*/ 19 h 220"/>
                <a:gd name="T60" fmla="*/ 66 w 217"/>
                <a:gd name="T61" fmla="*/ 10 h 220"/>
                <a:gd name="T62" fmla="*/ 87 w 217"/>
                <a:gd name="T63" fmla="*/ 2 h 220"/>
                <a:gd name="T64" fmla="*/ 108 w 217"/>
                <a:gd name="T65" fmla="*/ 0 h 2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7"/>
                <a:gd name="T100" fmla="*/ 0 h 220"/>
                <a:gd name="T101" fmla="*/ 217 w 217"/>
                <a:gd name="T102" fmla="*/ 220 h 2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7" h="220">
                  <a:moveTo>
                    <a:pt x="108" y="0"/>
                  </a:moveTo>
                  <a:lnTo>
                    <a:pt x="130" y="2"/>
                  </a:lnTo>
                  <a:lnTo>
                    <a:pt x="151" y="10"/>
                  </a:lnTo>
                  <a:lnTo>
                    <a:pt x="170" y="19"/>
                  </a:lnTo>
                  <a:lnTo>
                    <a:pt x="184" y="33"/>
                  </a:lnTo>
                  <a:lnTo>
                    <a:pt x="198" y="50"/>
                  </a:lnTo>
                  <a:lnTo>
                    <a:pt x="207" y="69"/>
                  </a:lnTo>
                  <a:lnTo>
                    <a:pt x="215" y="87"/>
                  </a:lnTo>
                  <a:lnTo>
                    <a:pt x="217" y="111"/>
                  </a:lnTo>
                  <a:lnTo>
                    <a:pt x="215" y="132"/>
                  </a:lnTo>
                  <a:lnTo>
                    <a:pt x="207" y="151"/>
                  </a:lnTo>
                  <a:lnTo>
                    <a:pt x="198" y="170"/>
                  </a:lnTo>
                  <a:lnTo>
                    <a:pt x="184" y="187"/>
                  </a:lnTo>
                  <a:lnTo>
                    <a:pt x="170" y="201"/>
                  </a:lnTo>
                  <a:lnTo>
                    <a:pt x="151" y="210"/>
                  </a:lnTo>
                  <a:lnTo>
                    <a:pt x="130" y="217"/>
                  </a:lnTo>
                  <a:lnTo>
                    <a:pt x="108" y="220"/>
                  </a:lnTo>
                  <a:lnTo>
                    <a:pt x="87" y="217"/>
                  </a:lnTo>
                  <a:lnTo>
                    <a:pt x="66" y="210"/>
                  </a:lnTo>
                  <a:lnTo>
                    <a:pt x="47" y="201"/>
                  </a:lnTo>
                  <a:lnTo>
                    <a:pt x="30" y="187"/>
                  </a:lnTo>
                  <a:lnTo>
                    <a:pt x="19" y="170"/>
                  </a:lnTo>
                  <a:lnTo>
                    <a:pt x="7" y="151"/>
                  </a:lnTo>
                  <a:lnTo>
                    <a:pt x="2" y="132"/>
                  </a:lnTo>
                  <a:lnTo>
                    <a:pt x="0" y="111"/>
                  </a:lnTo>
                  <a:lnTo>
                    <a:pt x="2" y="87"/>
                  </a:lnTo>
                  <a:lnTo>
                    <a:pt x="7" y="69"/>
                  </a:lnTo>
                  <a:lnTo>
                    <a:pt x="19" y="50"/>
                  </a:lnTo>
                  <a:lnTo>
                    <a:pt x="30" y="33"/>
                  </a:lnTo>
                  <a:lnTo>
                    <a:pt x="47" y="19"/>
                  </a:lnTo>
                  <a:lnTo>
                    <a:pt x="66" y="10"/>
                  </a:lnTo>
                  <a:lnTo>
                    <a:pt x="87" y="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2" name="Freeform 385"/>
            <p:cNvSpPr>
              <a:spLocks/>
            </p:cNvSpPr>
            <p:nvPr/>
          </p:nvSpPr>
          <p:spPr bwMode="auto">
            <a:xfrm>
              <a:off x="5071" y="2070"/>
              <a:ext cx="217" cy="220"/>
            </a:xfrm>
            <a:custGeom>
              <a:avLst/>
              <a:gdLst>
                <a:gd name="T0" fmla="*/ 108 w 217"/>
                <a:gd name="T1" fmla="*/ 0 h 220"/>
                <a:gd name="T2" fmla="*/ 130 w 217"/>
                <a:gd name="T3" fmla="*/ 2 h 220"/>
                <a:gd name="T4" fmla="*/ 151 w 217"/>
                <a:gd name="T5" fmla="*/ 10 h 220"/>
                <a:gd name="T6" fmla="*/ 170 w 217"/>
                <a:gd name="T7" fmla="*/ 19 h 220"/>
                <a:gd name="T8" fmla="*/ 184 w 217"/>
                <a:gd name="T9" fmla="*/ 33 h 220"/>
                <a:gd name="T10" fmla="*/ 198 w 217"/>
                <a:gd name="T11" fmla="*/ 50 h 220"/>
                <a:gd name="T12" fmla="*/ 207 w 217"/>
                <a:gd name="T13" fmla="*/ 69 h 220"/>
                <a:gd name="T14" fmla="*/ 215 w 217"/>
                <a:gd name="T15" fmla="*/ 87 h 220"/>
                <a:gd name="T16" fmla="*/ 217 w 217"/>
                <a:gd name="T17" fmla="*/ 111 h 220"/>
                <a:gd name="T18" fmla="*/ 215 w 217"/>
                <a:gd name="T19" fmla="*/ 132 h 220"/>
                <a:gd name="T20" fmla="*/ 207 w 217"/>
                <a:gd name="T21" fmla="*/ 151 h 220"/>
                <a:gd name="T22" fmla="*/ 198 w 217"/>
                <a:gd name="T23" fmla="*/ 170 h 220"/>
                <a:gd name="T24" fmla="*/ 184 w 217"/>
                <a:gd name="T25" fmla="*/ 187 h 220"/>
                <a:gd name="T26" fmla="*/ 170 w 217"/>
                <a:gd name="T27" fmla="*/ 201 h 220"/>
                <a:gd name="T28" fmla="*/ 151 w 217"/>
                <a:gd name="T29" fmla="*/ 210 h 220"/>
                <a:gd name="T30" fmla="*/ 130 w 217"/>
                <a:gd name="T31" fmla="*/ 217 h 220"/>
                <a:gd name="T32" fmla="*/ 108 w 217"/>
                <a:gd name="T33" fmla="*/ 220 h 220"/>
                <a:gd name="T34" fmla="*/ 87 w 217"/>
                <a:gd name="T35" fmla="*/ 217 h 220"/>
                <a:gd name="T36" fmla="*/ 66 w 217"/>
                <a:gd name="T37" fmla="*/ 210 h 220"/>
                <a:gd name="T38" fmla="*/ 47 w 217"/>
                <a:gd name="T39" fmla="*/ 201 h 220"/>
                <a:gd name="T40" fmla="*/ 30 w 217"/>
                <a:gd name="T41" fmla="*/ 187 h 220"/>
                <a:gd name="T42" fmla="*/ 19 w 217"/>
                <a:gd name="T43" fmla="*/ 170 h 220"/>
                <a:gd name="T44" fmla="*/ 7 w 217"/>
                <a:gd name="T45" fmla="*/ 151 h 220"/>
                <a:gd name="T46" fmla="*/ 2 w 217"/>
                <a:gd name="T47" fmla="*/ 132 h 220"/>
                <a:gd name="T48" fmla="*/ 0 w 217"/>
                <a:gd name="T49" fmla="*/ 111 h 220"/>
                <a:gd name="T50" fmla="*/ 2 w 217"/>
                <a:gd name="T51" fmla="*/ 87 h 220"/>
                <a:gd name="T52" fmla="*/ 7 w 217"/>
                <a:gd name="T53" fmla="*/ 69 h 220"/>
                <a:gd name="T54" fmla="*/ 19 w 217"/>
                <a:gd name="T55" fmla="*/ 50 h 220"/>
                <a:gd name="T56" fmla="*/ 30 w 217"/>
                <a:gd name="T57" fmla="*/ 33 h 220"/>
                <a:gd name="T58" fmla="*/ 47 w 217"/>
                <a:gd name="T59" fmla="*/ 19 h 220"/>
                <a:gd name="T60" fmla="*/ 66 w 217"/>
                <a:gd name="T61" fmla="*/ 10 h 220"/>
                <a:gd name="T62" fmla="*/ 87 w 217"/>
                <a:gd name="T63" fmla="*/ 2 h 220"/>
                <a:gd name="T64" fmla="*/ 108 w 217"/>
                <a:gd name="T65" fmla="*/ 0 h 2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7"/>
                <a:gd name="T100" fmla="*/ 0 h 220"/>
                <a:gd name="T101" fmla="*/ 217 w 217"/>
                <a:gd name="T102" fmla="*/ 220 h 2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7" h="220">
                  <a:moveTo>
                    <a:pt x="108" y="0"/>
                  </a:moveTo>
                  <a:lnTo>
                    <a:pt x="130" y="2"/>
                  </a:lnTo>
                  <a:lnTo>
                    <a:pt x="151" y="10"/>
                  </a:lnTo>
                  <a:lnTo>
                    <a:pt x="170" y="19"/>
                  </a:lnTo>
                  <a:lnTo>
                    <a:pt x="184" y="33"/>
                  </a:lnTo>
                  <a:lnTo>
                    <a:pt x="198" y="50"/>
                  </a:lnTo>
                  <a:lnTo>
                    <a:pt x="207" y="69"/>
                  </a:lnTo>
                  <a:lnTo>
                    <a:pt x="215" y="87"/>
                  </a:lnTo>
                  <a:lnTo>
                    <a:pt x="217" y="111"/>
                  </a:lnTo>
                  <a:lnTo>
                    <a:pt x="215" y="132"/>
                  </a:lnTo>
                  <a:lnTo>
                    <a:pt x="207" y="151"/>
                  </a:lnTo>
                  <a:lnTo>
                    <a:pt x="198" y="170"/>
                  </a:lnTo>
                  <a:lnTo>
                    <a:pt x="184" y="187"/>
                  </a:lnTo>
                  <a:lnTo>
                    <a:pt x="170" y="201"/>
                  </a:lnTo>
                  <a:lnTo>
                    <a:pt x="151" y="210"/>
                  </a:lnTo>
                  <a:lnTo>
                    <a:pt x="130" y="217"/>
                  </a:lnTo>
                  <a:lnTo>
                    <a:pt x="108" y="220"/>
                  </a:lnTo>
                  <a:lnTo>
                    <a:pt x="87" y="217"/>
                  </a:lnTo>
                  <a:lnTo>
                    <a:pt x="66" y="210"/>
                  </a:lnTo>
                  <a:lnTo>
                    <a:pt x="47" y="201"/>
                  </a:lnTo>
                  <a:lnTo>
                    <a:pt x="30" y="187"/>
                  </a:lnTo>
                  <a:lnTo>
                    <a:pt x="19" y="170"/>
                  </a:lnTo>
                  <a:lnTo>
                    <a:pt x="7" y="151"/>
                  </a:lnTo>
                  <a:lnTo>
                    <a:pt x="2" y="132"/>
                  </a:lnTo>
                  <a:lnTo>
                    <a:pt x="0" y="111"/>
                  </a:lnTo>
                  <a:lnTo>
                    <a:pt x="2" y="87"/>
                  </a:lnTo>
                  <a:lnTo>
                    <a:pt x="7" y="69"/>
                  </a:lnTo>
                  <a:lnTo>
                    <a:pt x="19" y="50"/>
                  </a:lnTo>
                  <a:lnTo>
                    <a:pt x="30" y="33"/>
                  </a:lnTo>
                  <a:lnTo>
                    <a:pt x="47" y="19"/>
                  </a:lnTo>
                  <a:lnTo>
                    <a:pt x="66" y="10"/>
                  </a:lnTo>
                  <a:lnTo>
                    <a:pt x="87" y="2"/>
                  </a:lnTo>
                  <a:lnTo>
                    <a:pt x="108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3" name="Freeform 386"/>
            <p:cNvSpPr>
              <a:spLocks noEditPoints="1"/>
            </p:cNvSpPr>
            <p:nvPr/>
          </p:nvSpPr>
          <p:spPr bwMode="auto">
            <a:xfrm>
              <a:off x="5061" y="2061"/>
              <a:ext cx="241" cy="240"/>
            </a:xfrm>
            <a:custGeom>
              <a:avLst/>
              <a:gdLst>
                <a:gd name="T0" fmla="*/ 10 w 241"/>
                <a:gd name="T1" fmla="*/ 75 h 240"/>
                <a:gd name="T2" fmla="*/ 55 w 241"/>
                <a:gd name="T3" fmla="*/ 21 h 240"/>
                <a:gd name="T4" fmla="*/ 121 w 241"/>
                <a:gd name="T5" fmla="*/ 0 h 240"/>
                <a:gd name="T6" fmla="*/ 187 w 241"/>
                <a:gd name="T7" fmla="*/ 21 h 240"/>
                <a:gd name="T8" fmla="*/ 232 w 241"/>
                <a:gd name="T9" fmla="*/ 75 h 240"/>
                <a:gd name="T10" fmla="*/ 239 w 241"/>
                <a:gd name="T11" fmla="*/ 146 h 240"/>
                <a:gd name="T12" fmla="*/ 206 w 241"/>
                <a:gd name="T13" fmla="*/ 205 h 240"/>
                <a:gd name="T14" fmla="*/ 144 w 241"/>
                <a:gd name="T15" fmla="*/ 238 h 240"/>
                <a:gd name="T16" fmla="*/ 76 w 241"/>
                <a:gd name="T17" fmla="*/ 233 h 240"/>
                <a:gd name="T18" fmla="*/ 22 w 241"/>
                <a:gd name="T19" fmla="*/ 188 h 240"/>
                <a:gd name="T20" fmla="*/ 0 w 241"/>
                <a:gd name="T21" fmla="*/ 120 h 240"/>
                <a:gd name="T22" fmla="*/ 31 w 241"/>
                <a:gd name="T23" fmla="*/ 158 h 240"/>
                <a:gd name="T24" fmla="*/ 69 w 241"/>
                <a:gd name="T25" fmla="*/ 200 h 240"/>
                <a:gd name="T26" fmla="*/ 121 w 241"/>
                <a:gd name="T27" fmla="*/ 217 h 240"/>
                <a:gd name="T28" fmla="*/ 175 w 241"/>
                <a:gd name="T29" fmla="*/ 200 h 240"/>
                <a:gd name="T30" fmla="*/ 210 w 241"/>
                <a:gd name="T31" fmla="*/ 158 h 240"/>
                <a:gd name="T32" fmla="*/ 215 w 241"/>
                <a:gd name="T33" fmla="*/ 101 h 240"/>
                <a:gd name="T34" fmla="*/ 189 w 241"/>
                <a:gd name="T35" fmla="*/ 54 h 240"/>
                <a:gd name="T36" fmla="*/ 140 w 241"/>
                <a:gd name="T37" fmla="*/ 26 h 240"/>
                <a:gd name="T38" fmla="*/ 85 w 241"/>
                <a:gd name="T39" fmla="*/ 33 h 240"/>
                <a:gd name="T40" fmla="*/ 40 w 241"/>
                <a:gd name="T41" fmla="*/ 68 h 240"/>
                <a:gd name="T42" fmla="*/ 24 w 241"/>
                <a:gd name="T43" fmla="*/ 120 h 240"/>
                <a:gd name="T44" fmla="*/ 55 w 241"/>
                <a:gd name="T45" fmla="*/ 94 h 240"/>
                <a:gd name="T46" fmla="*/ 81 w 241"/>
                <a:gd name="T47" fmla="*/ 61 h 240"/>
                <a:gd name="T48" fmla="*/ 121 w 241"/>
                <a:gd name="T49" fmla="*/ 49 h 240"/>
                <a:gd name="T50" fmla="*/ 161 w 241"/>
                <a:gd name="T51" fmla="*/ 61 h 240"/>
                <a:gd name="T52" fmla="*/ 187 w 241"/>
                <a:gd name="T53" fmla="*/ 94 h 240"/>
                <a:gd name="T54" fmla="*/ 191 w 241"/>
                <a:gd name="T55" fmla="*/ 134 h 240"/>
                <a:gd name="T56" fmla="*/ 173 w 241"/>
                <a:gd name="T57" fmla="*/ 172 h 240"/>
                <a:gd name="T58" fmla="*/ 135 w 241"/>
                <a:gd name="T59" fmla="*/ 191 h 240"/>
                <a:gd name="T60" fmla="*/ 92 w 241"/>
                <a:gd name="T61" fmla="*/ 188 h 240"/>
                <a:gd name="T62" fmla="*/ 62 w 241"/>
                <a:gd name="T63" fmla="*/ 160 h 240"/>
                <a:gd name="T64" fmla="*/ 50 w 241"/>
                <a:gd name="T65" fmla="*/ 120 h 240"/>
                <a:gd name="T66" fmla="*/ 76 w 241"/>
                <a:gd name="T67" fmla="*/ 139 h 240"/>
                <a:gd name="T68" fmla="*/ 95 w 241"/>
                <a:gd name="T69" fmla="*/ 160 h 240"/>
                <a:gd name="T70" fmla="*/ 121 w 241"/>
                <a:gd name="T71" fmla="*/ 170 h 240"/>
                <a:gd name="T72" fmla="*/ 147 w 241"/>
                <a:gd name="T73" fmla="*/ 160 h 240"/>
                <a:gd name="T74" fmla="*/ 166 w 241"/>
                <a:gd name="T75" fmla="*/ 139 h 240"/>
                <a:gd name="T76" fmla="*/ 168 w 241"/>
                <a:gd name="T77" fmla="*/ 111 h 240"/>
                <a:gd name="T78" fmla="*/ 156 w 241"/>
                <a:gd name="T79" fmla="*/ 87 h 240"/>
                <a:gd name="T80" fmla="*/ 130 w 241"/>
                <a:gd name="T81" fmla="*/ 73 h 240"/>
                <a:gd name="T82" fmla="*/ 102 w 241"/>
                <a:gd name="T83" fmla="*/ 78 h 240"/>
                <a:gd name="T84" fmla="*/ 81 w 241"/>
                <a:gd name="T85" fmla="*/ 94 h 240"/>
                <a:gd name="T86" fmla="*/ 73 w 241"/>
                <a:gd name="T87" fmla="*/ 120 h 240"/>
                <a:gd name="T88" fmla="*/ 104 w 241"/>
                <a:gd name="T89" fmla="*/ 104 h 240"/>
                <a:gd name="T90" fmla="*/ 130 w 241"/>
                <a:gd name="T91" fmla="*/ 99 h 240"/>
                <a:gd name="T92" fmla="*/ 144 w 241"/>
                <a:gd name="T93" fmla="*/ 120 h 240"/>
                <a:gd name="T94" fmla="*/ 130 w 241"/>
                <a:gd name="T95" fmla="*/ 144 h 240"/>
                <a:gd name="T96" fmla="*/ 104 w 241"/>
                <a:gd name="T97" fmla="*/ 139 h 2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1"/>
                <a:gd name="T148" fmla="*/ 0 h 240"/>
                <a:gd name="T149" fmla="*/ 241 w 241"/>
                <a:gd name="T150" fmla="*/ 240 h 2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1" h="240">
                  <a:moveTo>
                    <a:pt x="0" y="120"/>
                  </a:moveTo>
                  <a:lnTo>
                    <a:pt x="3" y="96"/>
                  </a:lnTo>
                  <a:lnTo>
                    <a:pt x="10" y="75"/>
                  </a:lnTo>
                  <a:lnTo>
                    <a:pt x="22" y="54"/>
                  </a:lnTo>
                  <a:lnTo>
                    <a:pt x="36" y="35"/>
                  </a:lnTo>
                  <a:lnTo>
                    <a:pt x="55" y="21"/>
                  </a:lnTo>
                  <a:lnTo>
                    <a:pt x="76" y="9"/>
                  </a:lnTo>
                  <a:lnTo>
                    <a:pt x="97" y="2"/>
                  </a:lnTo>
                  <a:lnTo>
                    <a:pt x="121" y="0"/>
                  </a:lnTo>
                  <a:lnTo>
                    <a:pt x="144" y="2"/>
                  </a:lnTo>
                  <a:lnTo>
                    <a:pt x="168" y="9"/>
                  </a:lnTo>
                  <a:lnTo>
                    <a:pt x="187" y="21"/>
                  </a:lnTo>
                  <a:lnTo>
                    <a:pt x="206" y="35"/>
                  </a:lnTo>
                  <a:lnTo>
                    <a:pt x="222" y="54"/>
                  </a:lnTo>
                  <a:lnTo>
                    <a:pt x="232" y="75"/>
                  </a:lnTo>
                  <a:lnTo>
                    <a:pt x="239" y="96"/>
                  </a:lnTo>
                  <a:lnTo>
                    <a:pt x="241" y="120"/>
                  </a:lnTo>
                  <a:lnTo>
                    <a:pt x="239" y="146"/>
                  </a:lnTo>
                  <a:lnTo>
                    <a:pt x="232" y="167"/>
                  </a:lnTo>
                  <a:lnTo>
                    <a:pt x="222" y="188"/>
                  </a:lnTo>
                  <a:lnTo>
                    <a:pt x="206" y="205"/>
                  </a:lnTo>
                  <a:lnTo>
                    <a:pt x="187" y="222"/>
                  </a:lnTo>
                  <a:lnTo>
                    <a:pt x="168" y="233"/>
                  </a:lnTo>
                  <a:lnTo>
                    <a:pt x="144" y="238"/>
                  </a:lnTo>
                  <a:lnTo>
                    <a:pt x="121" y="240"/>
                  </a:lnTo>
                  <a:lnTo>
                    <a:pt x="97" y="238"/>
                  </a:lnTo>
                  <a:lnTo>
                    <a:pt x="76" y="233"/>
                  </a:lnTo>
                  <a:lnTo>
                    <a:pt x="55" y="222"/>
                  </a:lnTo>
                  <a:lnTo>
                    <a:pt x="36" y="205"/>
                  </a:lnTo>
                  <a:lnTo>
                    <a:pt x="22" y="188"/>
                  </a:lnTo>
                  <a:lnTo>
                    <a:pt x="10" y="167"/>
                  </a:lnTo>
                  <a:lnTo>
                    <a:pt x="3" y="146"/>
                  </a:lnTo>
                  <a:lnTo>
                    <a:pt x="0" y="120"/>
                  </a:lnTo>
                  <a:close/>
                  <a:moveTo>
                    <a:pt x="24" y="120"/>
                  </a:moveTo>
                  <a:lnTo>
                    <a:pt x="26" y="139"/>
                  </a:lnTo>
                  <a:lnTo>
                    <a:pt x="31" y="158"/>
                  </a:lnTo>
                  <a:lnTo>
                    <a:pt x="40" y="174"/>
                  </a:lnTo>
                  <a:lnTo>
                    <a:pt x="52" y="188"/>
                  </a:lnTo>
                  <a:lnTo>
                    <a:pt x="69" y="200"/>
                  </a:lnTo>
                  <a:lnTo>
                    <a:pt x="85" y="210"/>
                  </a:lnTo>
                  <a:lnTo>
                    <a:pt x="102" y="214"/>
                  </a:lnTo>
                  <a:lnTo>
                    <a:pt x="121" y="217"/>
                  </a:lnTo>
                  <a:lnTo>
                    <a:pt x="140" y="214"/>
                  </a:lnTo>
                  <a:lnTo>
                    <a:pt x="158" y="210"/>
                  </a:lnTo>
                  <a:lnTo>
                    <a:pt x="175" y="200"/>
                  </a:lnTo>
                  <a:lnTo>
                    <a:pt x="189" y="188"/>
                  </a:lnTo>
                  <a:lnTo>
                    <a:pt x="201" y="174"/>
                  </a:lnTo>
                  <a:lnTo>
                    <a:pt x="210" y="158"/>
                  </a:lnTo>
                  <a:lnTo>
                    <a:pt x="215" y="139"/>
                  </a:lnTo>
                  <a:lnTo>
                    <a:pt x="217" y="120"/>
                  </a:lnTo>
                  <a:lnTo>
                    <a:pt x="215" y="101"/>
                  </a:lnTo>
                  <a:lnTo>
                    <a:pt x="210" y="85"/>
                  </a:lnTo>
                  <a:lnTo>
                    <a:pt x="201" y="68"/>
                  </a:lnTo>
                  <a:lnTo>
                    <a:pt x="189" y="54"/>
                  </a:lnTo>
                  <a:lnTo>
                    <a:pt x="175" y="40"/>
                  </a:lnTo>
                  <a:lnTo>
                    <a:pt x="158" y="33"/>
                  </a:lnTo>
                  <a:lnTo>
                    <a:pt x="140" y="26"/>
                  </a:lnTo>
                  <a:lnTo>
                    <a:pt x="121" y="26"/>
                  </a:lnTo>
                  <a:lnTo>
                    <a:pt x="102" y="26"/>
                  </a:lnTo>
                  <a:lnTo>
                    <a:pt x="85" y="33"/>
                  </a:lnTo>
                  <a:lnTo>
                    <a:pt x="69" y="40"/>
                  </a:lnTo>
                  <a:lnTo>
                    <a:pt x="52" y="54"/>
                  </a:lnTo>
                  <a:lnTo>
                    <a:pt x="40" y="68"/>
                  </a:lnTo>
                  <a:lnTo>
                    <a:pt x="31" y="85"/>
                  </a:lnTo>
                  <a:lnTo>
                    <a:pt x="26" y="101"/>
                  </a:lnTo>
                  <a:lnTo>
                    <a:pt x="24" y="120"/>
                  </a:lnTo>
                  <a:close/>
                  <a:moveTo>
                    <a:pt x="50" y="120"/>
                  </a:moveTo>
                  <a:lnTo>
                    <a:pt x="50" y="106"/>
                  </a:lnTo>
                  <a:lnTo>
                    <a:pt x="55" y="94"/>
                  </a:lnTo>
                  <a:lnTo>
                    <a:pt x="62" y="80"/>
                  </a:lnTo>
                  <a:lnTo>
                    <a:pt x="71" y="70"/>
                  </a:lnTo>
                  <a:lnTo>
                    <a:pt x="81" y="61"/>
                  </a:lnTo>
                  <a:lnTo>
                    <a:pt x="92" y="54"/>
                  </a:lnTo>
                  <a:lnTo>
                    <a:pt x="107" y="49"/>
                  </a:lnTo>
                  <a:lnTo>
                    <a:pt x="121" y="49"/>
                  </a:lnTo>
                  <a:lnTo>
                    <a:pt x="135" y="49"/>
                  </a:lnTo>
                  <a:lnTo>
                    <a:pt x="149" y="54"/>
                  </a:lnTo>
                  <a:lnTo>
                    <a:pt x="161" y="61"/>
                  </a:lnTo>
                  <a:lnTo>
                    <a:pt x="173" y="70"/>
                  </a:lnTo>
                  <a:lnTo>
                    <a:pt x="182" y="80"/>
                  </a:lnTo>
                  <a:lnTo>
                    <a:pt x="187" y="94"/>
                  </a:lnTo>
                  <a:lnTo>
                    <a:pt x="191" y="106"/>
                  </a:lnTo>
                  <a:lnTo>
                    <a:pt x="194" y="120"/>
                  </a:lnTo>
                  <a:lnTo>
                    <a:pt x="191" y="134"/>
                  </a:lnTo>
                  <a:lnTo>
                    <a:pt x="187" y="148"/>
                  </a:lnTo>
                  <a:lnTo>
                    <a:pt x="182" y="160"/>
                  </a:lnTo>
                  <a:lnTo>
                    <a:pt x="173" y="172"/>
                  </a:lnTo>
                  <a:lnTo>
                    <a:pt x="161" y="181"/>
                  </a:lnTo>
                  <a:lnTo>
                    <a:pt x="149" y="188"/>
                  </a:lnTo>
                  <a:lnTo>
                    <a:pt x="135" y="191"/>
                  </a:lnTo>
                  <a:lnTo>
                    <a:pt x="121" y="193"/>
                  </a:lnTo>
                  <a:lnTo>
                    <a:pt x="107" y="191"/>
                  </a:lnTo>
                  <a:lnTo>
                    <a:pt x="92" y="188"/>
                  </a:lnTo>
                  <a:lnTo>
                    <a:pt x="81" y="181"/>
                  </a:lnTo>
                  <a:lnTo>
                    <a:pt x="71" y="172"/>
                  </a:lnTo>
                  <a:lnTo>
                    <a:pt x="62" y="160"/>
                  </a:lnTo>
                  <a:lnTo>
                    <a:pt x="55" y="148"/>
                  </a:lnTo>
                  <a:lnTo>
                    <a:pt x="50" y="134"/>
                  </a:lnTo>
                  <a:lnTo>
                    <a:pt x="50" y="120"/>
                  </a:lnTo>
                  <a:close/>
                  <a:moveTo>
                    <a:pt x="73" y="120"/>
                  </a:moveTo>
                  <a:lnTo>
                    <a:pt x="73" y="129"/>
                  </a:lnTo>
                  <a:lnTo>
                    <a:pt x="76" y="139"/>
                  </a:lnTo>
                  <a:lnTo>
                    <a:pt x="81" y="148"/>
                  </a:lnTo>
                  <a:lnTo>
                    <a:pt x="88" y="155"/>
                  </a:lnTo>
                  <a:lnTo>
                    <a:pt x="95" y="160"/>
                  </a:lnTo>
                  <a:lnTo>
                    <a:pt x="102" y="165"/>
                  </a:lnTo>
                  <a:lnTo>
                    <a:pt x="111" y="167"/>
                  </a:lnTo>
                  <a:lnTo>
                    <a:pt x="121" y="170"/>
                  </a:lnTo>
                  <a:lnTo>
                    <a:pt x="130" y="167"/>
                  </a:lnTo>
                  <a:lnTo>
                    <a:pt x="140" y="165"/>
                  </a:lnTo>
                  <a:lnTo>
                    <a:pt x="147" y="160"/>
                  </a:lnTo>
                  <a:lnTo>
                    <a:pt x="156" y="155"/>
                  </a:lnTo>
                  <a:lnTo>
                    <a:pt x="161" y="148"/>
                  </a:lnTo>
                  <a:lnTo>
                    <a:pt x="166" y="139"/>
                  </a:lnTo>
                  <a:lnTo>
                    <a:pt x="168" y="129"/>
                  </a:lnTo>
                  <a:lnTo>
                    <a:pt x="170" y="120"/>
                  </a:lnTo>
                  <a:lnTo>
                    <a:pt x="168" y="111"/>
                  </a:lnTo>
                  <a:lnTo>
                    <a:pt x="166" y="104"/>
                  </a:lnTo>
                  <a:lnTo>
                    <a:pt x="161" y="94"/>
                  </a:lnTo>
                  <a:lnTo>
                    <a:pt x="156" y="87"/>
                  </a:lnTo>
                  <a:lnTo>
                    <a:pt x="147" y="80"/>
                  </a:lnTo>
                  <a:lnTo>
                    <a:pt x="140" y="78"/>
                  </a:lnTo>
                  <a:lnTo>
                    <a:pt x="130" y="73"/>
                  </a:lnTo>
                  <a:lnTo>
                    <a:pt x="121" y="73"/>
                  </a:lnTo>
                  <a:lnTo>
                    <a:pt x="111" y="73"/>
                  </a:lnTo>
                  <a:lnTo>
                    <a:pt x="102" y="78"/>
                  </a:lnTo>
                  <a:lnTo>
                    <a:pt x="95" y="80"/>
                  </a:lnTo>
                  <a:lnTo>
                    <a:pt x="88" y="87"/>
                  </a:lnTo>
                  <a:lnTo>
                    <a:pt x="81" y="94"/>
                  </a:lnTo>
                  <a:lnTo>
                    <a:pt x="76" y="104"/>
                  </a:lnTo>
                  <a:lnTo>
                    <a:pt x="73" y="111"/>
                  </a:lnTo>
                  <a:lnTo>
                    <a:pt x="73" y="120"/>
                  </a:lnTo>
                  <a:close/>
                  <a:moveTo>
                    <a:pt x="97" y="120"/>
                  </a:moveTo>
                  <a:lnTo>
                    <a:pt x="99" y="111"/>
                  </a:lnTo>
                  <a:lnTo>
                    <a:pt x="104" y="104"/>
                  </a:lnTo>
                  <a:lnTo>
                    <a:pt x="111" y="99"/>
                  </a:lnTo>
                  <a:lnTo>
                    <a:pt x="121" y="96"/>
                  </a:lnTo>
                  <a:lnTo>
                    <a:pt x="130" y="99"/>
                  </a:lnTo>
                  <a:lnTo>
                    <a:pt x="137" y="104"/>
                  </a:lnTo>
                  <a:lnTo>
                    <a:pt x="144" y="111"/>
                  </a:lnTo>
                  <a:lnTo>
                    <a:pt x="144" y="120"/>
                  </a:lnTo>
                  <a:lnTo>
                    <a:pt x="144" y="129"/>
                  </a:lnTo>
                  <a:lnTo>
                    <a:pt x="137" y="139"/>
                  </a:lnTo>
                  <a:lnTo>
                    <a:pt x="130" y="144"/>
                  </a:lnTo>
                  <a:lnTo>
                    <a:pt x="121" y="144"/>
                  </a:lnTo>
                  <a:lnTo>
                    <a:pt x="111" y="144"/>
                  </a:lnTo>
                  <a:lnTo>
                    <a:pt x="104" y="139"/>
                  </a:lnTo>
                  <a:lnTo>
                    <a:pt x="99" y="129"/>
                  </a:lnTo>
                  <a:lnTo>
                    <a:pt x="97" y="12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84" name="Freeform 387"/>
            <p:cNvSpPr>
              <a:spLocks/>
            </p:cNvSpPr>
            <p:nvPr/>
          </p:nvSpPr>
          <p:spPr bwMode="auto">
            <a:xfrm>
              <a:off x="5061" y="2061"/>
              <a:ext cx="241" cy="240"/>
            </a:xfrm>
            <a:custGeom>
              <a:avLst/>
              <a:gdLst>
                <a:gd name="T0" fmla="*/ 0 w 241"/>
                <a:gd name="T1" fmla="*/ 120 h 240"/>
                <a:gd name="T2" fmla="*/ 3 w 241"/>
                <a:gd name="T3" fmla="*/ 96 h 240"/>
                <a:gd name="T4" fmla="*/ 10 w 241"/>
                <a:gd name="T5" fmla="*/ 75 h 240"/>
                <a:gd name="T6" fmla="*/ 22 w 241"/>
                <a:gd name="T7" fmla="*/ 54 h 240"/>
                <a:gd name="T8" fmla="*/ 36 w 241"/>
                <a:gd name="T9" fmla="*/ 35 h 240"/>
                <a:gd name="T10" fmla="*/ 55 w 241"/>
                <a:gd name="T11" fmla="*/ 21 h 240"/>
                <a:gd name="T12" fmla="*/ 76 w 241"/>
                <a:gd name="T13" fmla="*/ 9 h 240"/>
                <a:gd name="T14" fmla="*/ 97 w 241"/>
                <a:gd name="T15" fmla="*/ 2 h 240"/>
                <a:gd name="T16" fmla="*/ 121 w 241"/>
                <a:gd name="T17" fmla="*/ 0 h 240"/>
                <a:gd name="T18" fmla="*/ 144 w 241"/>
                <a:gd name="T19" fmla="*/ 2 h 240"/>
                <a:gd name="T20" fmla="*/ 168 w 241"/>
                <a:gd name="T21" fmla="*/ 9 h 240"/>
                <a:gd name="T22" fmla="*/ 187 w 241"/>
                <a:gd name="T23" fmla="*/ 21 h 240"/>
                <a:gd name="T24" fmla="*/ 206 w 241"/>
                <a:gd name="T25" fmla="*/ 35 h 240"/>
                <a:gd name="T26" fmla="*/ 222 w 241"/>
                <a:gd name="T27" fmla="*/ 54 h 240"/>
                <a:gd name="T28" fmla="*/ 232 w 241"/>
                <a:gd name="T29" fmla="*/ 75 h 240"/>
                <a:gd name="T30" fmla="*/ 239 w 241"/>
                <a:gd name="T31" fmla="*/ 96 h 240"/>
                <a:gd name="T32" fmla="*/ 241 w 241"/>
                <a:gd name="T33" fmla="*/ 120 h 240"/>
                <a:gd name="T34" fmla="*/ 239 w 241"/>
                <a:gd name="T35" fmla="*/ 146 h 240"/>
                <a:gd name="T36" fmla="*/ 232 w 241"/>
                <a:gd name="T37" fmla="*/ 167 h 240"/>
                <a:gd name="T38" fmla="*/ 222 w 241"/>
                <a:gd name="T39" fmla="*/ 188 h 240"/>
                <a:gd name="T40" fmla="*/ 206 w 241"/>
                <a:gd name="T41" fmla="*/ 205 h 240"/>
                <a:gd name="T42" fmla="*/ 187 w 241"/>
                <a:gd name="T43" fmla="*/ 222 h 240"/>
                <a:gd name="T44" fmla="*/ 168 w 241"/>
                <a:gd name="T45" fmla="*/ 233 h 240"/>
                <a:gd name="T46" fmla="*/ 144 w 241"/>
                <a:gd name="T47" fmla="*/ 238 h 240"/>
                <a:gd name="T48" fmla="*/ 121 w 241"/>
                <a:gd name="T49" fmla="*/ 240 h 240"/>
                <a:gd name="T50" fmla="*/ 97 w 241"/>
                <a:gd name="T51" fmla="*/ 238 h 240"/>
                <a:gd name="T52" fmla="*/ 76 w 241"/>
                <a:gd name="T53" fmla="*/ 233 h 240"/>
                <a:gd name="T54" fmla="*/ 55 w 241"/>
                <a:gd name="T55" fmla="*/ 222 h 240"/>
                <a:gd name="T56" fmla="*/ 36 w 241"/>
                <a:gd name="T57" fmla="*/ 205 h 240"/>
                <a:gd name="T58" fmla="*/ 22 w 241"/>
                <a:gd name="T59" fmla="*/ 188 h 240"/>
                <a:gd name="T60" fmla="*/ 10 w 241"/>
                <a:gd name="T61" fmla="*/ 167 h 240"/>
                <a:gd name="T62" fmla="*/ 3 w 241"/>
                <a:gd name="T63" fmla="*/ 146 h 240"/>
                <a:gd name="T64" fmla="*/ 0 w 241"/>
                <a:gd name="T65" fmla="*/ 12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1"/>
                <a:gd name="T100" fmla="*/ 0 h 240"/>
                <a:gd name="T101" fmla="*/ 241 w 241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1" h="240">
                  <a:moveTo>
                    <a:pt x="0" y="120"/>
                  </a:moveTo>
                  <a:lnTo>
                    <a:pt x="3" y="96"/>
                  </a:lnTo>
                  <a:lnTo>
                    <a:pt x="10" y="75"/>
                  </a:lnTo>
                  <a:lnTo>
                    <a:pt x="22" y="54"/>
                  </a:lnTo>
                  <a:lnTo>
                    <a:pt x="36" y="35"/>
                  </a:lnTo>
                  <a:lnTo>
                    <a:pt x="55" y="21"/>
                  </a:lnTo>
                  <a:lnTo>
                    <a:pt x="76" y="9"/>
                  </a:lnTo>
                  <a:lnTo>
                    <a:pt x="97" y="2"/>
                  </a:lnTo>
                  <a:lnTo>
                    <a:pt x="121" y="0"/>
                  </a:lnTo>
                  <a:lnTo>
                    <a:pt x="144" y="2"/>
                  </a:lnTo>
                  <a:lnTo>
                    <a:pt x="168" y="9"/>
                  </a:lnTo>
                  <a:lnTo>
                    <a:pt x="187" y="21"/>
                  </a:lnTo>
                  <a:lnTo>
                    <a:pt x="206" y="35"/>
                  </a:lnTo>
                  <a:lnTo>
                    <a:pt x="222" y="54"/>
                  </a:lnTo>
                  <a:lnTo>
                    <a:pt x="232" y="75"/>
                  </a:lnTo>
                  <a:lnTo>
                    <a:pt x="239" y="96"/>
                  </a:lnTo>
                  <a:lnTo>
                    <a:pt x="241" y="120"/>
                  </a:lnTo>
                  <a:lnTo>
                    <a:pt x="239" y="146"/>
                  </a:lnTo>
                  <a:lnTo>
                    <a:pt x="232" y="167"/>
                  </a:lnTo>
                  <a:lnTo>
                    <a:pt x="222" y="188"/>
                  </a:lnTo>
                  <a:lnTo>
                    <a:pt x="206" y="205"/>
                  </a:lnTo>
                  <a:lnTo>
                    <a:pt x="187" y="222"/>
                  </a:lnTo>
                  <a:lnTo>
                    <a:pt x="168" y="233"/>
                  </a:lnTo>
                  <a:lnTo>
                    <a:pt x="144" y="238"/>
                  </a:lnTo>
                  <a:lnTo>
                    <a:pt x="121" y="240"/>
                  </a:lnTo>
                  <a:lnTo>
                    <a:pt x="97" y="238"/>
                  </a:lnTo>
                  <a:lnTo>
                    <a:pt x="76" y="233"/>
                  </a:lnTo>
                  <a:lnTo>
                    <a:pt x="55" y="222"/>
                  </a:lnTo>
                  <a:lnTo>
                    <a:pt x="36" y="205"/>
                  </a:lnTo>
                  <a:lnTo>
                    <a:pt x="22" y="188"/>
                  </a:lnTo>
                  <a:lnTo>
                    <a:pt x="10" y="167"/>
                  </a:lnTo>
                  <a:lnTo>
                    <a:pt x="3" y="146"/>
                  </a:lnTo>
                  <a:lnTo>
                    <a:pt x="0" y="12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5" name="Freeform 388"/>
          <p:cNvSpPr>
            <a:spLocks/>
          </p:cNvSpPr>
          <p:nvPr/>
        </p:nvSpPr>
        <p:spPr bwMode="auto">
          <a:xfrm>
            <a:off x="7750175" y="3313113"/>
            <a:ext cx="306388" cy="303212"/>
          </a:xfrm>
          <a:custGeom>
            <a:avLst/>
            <a:gdLst>
              <a:gd name="T0" fmla="*/ 0 w 193"/>
              <a:gd name="T1" fmla="*/ 2147483647 h 191"/>
              <a:gd name="T2" fmla="*/ 2147483647 w 193"/>
              <a:gd name="T3" fmla="*/ 2147483647 h 191"/>
              <a:gd name="T4" fmla="*/ 2147483647 w 193"/>
              <a:gd name="T5" fmla="*/ 2147483647 h 191"/>
              <a:gd name="T6" fmla="*/ 2147483647 w 193"/>
              <a:gd name="T7" fmla="*/ 2147483647 h 191"/>
              <a:gd name="T8" fmla="*/ 2147483647 w 193"/>
              <a:gd name="T9" fmla="*/ 2147483647 h 191"/>
              <a:gd name="T10" fmla="*/ 2147483647 w 193"/>
              <a:gd name="T11" fmla="*/ 2147483647 h 191"/>
              <a:gd name="T12" fmla="*/ 2147483647 w 193"/>
              <a:gd name="T13" fmla="*/ 2147483647 h 191"/>
              <a:gd name="T14" fmla="*/ 2147483647 w 193"/>
              <a:gd name="T15" fmla="*/ 2147483647 h 191"/>
              <a:gd name="T16" fmla="*/ 2147483647 w 193"/>
              <a:gd name="T17" fmla="*/ 2147483647 h 191"/>
              <a:gd name="T18" fmla="*/ 2147483647 w 193"/>
              <a:gd name="T19" fmla="*/ 2147483647 h 191"/>
              <a:gd name="T20" fmla="*/ 2147483647 w 193"/>
              <a:gd name="T21" fmla="*/ 2147483647 h 191"/>
              <a:gd name="T22" fmla="*/ 2147483647 w 193"/>
              <a:gd name="T23" fmla="*/ 2147483647 h 191"/>
              <a:gd name="T24" fmla="*/ 2147483647 w 193"/>
              <a:gd name="T25" fmla="*/ 2147483647 h 191"/>
              <a:gd name="T26" fmla="*/ 2147483647 w 193"/>
              <a:gd name="T27" fmla="*/ 2147483647 h 191"/>
              <a:gd name="T28" fmla="*/ 2147483647 w 193"/>
              <a:gd name="T29" fmla="*/ 2147483647 h 191"/>
              <a:gd name="T30" fmla="*/ 2147483647 w 193"/>
              <a:gd name="T31" fmla="*/ 2147483647 h 191"/>
              <a:gd name="T32" fmla="*/ 2147483647 w 193"/>
              <a:gd name="T33" fmla="*/ 2147483647 h 191"/>
              <a:gd name="T34" fmla="*/ 2147483647 w 193"/>
              <a:gd name="T35" fmla="*/ 2147483647 h 191"/>
              <a:gd name="T36" fmla="*/ 2147483647 w 193"/>
              <a:gd name="T37" fmla="*/ 2147483647 h 191"/>
              <a:gd name="T38" fmla="*/ 2147483647 w 193"/>
              <a:gd name="T39" fmla="*/ 2147483647 h 191"/>
              <a:gd name="T40" fmla="*/ 2147483647 w 193"/>
              <a:gd name="T41" fmla="*/ 2147483647 h 191"/>
              <a:gd name="T42" fmla="*/ 2147483647 w 193"/>
              <a:gd name="T43" fmla="*/ 2147483647 h 191"/>
              <a:gd name="T44" fmla="*/ 2147483647 w 193"/>
              <a:gd name="T45" fmla="*/ 2147483647 h 191"/>
              <a:gd name="T46" fmla="*/ 2147483647 w 193"/>
              <a:gd name="T47" fmla="*/ 0 h 191"/>
              <a:gd name="T48" fmla="*/ 2147483647 w 193"/>
              <a:gd name="T49" fmla="*/ 0 h 191"/>
              <a:gd name="T50" fmla="*/ 2147483647 w 193"/>
              <a:gd name="T51" fmla="*/ 0 h 191"/>
              <a:gd name="T52" fmla="*/ 2147483647 w 193"/>
              <a:gd name="T53" fmla="*/ 2147483647 h 191"/>
              <a:gd name="T54" fmla="*/ 2147483647 w 193"/>
              <a:gd name="T55" fmla="*/ 2147483647 h 191"/>
              <a:gd name="T56" fmla="*/ 2147483647 w 193"/>
              <a:gd name="T57" fmla="*/ 2147483647 h 191"/>
              <a:gd name="T58" fmla="*/ 2147483647 w 193"/>
              <a:gd name="T59" fmla="*/ 2147483647 h 191"/>
              <a:gd name="T60" fmla="*/ 2147483647 w 193"/>
              <a:gd name="T61" fmla="*/ 2147483647 h 191"/>
              <a:gd name="T62" fmla="*/ 2147483647 w 193"/>
              <a:gd name="T63" fmla="*/ 2147483647 h 191"/>
              <a:gd name="T64" fmla="*/ 0 w 193"/>
              <a:gd name="T65" fmla="*/ 2147483647 h 19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3"/>
              <a:gd name="T100" fmla="*/ 0 h 191"/>
              <a:gd name="T101" fmla="*/ 193 w 193"/>
              <a:gd name="T102" fmla="*/ 191 h 19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3" h="191">
                <a:moveTo>
                  <a:pt x="0" y="94"/>
                </a:moveTo>
                <a:lnTo>
                  <a:pt x="2" y="113"/>
                </a:lnTo>
                <a:lnTo>
                  <a:pt x="7" y="132"/>
                </a:lnTo>
                <a:lnTo>
                  <a:pt x="16" y="148"/>
                </a:lnTo>
                <a:lnTo>
                  <a:pt x="28" y="162"/>
                </a:lnTo>
                <a:lnTo>
                  <a:pt x="45" y="174"/>
                </a:lnTo>
                <a:lnTo>
                  <a:pt x="61" y="184"/>
                </a:lnTo>
                <a:lnTo>
                  <a:pt x="78" y="188"/>
                </a:lnTo>
                <a:lnTo>
                  <a:pt x="97" y="191"/>
                </a:lnTo>
                <a:lnTo>
                  <a:pt x="116" y="188"/>
                </a:lnTo>
                <a:lnTo>
                  <a:pt x="134" y="184"/>
                </a:lnTo>
                <a:lnTo>
                  <a:pt x="151" y="174"/>
                </a:lnTo>
                <a:lnTo>
                  <a:pt x="165" y="162"/>
                </a:lnTo>
                <a:lnTo>
                  <a:pt x="177" y="148"/>
                </a:lnTo>
                <a:lnTo>
                  <a:pt x="186" y="132"/>
                </a:lnTo>
                <a:lnTo>
                  <a:pt x="191" y="113"/>
                </a:lnTo>
                <a:lnTo>
                  <a:pt x="193" y="94"/>
                </a:lnTo>
                <a:lnTo>
                  <a:pt x="191" y="75"/>
                </a:lnTo>
                <a:lnTo>
                  <a:pt x="186" y="59"/>
                </a:lnTo>
                <a:lnTo>
                  <a:pt x="177" y="42"/>
                </a:lnTo>
                <a:lnTo>
                  <a:pt x="165" y="28"/>
                </a:lnTo>
                <a:lnTo>
                  <a:pt x="151" y="14"/>
                </a:lnTo>
                <a:lnTo>
                  <a:pt x="134" y="7"/>
                </a:lnTo>
                <a:lnTo>
                  <a:pt x="116" y="0"/>
                </a:lnTo>
                <a:lnTo>
                  <a:pt x="97" y="0"/>
                </a:lnTo>
                <a:lnTo>
                  <a:pt x="78" y="0"/>
                </a:lnTo>
                <a:lnTo>
                  <a:pt x="61" y="7"/>
                </a:lnTo>
                <a:lnTo>
                  <a:pt x="45" y="14"/>
                </a:lnTo>
                <a:lnTo>
                  <a:pt x="28" y="28"/>
                </a:lnTo>
                <a:lnTo>
                  <a:pt x="16" y="42"/>
                </a:lnTo>
                <a:lnTo>
                  <a:pt x="7" y="59"/>
                </a:lnTo>
                <a:lnTo>
                  <a:pt x="2" y="75"/>
                </a:lnTo>
                <a:lnTo>
                  <a:pt x="0" y="94"/>
                </a:lnTo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6" name="Freeform 389"/>
          <p:cNvSpPr>
            <a:spLocks/>
          </p:cNvSpPr>
          <p:nvPr/>
        </p:nvSpPr>
        <p:spPr bwMode="auto">
          <a:xfrm>
            <a:off x="7791450" y="3349625"/>
            <a:ext cx="228600" cy="228600"/>
          </a:xfrm>
          <a:custGeom>
            <a:avLst/>
            <a:gdLst>
              <a:gd name="T0" fmla="*/ 0 w 144"/>
              <a:gd name="T1" fmla="*/ 2147483647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0 h 144"/>
              <a:gd name="T16" fmla="*/ 2147483647 w 144"/>
              <a:gd name="T17" fmla="*/ 0 h 144"/>
              <a:gd name="T18" fmla="*/ 2147483647 w 144"/>
              <a:gd name="T19" fmla="*/ 0 h 144"/>
              <a:gd name="T20" fmla="*/ 2147483647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2147483647 h 144"/>
              <a:gd name="T26" fmla="*/ 2147483647 w 144"/>
              <a:gd name="T27" fmla="*/ 2147483647 h 144"/>
              <a:gd name="T28" fmla="*/ 2147483647 w 144"/>
              <a:gd name="T29" fmla="*/ 2147483647 h 144"/>
              <a:gd name="T30" fmla="*/ 2147483647 w 144"/>
              <a:gd name="T31" fmla="*/ 2147483647 h 144"/>
              <a:gd name="T32" fmla="*/ 2147483647 w 144"/>
              <a:gd name="T33" fmla="*/ 2147483647 h 144"/>
              <a:gd name="T34" fmla="*/ 2147483647 w 144"/>
              <a:gd name="T35" fmla="*/ 2147483647 h 144"/>
              <a:gd name="T36" fmla="*/ 2147483647 w 144"/>
              <a:gd name="T37" fmla="*/ 2147483647 h 144"/>
              <a:gd name="T38" fmla="*/ 2147483647 w 144"/>
              <a:gd name="T39" fmla="*/ 2147483647 h 144"/>
              <a:gd name="T40" fmla="*/ 2147483647 w 144"/>
              <a:gd name="T41" fmla="*/ 2147483647 h 144"/>
              <a:gd name="T42" fmla="*/ 2147483647 w 144"/>
              <a:gd name="T43" fmla="*/ 2147483647 h 144"/>
              <a:gd name="T44" fmla="*/ 2147483647 w 144"/>
              <a:gd name="T45" fmla="*/ 2147483647 h 144"/>
              <a:gd name="T46" fmla="*/ 2147483647 w 144"/>
              <a:gd name="T47" fmla="*/ 2147483647 h 144"/>
              <a:gd name="T48" fmla="*/ 2147483647 w 144"/>
              <a:gd name="T49" fmla="*/ 2147483647 h 144"/>
              <a:gd name="T50" fmla="*/ 2147483647 w 144"/>
              <a:gd name="T51" fmla="*/ 2147483647 h 144"/>
              <a:gd name="T52" fmla="*/ 2147483647 w 144"/>
              <a:gd name="T53" fmla="*/ 2147483647 h 144"/>
              <a:gd name="T54" fmla="*/ 2147483647 w 144"/>
              <a:gd name="T55" fmla="*/ 2147483647 h 144"/>
              <a:gd name="T56" fmla="*/ 2147483647 w 144"/>
              <a:gd name="T57" fmla="*/ 2147483647 h 144"/>
              <a:gd name="T58" fmla="*/ 2147483647 w 144"/>
              <a:gd name="T59" fmla="*/ 2147483647 h 144"/>
              <a:gd name="T60" fmla="*/ 2147483647 w 144"/>
              <a:gd name="T61" fmla="*/ 2147483647 h 144"/>
              <a:gd name="T62" fmla="*/ 0 w 144"/>
              <a:gd name="T63" fmla="*/ 2147483647 h 144"/>
              <a:gd name="T64" fmla="*/ 0 w 144"/>
              <a:gd name="T65" fmla="*/ 2147483647 h 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"/>
              <a:gd name="T100" fmla="*/ 0 h 144"/>
              <a:gd name="T101" fmla="*/ 144 w 144"/>
              <a:gd name="T102" fmla="*/ 144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" h="144">
                <a:moveTo>
                  <a:pt x="0" y="71"/>
                </a:moveTo>
                <a:lnTo>
                  <a:pt x="0" y="57"/>
                </a:lnTo>
                <a:lnTo>
                  <a:pt x="5" y="45"/>
                </a:lnTo>
                <a:lnTo>
                  <a:pt x="12" y="31"/>
                </a:lnTo>
                <a:lnTo>
                  <a:pt x="21" y="21"/>
                </a:lnTo>
                <a:lnTo>
                  <a:pt x="31" y="12"/>
                </a:lnTo>
                <a:lnTo>
                  <a:pt x="42" y="5"/>
                </a:lnTo>
                <a:lnTo>
                  <a:pt x="57" y="0"/>
                </a:lnTo>
                <a:lnTo>
                  <a:pt x="71" y="0"/>
                </a:lnTo>
                <a:lnTo>
                  <a:pt x="85" y="0"/>
                </a:lnTo>
                <a:lnTo>
                  <a:pt x="99" y="5"/>
                </a:lnTo>
                <a:lnTo>
                  <a:pt x="111" y="12"/>
                </a:lnTo>
                <a:lnTo>
                  <a:pt x="123" y="21"/>
                </a:lnTo>
                <a:lnTo>
                  <a:pt x="132" y="31"/>
                </a:lnTo>
                <a:lnTo>
                  <a:pt x="137" y="45"/>
                </a:lnTo>
                <a:lnTo>
                  <a:pt x="141" y="57"/>
                </a:lnTo>
                <a:lnTo>
                  <a:pt x="144" y="71"/>
                </a:lnTo>
                <a:lnTo>
                  <a:pt x="141" y="85"/>
                </a:lnTo>
                <a:lnTo>
                  <a:pt x="137" y="99"/>
                </a:lnTo>
                <a:lnTo>
                  <a:pt x="132" y="111"/>
                </a:lnTo>
                <a:lnTo>
                  <a:pt x="123" y="123"/>
                </a:lnTo>
                <a:lnTo>
                  <a:pt x="111" y="132"/>
                </a:lnTo>
                <a:lnTo>
                  <a:pt x="99" y="139"/>
                </a:lnTo>
                <a:lnTo>
                  <a:pt x="85" y="142"/>
                </a:lnTo>
                <a:lnTo>
                  <a:pt x="71" y="144"/>
                </a:lnTo>
                <a:lnTo>
                  <a:pt x="57" y="142"/>
                </a:lnTo>
                <a:lnTo>
                  <a:pt x="42" y="139"/>
                </a:lnTo>
                <a:lnTo>
                  <a:pt x="31" y="132"/>
                </a:lnTo>
                <a:lnTo>
                  <a:pt x="21" y="123"/>
                </a:lnTo>
                <a:lnTo>
                  <a:pt x="12" y="111"/>
                </a:lnTo>
                <a:lnTo>
                  <a:pt x="5" y="99"/>
                </a:lnTo>
                <a:lnTo>
                  <a:pt x="0" y="85"/>
                </a:lnTo>
                <a:lnTo>
                  <a:pt x="0" y="71"/>
                </a:lnTo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7" name="Freeform 390"/>
          <p:cNvSpPr>
            <a:spLocks/>
          </p:cNvSpPr>
          <p:nvPr/>
        </p:nvSpPr>
        <p:spPr bwMode="auto">
          <a:xfrm>
            <a:off x="7827963" y="3387725"/>
            <a:ext cx="153987" cy="153988"/>
          </a:xfrm>
          <a:custGeom>
            <a:avLst/>
            <a:gdLst>
              <a:gd name="T0" fmla="*/ 0 w 97"/>
              <a:gd name="T1" fmla="*/ 2147483647 h 97"/>
              <a:gd name="T2" fmla="*/ 0 w 97"/>
              <a:gd name="T3" fmla="*/ 2147483647 h 97"/>
              <a:gd name="T4" fmla="*/ 2147483647 w 97"/>
              <a:gd name="T5" fmla="*/ 2147483647 h 97"/>
              <a:gd name="T6" fmla="*/ 2147483647 w 97"/>
              <a:gd name="T7" fmla="*/ 2147483647 h 97"/>
              <a:gd name="T8" fmla="*/ 2147483647 w 97"/>
              <a:gd name="T9" fmla="*/ 2147483647 h 97"/>
              <a:gd name="T10" fmla="*/ 2147483647 w 97"/>
              <a:gd name="T11" fmla="*/ 2147483647 h 97"/>
              <a:gd name="T12" fmla="*/ 2147483647 w 97"/>
              <a:gd name="T13" fmla="*/ 2147483647 h 97"/>
              <a:gd name="T14" fmla="*/ 2147483647 w 97"/>
              <a:gd name="T15" fmla="*/ 2147483647 h 97"/>
              <a:gd name="T16" fmla="*/ 2147483647 w 97"/>
              <a:gd name="T17" fmla="*/ 2147483647 h 97"/>
              <a:gd name="T18" fmla="*/ 2147483647 w 97"/>
              <a:gd name="T19" fmla="*/ 2147483647 h 97"/>
              <a:gd name="T20" fmla="*/ 2147483647 w 97"/>
              <a:gd name="T21" fmla="*/ 2147483647 h 97"/>
              <a:gd name="T22" fmla="*/ 2147483647 w 97"/>
              <a:gd name="T23" fmla="*/ 2147483647 h 97"/>
              <a:gd name="T24" fmla="*/ 2147483647 w 97"/>
              <a:gd name="T25" fmla="*/ 2147483647 h 97"/>
              <a:gd name="T26" fmla="*/ 2147483647 w 97"/>
              <a:gd name="T27" fmla="*/ 2147483647 h 97"/>
              <a:gd name="T28" fmla="*/ 2147483647 w 97"/>
              <a:gd name="T29" fmla="*/ 2147483647 h 97"/>
              <a:gd name="T30" fmla="*/ 2147483647 w 97"/>
              <a:gd name="T31" fmla="*/ 2147483647 h 97"/>
              <a:gd name="T32" fmla="*/ 2147483647 w 97"/>
              <a:gd name="T33" fmla="*/ 2147483647 h 97"/>
              <a:gd name="T34" fmla="*/ 2147483647 w 97"/>
              <a:gd name="T35" fmla="*/ 2147483647 h 97"/>
              <a:gd name="T36" fmla="*/ 2147483647 w 97"/>
              <a:gd name="T37" fmla="*/ 2147483647 h 97"/>
              <a:gd name="T38" fmla="*/ 2147483647 w 97"/>
              <a:gd name="T39" fmla="*/ 2147483647 h 97"/>
              <a:gd name="T40" fmla="*/ 2147483647 w 97"/>
              <a:gd name="T41" fmla="*/ 2147483647 h 97"/>
              <a:gd name="T42" fmla="*/ 2147483647 w 97"/>
              <a:gd name="T43" fmla="*/ 2147483647 h 97"/>
              <a:gd name="T44" fmla="*/ 2147483647 w 97"/>
              <a:gd name="T45" fmla="*/ 2147483647 h 97"/>
              <a:gd name="T46" fmla="*/ 2147483647 w 97"/>
              <a:gd name="T47" fmla="*/ 0 h 97"/>
              <a:gd name="T48" fmla="*/ 2147483647 w 97"/>
              <a:gd name="T49" fmla="*/ 0 h 97"/>
              <a:gd name="T50" fmla="*/ 2147483647 w 97"/>
              <a:gd name="T51" fmla="*/ 0 h 97"/>
              <a:gd name="T52" fmla="*/ 2147483647 w 97"/>
              <a:gd name="T53" fmla="*/ 2147483647 h 97"/>
              <a:gd name="T54" fmla="*/ 2147483647 w 97"/>
              <a:gd name="T55" fmla="*/ 2147483647 h 97"/>
              <a:gd name="T56" fmla="*/ 2147483647 w 97"/>
              <a:gd name="T57" fmla="*/ 2147483647 h 97"/>
              <a:gd name="T58" fmla="*/ 2147483647 w 97"/>
              <a:gd name="T59" fmla="*/ 2147483647 h 97"/>
              <a:gd name="T60" fmla="*/ 2147483647 w 97"/>
              <a:gd name="T61" fmla="*/ 2147483647 h 97"/>
              <a:gd name="T62" fmla="*/ 0 w 97"/>
              <a:gd name="T63" fmla="*/ 2147483647 h 97"/>
              <a:gd name="T64" fmla="*/ 0 w 97"/>
              <a:gd name="T65" fmla="*/ 2147483647 h 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7"/>
              <a:gd name="T100" fmla="*/ 0 h 97"/>
              <a:gd name="T101" fmla="*/ 97 w 97"/>
              <a:gd name="T102" fmla="*/ 97 h 9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7" h="97">
                <a:moveTo>
                  <a:pt x="0" y="47"/>
                </a:moveTo>
                <a:lnTo>
                  <a:pt x="0" y="56"/>
                </a:lnTo>
                <a:lnTo>
                  <a:pt x="3" y="66"/>
                </a:lnTo>
                <a:lnTo>
                  <a:pt x="8" y="75"/>
                </a:lnTo>
                <a:lnTo>
                  <a:pt x="15" y="82"/>
                </a:lnTo>
                <a:lnTo>
                  <a:pt x="22" y="87"/>
                </a:lnTo>
                <a:lnTo>
                  <a:pt x="29" y="92"/>
                </a:lnTo>
                <a:lnTo>
                  <a:pt x="38" y="94"/>
                </a:lnTo>
                <a:lnTo>
                  <a:pt x="48" y="97"/>
                </a:lnTo>
                <a:lnTo>
                  <a:pt x="57" y="94"/>
                </a:lnTo>
                <a:lnTo>
                  <a:pt x="67" y="92"/>
                </a:lnTo>
                <a:lnTo>
                  <a:pt x="74" y="87"/>
                </a:lnTo>
                <a:lnTo>
                  <a:pt x="83" y="82"/>
                </a:lnTo>
                <a:lnTo>
                  <a:pt x="88" y="75"/>
                </a:lnTo>
                <a:lnTo>
                  <a:pt x="93" y="66"/>
                </a:lnTo>
                <a:lnTo>
                  <a:pt x="95" y="56"/>
                </a:lnTo>
                <a:lnTo>
                  <a:pt x="97" y="47"/>
                </a:lnTo>
                <a:lnTo>
                  <a:pt x="95" y="38"/>
                </a:lnTo>
                <a:lnTo>
                  <a:pt x="93" y="31"/>
                </a:lnTo>
                <a:lnTo>
                  <a:pt x="88" y="21"/>
                </a:lnTo>
                <a:lnTo>
                  <a:pt x="83" y="14"/>
                </a:lnTo>
                <a:lnTo>
                  <a:pt x="74" y="7"/>
                </a:lnTo>
                <a:lnTo>
                  <a:pt x="67" y="5"/>
                </a:lnTo>
                <a:lnTo>
                  <a:pt x="57" y="0"/>
                </a:lnTo>
                <a:lnTo>
                  <a:pt x="48" y="0"/>
                </a:lnTo>
                <a:lnTo>
                  <a:pt x="38" y="0"/>
                </a:lnTo>
                <a:lnTo>
                  <a:pt x="29" y="5"/>
                </a:lnTo>
                <a:lnTo>
                  <a:pt x="22" y="7"/>
                </a:lnTo>
                <a:lnTo>
                  <a:pt x="15" y="14"/>
                </a:lnTo>
                <a:lnTo>
                  <a:pt x="8" y="21"/>
                </a:lnTo>
                <a:lnTo>
                  <a:pt x="3" y="31"/>
                </a:lnTo>
                <a:lnTo>
                  <a:pt x="0" y="38"/>
                </a:lnTo>
                <a:lnTo>
                  <a:pt x="0" y="47"/>
                </a:lnTo>
                <a:close/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8" name="Freeform 391"/>
          <p:cNvSpPr>
            <a:spLocks/>
          </p:cNvSpPr>
          <p:nvPr/>
        </p:nvSpPr>
        <p:spPr bwMode="auto">
          <a:xfrm>
            <a:off x="7866063" y="3424238"/>
            <a:ext cx="74612" cy="76200"/>
          </a:xfrm>
          <a:custGeom>
            <a:avLst/>
            <a:gdLst>
              <a:gd name="T0" fmla="*/ 0 w 47"/>
              <a:gd name="T1" fmla="*/ 2147483647 h 48"/>
              <a:gd name="T2" fmla="*/ 2147483647 w 47"/>
              <a:gd name="T3" fmla="*/ 2147483647 h 48"/>
              <a:gd name="T4" fmla="*/ 2147483647 w 47"/>
              <a:gd name="T5" fmla="*/ 2147483647 h 48"/>
              <a:gd name="T6" fmla="*/ 2147483647 w 47"/>
              <a:gd name="T7" fmla="*/ 2147483647 h 48"/>
              <a:gd name="T8" fmla="*/ 2147483647 w 47"/>
              <a:gd name="T9" fmla="*/ 0 h 48"/>
              <a:gd name="T10" fmla="*/ 2147483647 w 47"/>
              <a:gd name="T11" fmla="*/ 2147483647 h 48"/>
              <a:gd name="T12" fmla="*/ 2147483647 w 47"/>
              <a:gd name="T13" fmla="*/ 2147483647 h 48"/>
              <a:gd name="T14" fmla="*/ 2147483647 w 47"/>
              <a:gd name="T15" fmla="*/ 2147483647 h 48"/>
              <a:gd name="T16" fmla="*/ 2147483647 w 47"/>
              <a:gd name="T17" fmla="*/ 2147483647 h 48"/>
              <a:gd name="T18" fmla="*/ 2147483647 w 47"/>
              <a:gd name="T19" fmla="*/ 2147483647 h 48"/>
              <a:gd name="T20" fmla="*/ 2147483647 w 47"/>
              <a:gd name="T21" fmla="*/ 2147483647 h 48"/>
              <a:gd name="T22" fmla="*/ 2147483647 w 47"/>
              <a:gd name="T23" fmla="*/ 2147483647 h 48"/>
              <a:gd name="T24" fmla="*/ 2147483647 w 47"/>
              <a:gd name="T25" fmla="*/ 2147483647 h 48"/>
              <a:gd name="T26" fmla="*/ 2147483647 w 47"/>
              <a:gd name="T27" fmla="*/ 2147483647 h 48"/>
              <a:gd name="T28" fmla="*/ 2147483647 w 47"/>
              <a:gd name="T29" fmla="*/ 2147483647 h 48"/>
              <a:gd name="T30" fmla="*/ 2147483647 w 47"/>
              <a:gd name="T31" fmla="*/ 2147483647 h 48"/>
              <a:gd name="T32" fmla="*/ 0 w 47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48"/>
              <a:gd name="T53" fmla="*/ 47 w 47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48">
                <a:moveTo>
                  <a:pt x="0" y="24"/>
                </a:moveTo>
                <a:lnTo>
                  <a:pt x="2" y="15"/>
                </a:lnTo>
                <a:lnTo>
                  <a:pt x="7" y="8"/>
                </a:lnTo>
                <a:lnTo>
                  <a:pt x="14" y="3"/>
                </a:lnTo>
                <a:lnTo>
                  <a:pt x="24" y="0"/>
                </a:lnTo>
                <a:lnTo>
                  <a:pt x="33" y="3"/>
                </a:lnTo>
                <a:lnTo>
                  <a:pt x="40" y="8"/>
                </a:lnTo>
                <a:lnTo>
                  <a:pt x="47" y="15"/>
                </a:lnTo>
                <a:lnTo>
                  <a:pt x="47" y="24"/>
                </a:lnTo>
                <a:lnTo>
                  <a:pt x="47" y="33"/>
                </a:lnTo>
                <a:lnTo>
                  <a:pt x="40" y="43"/>
                </a:lnTo>
                <a:lnTo>
                  <a:pt x="33" y="48"/>
                </a:lnTo>
                <a:lnTo>
                  <a:pt x="24" y="48"/>
                </a:lnTo>
                <a:lnTo>
                  <a:pt x="14" y="48"/>
                </a:lnTo>
                <a:lnTo>
                  <a:pt x="7" y="43"/>
                </a:lnTo>
                <a:lnTo>
                  <a:pt x="2" y="33"/>
                </a:lnTo>
                <a:lnTo>
                  <a:pt x="0" y="24"/>
                </a:lnTo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9" name="Line 392"/>
          <p:cNvSpPr>
            <a:spLocks noChangeShapeType="1"/>
          </p:cNvSpPr>
          <p:nvPr/>
        </p:nvSpPr>
        <p:spPr bwMode="auto">
          <a:xfrm flipH="1">
            <a:off x="2543175" y="3498850"/>
            <a:ext cx="5349875" cy="2357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0" name="Text Box 393"/>
          <p:cNvSpPr txBox="1">
            <a:spLocks noChangeArrowheads="1"/>
          </p:cNvSpPr>
          <p:nvPr/>
        </p:nvSpPr>
        <p:spPr bwMode="auto">
          <a:xfrm>
            <a:off x="7445375" y="3779838"/>
            <a:ext cx="100965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Aimline</a:t>
            </a:r>
          </a:p>
        </p:txBody>
      </p:sp>
      <p:sp>
        <p:nvSpPr>
          <p:cNvPr id="44051" name="Rectangle 394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kumimoji="1" lang="en-US" sz="4000">
              <a:solidFill>
                <a:schemeClr val="tx2"/>
              </a:solidFill>
            </a:endParaRPr>
          </a:p>
        </p:txBody>
      </p:sp>
      <p:grpSp>
        <p:nvGrpSpPr>
          <p:cNvPr id="9" name="Group 1452"/>
          <p:cNvGrpSpPr>
            <a:grpSpLocks/>
          </p:cNvGrpSpPr>
          <p:nvPr/>
        </p:nvGrpSpPr>
        <p:grpSpPr bwMode="auto">
          <a:xfrm>
            <a:off x="2438400" y="4114800"/>
            <a:ext cx="2514600" cy="1676400"/>
            <a:chOff x="2438400" y="4114800"/>
            <a:chExt cx="2514600" cy="1676400"/>
          </a:xfrm>
        </p:grpSpPr>
        <p:grpSp>
          <p:nvGrpSpPr>
            <p:cNvPr id="10" name="Group 396"/>
            <p:cNvGrpSpPr>
              <a:grpSpLocks/>
            </p:cNvGrpSpPr>
            <p:nvPr/>
          </p:nvGrpSpPr>
          <p:grpSpPr bwMode="auto">
            <a:xfrm>
              <a:off x="2438400" y="4267200"/>
              <a:ext cx="1828800" cy="1524000"/>
              <a:chOff x="1536" y="2688"/>
              <a:chExt cx="1152" cy="960"/>
            </a:xfrm>
          </p:grpSpPr>
          <p:sp>
            <p:nvSpPr>
              <p:cNvPr id="44080" name="Line 397"/>
              <p:cNvSpPr>
                <a:spLocks noChangeShapeType="1"/>
              </p:cNvSpPr>
              <p:nvPr/>
            </p:nvSpPr>
            <p:spPr bwMode="auto">
              <a:xfrm flipV="1">
                <a:off x="1536" y="3360"/>
                <a:ext cx="144" cy="28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1" name="Line 398"/>
              <p:cNvSpPr>
                <a:spLocks noChangeShapeType="1"/>
              </p:cNvSpPr>
              <p:nvPr/>
            </p:nvSpPr>
            <p:spPr bwMode="auto">
              <a:xfrm flipV="1">
                <a:off x="1680" y="3264"/>
                <a:ext cx="192" cy="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2" name="Line 399"/>
              <p:cNvSpPr>
                <a:spLocks noChangeShapeType="1"/>
              </p:cNvSpPr>
              <p:nvPr/>
            </p:nvSpPr>
            <p:spPr bwMode="auto">
              <a:xfrm flipV="1">
                <a:off x="1872" y="2928"/>
                <a:ext cx="144" cy="33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3" name="Line 400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4" name="Line 401"/>
              <p:cNvSpPr>
                <a:spLocks noChangeShapeType="1"/>
              </p:cNvSpPr>
              <p:nvPr/>
            </p:nvSpPr>
            <p:spPr bwMode="auto">
              <a:xfrm flipV="1">
                <a:off x="2352" y="2688"/>
                <a:ext cx="336" cy="24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79" name="Text Box 414"/>
            <p:cNvSpPr txBox="1">
              <a:spLocks noChangeArrowheads="1"/>
            </p:cNvSpPr>
            <p:nvPr/>
          </p:nvSpPr>
          <p:spPr bwMode="auto">
            <a:xfrm>
              <a:off x="4267200" y="4114800"/>
              <a:ext cx="685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</a:rPr>
                <a:t>Amy</a:t>
              </a:r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Group 1450"/>
          <p:cNvGrpSpPr>
            <a:grpSpLocks/>
          </p:cNvGrpSpPr>
          <p:nvPr/>
        </p:nvGrpSpPr>
        <p:grpSpPr bwMode="auto">
          <a:xfrm>
            <a:off x="2438400" y="5410200"/>
            <a:ext cx="2667000" cy="381000"/>
            <a:chOff x="2438400" y="5410200"/>
            <a:chExt cx="2667000" cy="381000"/>
          </a:xfrm>
        </p:grpSpPr>
        <p:sp>
          <p:nvSpPr>
            <p:cNvPr id="44071" name="Line 402"/>
            <p:cNvSpPr>
              <a:spLocks noChangeShapeType="1"/>
            </p:cNvSpPr>
            <p:nvPr/>
          </p:nvSpPr>
          <p:spPr bwMode="auto">
            <a:xfrm>
              <a:off x="2438400" y="5562600"/>
              <a:ext cx="304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2" name="Line 403"/>
            <p:cNvSpPr>
              <a:spLocks noChangeShapeType="1"/>
            </p:cNvSpPr>
            <p:nvPr/>
          </p:nvSpPr>
          <p:spPr bwMode="auto">
            <a:xfrm>
              <a:off x="2743200" y="5562600"/>
              <a:ext cx="2286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3" name="Line 404"/>
            <p:cNvSpPr>
              <a:spLocks noChangeShapeType="1"/>
            </p:cNvSpPr>
            <p:nvPr/>
          </p:nvSpPr>
          <p:spPr bwMode="auto">
            <a:xfrm flipV="1">
              <a:off x="2971800" y="5562600"/>
              <a:ext cx="5334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4" name="Line 405"/>
            <p:cNvSpPr>
              <a:spLocks noChangeShapeType="1"/>
            </p:cNvSpPr>
            <p:nvPr/>
          </p:nvSpPr>
          <p:spPr bwMode="auto">
            <a:xfrm flipV="1">
              <a:off x="3505200" y="5562600"/>
              <a:ext cx="228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5" name="Line 406"/>
            <p:cNvSpPr>
              <a:spLocks noChangeShapeType="1"/>
            </p:cNvSpPr>
            <p:nvPr/>
          </p:nvSpPr>
          <p:spPr bwMode="auto">
            <a:xfrm flipV="1">
              <a:off x="3733800" y="5410200"/>
              <a:ext cx="2286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6" name="Line 407"/>
            <p:cNvSpPr>
              <a:spLocks noChangeShapeType="1"/>
            </p:cNvSpPr>
            <p:nvPr/>
          </p:nvSpPr>
          <p:spPr bwMode="auto">
            <a:xfrm>
              <a:off x="3962400" y="5410200"/>
              <a:ext cx="3048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7" name="Text Box 415"/>
            <p:cNvSpPr txBox="1">
              <a:spLocks noChangeArrowheads="1"/>
            </p:cNvSpPr>
            <p:nvPr/>
          </p:nvSpPr>
          <p:spPr bwMode="auto">
            <a:xfrm>
              <a:off x="4343400" y="548640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Chase</a:t>
              </a:r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Group 1451"/>
          <p:cNvGrpSpPr>
            <a:grpSpLocks/>
          </p:cNvGrpSpPr>
          <p:nvPr/>
        </p:nvGrpSpPr>
        <p:grpSpPr bwMode="auto">
          <a:xfrm>
            <a:off x="2438400" y="3810000"/>
            <a:ext cx="2514600" cy="1981200"/>
            <a:chOff x="2438400" y="3810000"/>
            <a:chExt cx="2514600" cy="1981200"/>
          </a:xfrm>
        </p:grpSpPr>
        <p:grpSp>
          <p:nvGrpSpPr>
            <p:cNvPr id="13" name="Group 408"/>
            <p:cNvGrpSpPr>
              <a:grpSpLocks/>
            </p:cNvGrpSpPr>
            <p:nvPr/>
          </p:nvGrpSpPr>
          <p:grpSpPr bwMode="auto">
            <a:xfrm>
              <a:off x="2438400" y="3962400"/>
              <a:ext cx="1828800" cy="1828800"/>
              <a:chOff x="1536" y="2496"/>
              <a:chExt cx="1152" cy="1152"/>
            </a:xfrm>
          </p:grpSpPr>
          <p:sp>
            <p:nvSpPr>
              <p:cNvPr id="44066" name="Line 409"/>
              <p:cNvSpPr>
                <a:spLocks noChangeShapeType="1"/>
              </p:cNvSpPr>
              <p:nvPr/>
            </p:nvSpPr>
            <p:spPr bwMode="auto">
              <a:xfrm flipV="1">
                <a:off x="1536" y="3504"/>
                <a:ext cx="336" cy="144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7" name="Line 410"/>
              <p:cNvSpPr>
                <a:spLocks noChangeShapeType="1"/>
              </p:cNvSpPr>
              <p:nvPr/>
            </p:nvSpPr>
            <p:spPr bwMode="auto">
              <a:xfrm flipV="1">
                <a:off x="1872" y="3264"/>
                <a:ext cx="144" cy="24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8" name="Line 411"/>
              <p:cNvSpPr>
                <a:spLocks noChangeShapeType="1"/>
              </p:cNvSpPr>
              <p:nvPr/>
            </p:nvSpPr>
            <p:spPr bwMode="auto">
              <a:xfrm flipV="1">
                <a:off x="2016" y="3072"/>
                <a:ext cx="192" cy="192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9" name="Line 412"/>
              <p:cNvSpPr>
                <a:spLocks noChangeShapeType="1"/>
              </p:cNvSpPr>
              <p:nvPr/>
            </p:nvSpPr>
            <p:spPr bwMode="auto">
              <a:xfrm flipV="1">
                <a:off x="2208" y="2688"/>
                <a:ext cx="144" cy="384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0" name="Line 413"/>
              <p:cNvSpPr>
                <a:spLocks noChangeShapeType="1"/>
              </p:cNvSpPr>
              <p:nvPr/>
            </p:nvSpPr>
            <p:spPr bwMode="auto">
              <a:xfrm flipV="1">
                <a:off x="2352" y="2496"/>
                <a:ext cx="336" cy="192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65" name="Text Box 416"/>
            <p:cNvSpPr txBox="1">
              <a:spLocks noChangeArrowheads="1"/>
            </p:cNvSpPr>
            <p:nvPr/>
          </p:nvSpPr>
          <p:spPr bwMode="auto">
            <a:xfrm>
              <a:off x="4267200" y="3810000"/>
              <a:ext cx="685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AB00"/>
                  </a:solidFill>
                </a:rPr>
                <a:t>Mary</a:t>
              </a:r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Group 1453"/>
          <p:cNvGrpSpPr>
            <a:grpSpLocks/>
          </p:cNvGrpSpPr>
          <p:nvPr/>
        </p:nvGrpSpPr>
        <p:grpSpPr bwMode="auto">
          <a:xfrm>
            <a:off x="2438400" y="3484563"/>
            <a:ext cx="2690813" cy="1849437"/>
            <a:chOff x="2438400" y="3484563"/>
            <a:chExt cx="2690813" cy="1849437"/>
          </a:xfrm>
        </p:grpSpPr>
        <p:grpSp>
          <p:nvGrpSpPr>
            <p:cNvPr id="15" name="Group 417"/>
            <p:cNvGrpSpPr>
              <a:grpSpLocks/>
            </p:cNvGrpSpPr>
            <p:nvPr/>
          </p:nvGrpSpPr>
          <p:grpSpPr bwMode="auto">
            <a:xfrm>
              <a:off x="2438400" y="3581400"/>
              <a:ext cx="1828800" cy="1752600"/>
              <a:chOff x="1536" y="2256"/>
              <a:chExt cx="1152" cy="1104"/>
            </a:xfrm>
          </p:grpSpPr>
          <p:sp>
            <p:nvSpPr>
              <p:cNvPr id="44059" name="Line 418"/>
              <p:cNvSpPr>
                <a:spLocks noChangeShapeType="1"/>
              </p:cNvSpPr>
              <p:nvPr/>
            </p:nvSpPr>
            <p:spPr bwMode="auto">
              <a:xfrm flipV="1">
                <a:off x="1536" y="3120"/>
                <a:ext cx="144" cy="24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0" name="Line 419"/>
              <p:cNvSpPr>
                <a:spLocks noChangeShapeType="1"/>
              </p:cNvSpPr>
              <p:nvPr/>
            </p:nvSpPr>
            <p:spPr bwMode="auto">
              <a:xfrm>
                <a:off x="1680" y="3120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1" name="Line 420"/>
              <p:cNvSpPr>
                <a:spLocks noChangeShapeType="1"/>
              </p:cNvSpPr>
              <p:nvPr/>
            </p:nvSpPr>
            <p:spPr bwMode="auto">
              <a:xfrm flipV="1">
                <a:off x="2016" y="2784"/>
                <a:ext cx="192" cy="33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2" name="Line 421"/>
              <p:cNvSpPr>
                <a:spLocks noChangeShapeType="1"/>
              </p:cNvSpPr>
              <p:nvPr/>
            </p:nvSpPr>
            <p:spPr bwMode="auto">
              <a:xfrm flipV="1">
                <a:off x="2208" y="2352"/>
                <a:ext cx="144" cy="432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3" name="Line 422"/>
              <p:cNvSpPr>
                <a:spLocks noChangeShapeType="1"/>
              </p:cNvSpPr>
              <p:nvPr/>
            </p:nvSpPr>
            <p:spPr bwMode="auto">
              <a:xfrm flipV="1">
                <a:off x="2352" y="2256"/>
                <a:ext cx="336" cy="96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58" name="Text Box 423"/>
            <p:cNvSpPr txBox="1">
              <a:spLocks noChangeArrowheads="1"/>
            </p:cNvSpPr>
            <p:nvPr/>
          </p:nvSpPr>
          <p:spPr bwMode="auto">
            <a:xfrm>
              <a:off x="4291013" y="3484563"/>
              <a:ext cx="838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800080"/>
                  </a:solidFill>
                </a:rPr>
                <a:t>Isaiah</a:t>
              </a:r>
              <a:endParaRPr lang="en-US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30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C7762E-034F-4FD4-84FE-5643CF103749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or Individual Problem?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692150" y="1860550"/>
            <a:ext cx="7918450" cy="45434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762000" y="2057400"/>
            <a:ext cx="7580313" cy="4270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96938" y="2128838"/>
            <a:ext cx="7542212" cy="4292600"/>
            <a:chOff x="768" y="1341"/>
            <a:chExt cx="4751" cy="2704"/>
          </a:xfrm>
        </p:grpSpPr>
        <p:sp>
          <p:nvSpPr>
            <p:cNvPr id="47329" name="Rectangle 6"/>
            <p:cNvSpPr>
              <a:spLocks noChangeArrowheads="1"/>
            </p:cNvSpPr>
            <p:nvPr/>
          </p:nvSpPr>
          <p:spPr bwMode="auto">
            <a:xfrm>
              <a:off x="938" y="1976"/>
              <a:ext cx="4569" cy="408"/>
            </a:xfrm>
            <a:prstGeom prst="rect">
              <a:avLst/>
            </a:prstGeom>
            <a:solidFill>
              <a:srgbClr val="AAA9A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30" name="Rectangle 7"/>
            <p:cNvSpPr>
              <a:spLocks noChangeArrowheads="1"/>
            </p:cNvSpPr>
            <p:nvPr/>
          </p:nvSpPr>
          <p:spPr bwMode="auto">
            <a:xfrm>
              <a:off x="938" y="1976"/>
              <a:ext cx="4569" cy="40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31" name="Freeform 8"/>
            <p:cNvSpPr>
              <a:spLocks/>
            </p:cNvSpPr>
            <p:nvPr/>
          </p:nvSpPr>
          <p:spPr bwMode="auto">
            <a:xfrm>
              <a:off x="931" y="1353"/>
              <a:ext cx="4588" cy="19"/>
            </a:xfrm>
            <a:custGeom>
              <a:avLst/>
              <a:gdLst>
                <a:gd name="T0" fmla="*/ 4588 w 4588"/>
                <a:gd name="T1" fmla="*/ 9 h 19"/>
                <a:gd name="T2" fmla="*/ 4579 w 4588"/>
                <a:gd name="T3" fmla="*/ 0 h 19"/>
                <a:gd name="T4" fmla="*/ 0 w 4588"/>
                <a:gd name="T5" fmla="*/ 0 h 19"/>
                <a:gd name="T6" fmla="*/ 0 w 4588"/>
                <a:gd name="T7" fmla="*/ 19 h 19"/>
                <a:gd name="T8" fmla="*/ 4579 w 4588"/>
                <a:gd name="T9" fmla="*/ 19 h 19"/>
                <a:gd name="T10" fmla="*/ 4588 w 4588"/>
                <a:gd name="T11" fmla="*/ 9 h 19"/>
                <a:gd name="T12" fmla="*/ 4588 w 4588"/>
                <a:gd name="T13" fmla="*/ 9 h 19"/>
                <a:gd name="T14" fmla="*/ 4588 w 4588"/>
                <a:gd name="T15" fmla="*/ 0 h 19"/>
                <a:gd name="T16" fmla="*/ 4579 w 4588"/>
                <a:gd name="T17" fmla="*/ 0 h 19"/>
                <a:gd name="T18" fmla="*/ 4588 w 4588"/>
                <a:gd name="T19" fmla="*/ 9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88"/>
                <a:gd name="T31" fmla="*/ 0 h 19"/>
                <a:gd name="T32" fmla="*/ 4588 w 4588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88" h="19">
                  <a:moveTo>
                    <a:pt x="4588" y="9"/>
                  </a:moveTo>
                  <a:lnTo>
                    <a:pt x="4579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4579" y="19"/>
                  </a:lnTo>
                  <a:lnTo>
                    <a:pt x="4588" y="9"/>
                  </a:lnTo>
                  <a:lnTo>
                    <a:pt x="4588" y="0"/>
                  </a:lnTo>
                  <a:lnTo>
                    <a:pt x="4579" y="0"/>
                  </a:lnTo>
                  <a:lnTo>
                    <a:pt x="4588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32" name="Freeform 9"/>
            <p:cNvSpPr>
              <a:spLocks/>
            </p:cNvSpPr>
            <p:nvPr/>
          </p:nvSpPr>
          <p:spPr bwMode="auto">
            <a:xfrm>
              <a:off x="5498" y="1362"/>
              <a:ext cx="21" cy="2471"/>
            </a:xfrm>
            <a:custGeom>
              <a:avLst/>
              <a:gdLst>
                <a:gd name="T0" fmla="*/ 12 w 21"/>
                <a:gd name="T1" fmla="*/ 2471 h 2471"/>
                <a:gd name="T2" fmla="*/ 21 w 21"/>
                <a:gd name="T3" fmla="*/ 2459 h 2471"/>
                <a:gd name="T4" fmla="*/ 21 w 21"/>
                <a:gd name="T5" fmla="*/ 0 h 2471"/>
                <a:gd name="T6" fmla="*/ 0 w 21"/>
                <a:gd name="T7" fmla="*/ 0 h 2471"/>
                <a:gd name="T8" fmla="*/ 2 w 21"/>
                <a:gd name="T9" fmla="*/ 2459 h 2471"/>
                <a:gd name="T10" fmla="*/ 12 w 21"/>
                <a:gd name="T11" fmla="*/ 2471 h 2471"/>
                <a:gd name="T12" fmla="*/ 12 w 21"/>
                <a:gd name="T13" fmla="*/ 2471 h 2471"/>
                <a:gd name="T14" fmla="*/ 21 w 21"/>
                <a:gd name="T15" fmla="*/ 2471 h 2471"/>
                <a:gd name="T16" fmla="*/ 21 w 21"/>
                <a:gd name="T17" fmla="*/ 2459 h 2471"/>
                <a:gd name="T18" fmla="*/ 12 w 21"/>
                <a:gd name="T19" fmla="*/ 2471 h 24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471"/>
                <a:gd name="T32" fmla="*/ 21 w 21"/>
                <a:gd name="T33" fmla="*/ 2471 h 24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471">
                  <a:moveTo>
                    <a:pt x="12" y="2471"/>
                  </a:moveTo>
                  <a:lnTo>
                    <a:pt x="21" y="2459"/>
                  </a:lnTo>
                  <a:lnTo>
                    <a:pt x="21" y="0"/>
                  </a:lnTo>
                  <a:lnTo>
                    <a:pt x="0" y="0"/>
                  </a:lnTo>
                  <a:lnTo>
                    <a:pt x="2" y="2459"/>
                  </a:lnTo>
                  <a:lnTo>
                    <a:pt x="12" y="2471"/>
                  </a:lnTo>
                  <a:lnTo>
                    <a:pt x="21" y="2471"/>
                  </a:lnTo>
                  <a:lnTo>
                    <a:pt x="21" y="2459"/>
                  </a:lnTo>
                  <a:lnTo>
                    <a:pt x="12" y="247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33" name="Freeform 10"/>
            <p:cNvSpPr>
              <a:spLocks/>
            </p:cNvSpPr>
            <p:nvPr/>
          </p:nvSpPr>
          <p:spPr bwMode="auto">
            <a:xfrm>
              <a:off x="921" y="3812"/>
              <a:ext cx="4589" cy="21"/>
            </a:xfrm>
            <a:custGeom>
              <a:avLst/>
              <a:gdLst>
                <a:gd name="T0" fmla="*/ 0 w 4589"/>
                <a:gd name="T1" fmla="*/ 9 h 21"/>
                <a:gd name="T2" fmla="*/ 10 w 4589"/>
                <a:gd name="T3" fmla="*/ 21 h 21"/>
                <a:gd name="T4" fmla="*/ 4589 w 4589"/>
                <a:gd name="T5" fmla="*/ 21 h 21"/>
                <a:gd name="T6" fmla="*/ 4589 w 4589"/>
                <a:gd name="T7" fmla="*/ 0 h 21"/>
                <a:gd name="T8" fmla="*/ 10 w 4589"/>
                <a:gd name="T9" fmla="*/ 0 h 21"/>
                <a:gd name="T10" fmla="*/ 0 w 4589"/>
                <a:gd name="T11" fmla="*/ 9 h 21"/>
                <a:gd name="T12" fmla="*/ 0 w 4589"/>
                <a:gd name="T13" fmla="*/ 9 h 21"/>
                <a:gd name="T14" fmla="*/ 0 w 4589"/>
                <a:gd name="T15" fmla="*/ 21 h 21"/>
                <a:gd name="T16" fmla="*/ 10 w 4589"/>
                <a:gd name="T17" fmla="*/ 21 h 21"/>
                <a:gd name="T18" fmla="*/ 0 w 4589"/>
                <a:gd name="T19" fmla="*/ 9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89"/>
                <a:gd name="T31" fmla="*/ 0 h 21"/>
                <a:gd name="T32" fmla="*/ 4589 w 4589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89" h="21">
                  <a:moveTo>
                    <a:pt x="0" y="9"/>
                  </a:moveTo>
                  <a:lnTo>
                    <a:pt x="10" y="21"/>
                  </a:lnTo>
                  <a:lnTo>
                    <a:pt x="4589" y="21"/>
                  </a:lnTo>
                  <a:lnTo>
                    <a:pt x="4589" y="0"/>
                  </a:lnTo>
                  <a:lnTo>
                    <a:pt x="10" y="0"/>
                  </a:lnTo>
                  <a:lnTo>
                    <a:pt x="0" y="9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34" name="Freeform 11"/>
            <p:cNvSpPr>
              <a:spLocks/>
            </p:cNvSpPr>
            <p:nvPr/>
          </p:nvSpPr>
          <p:spPr bwMode="auto">
            <a:xfrm>
              <a:off x="919" y="1353"/>
              <a:ext cx="23" cy="2468"/>
            </a:xfrm>
            <a:custGeom>
              <a:avLst/>
              <a:gdLst>
                <a:gd name="T0" fmla="*/ 12 w 23"/>
                <a:gd name="T1" fmla="*/ 0 h 2468"/>
                <a:gd name="T2" fmla="*/ 0 w 23"/>
                <a:gd name="T3" fmla="*/ 9 h 2468"/>
                <a:gd name="T4" fmla="*/ 2 w 23"/>
                <a:gd name="T5" fmla="*/ 2468 h 2468"/>
                <a:gd name="T6" fmla="*/ 23 w 23"/>
                <a:gd name="T7" fmla="*/ 2468 h 2468"/>
                <a:gd name="T8" fmla="*/ 21 w 23"/>
                <a:gd name="T9" fmla="*/ 9 h 2468"/>
                <a:gd name="T10" fmla="*/ 12 w 23"/>
                <a:gd name="T11" fmla="*/ 0 h 2468"/>
                <a:gd name="T12" fmla="*/ 12 w 23"/>
                <a:gd name="T13" fmla="*/ 0 h 2468"/>
                <a:gd name="T14" fmla="*/ 0 w 23"/>
                <a:gd name="T15" fmla="*/ 0 h 2468"/>
                <a:gd name="T16" fmla="*/ 0 w 23"/>
                <a:gd name="T17" fmla="*/ 9 h 2468"/>
                <a:gd name="T18" fmla="*/ 12 w 23"/>
                <a:gd name="T19" fmla="*/ 0 h 24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468"/>
                <a:gd name="T32" fmla="*/ 23 w 23"/>
                <a:gd name="T33" fmla="*/ 2468 h 24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468">
                  <a:moveTo>
                    <a:pt x="12" y="0"/>
                  </a:moveTo>
                  <a:lnTo>
                    <a:pt x="0" y="9"/>
                  </a:lnTo>
                  <a:lnTo>
                    <a:pt x="2" y="2468"/>
                  </a:lnTo>
                  <a:lnTo>
                    <a:pt x="23" y="2468"/>
                  </a:lnTo>
                  <a:lnTo>
                    <a:pt x="21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35" name="Rectangle 12"/>
            <p:cNvSpPr>
              <a:spLocks noChangeArrowheads="1"/>
            </p:cNvSpPr>
            <p:nvPr/>
          </p:nvSpPr>
          <p:spPr bwMode="auto">
            <a:xfrm>
              <a:off x="768" y="3370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1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36" name="Rectangle 13"/>
            <p:cNvSpPr>
              <a:spLocks noChangeArrowheads="1"/>
            </p:cNvSpPr>
            <p:nvPr/>
          </p:nvSpPr>
          <p:spPr bwMode="auto">
            <a:xfrm>
              <a:off x="815" y="3370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37" name="Rectangle 14"/>
            <p:cNvSpPr>
              <a:spLocks noChangeArrowheads="1"/>
            </p:cNvSpPr>
            <p:nvPr/>
          </p:nvSpPr>
          <p:spPr bwMode="auto">
            <a:xfrm>
              <a:off x="768" y="2960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2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38" name="Rectangle 15"/>
            <p:cNvSpPr>
              <a:spLocks noChangeArrowheads="1"/>
            </p:cNvSpPr>
            <p:nvPr/>
          </p:nvSpPr>
          <p:spPr bwMode="auto">
            <a:xfrm>
              <a:off x="815" y="2960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39" name="Rectangle 16"/>
            <p:cNvSpPr>
              <a:spLocks noChangeArrowheads="1"/>
            </p:cNvSpPr>
            <p:nvPr/>
          </p:nvSpPr>
          <p:spPr bwMode="auto">
            <a:xfrm>
              <a:off x="768" y="254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3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40" name="Rectangle 17"/>
            <p:cNvSpPr>
              <a:spLocks noChangeArrowheads="1"/>
            </p:cNvSpPr>
            <p:nvPr/>
          </p:nvSpPr>
          <p:spPr bwMode="auto">
            <a:xfrm>
              <a:off x="815" y="254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41" name="Rectangle 18"/>
            <p:cNvSpPr>
              <a:spLocks noChangeArrowheads="1"/>
            </p:cNvSpPr>
            <p:nvPr/>
          </p:nvSpPr>
          <p:spPr bwMode="auto">
            <a:xfrm>
              <a:off x="768" y="21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4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42" name="Rectangle 19"/>
            <p:cNvSpPr>
              <a:spLocks noChangeArrowheads="1"/>
            </p:cNvSpPr>
            <p:nvPr/>
          </p:nvSpPr>
          <p:spPr bwMode="auto">
            <a:xfrm>
              <a:off x="815" y="21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43" name="Line 20"/>
            <p:cNvSpPr>
              <a:spLocks noChangeShapeType="1"/>
            </p:cNvSpPr>
            <p:nvPr/>
          </p:nvSpPr>
          <p:spPr bwMode="auto">
            <a:xfrm>
              <a:off x="933" y="2179"/>
              <a:ext cx="4579" cy="2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44" name="Line 21"/>
            <p:cNvSpPr>
              <a:spLocks noChangeShapeType="1"/>
            </p:cNvSpPr>
            <p:nvPr/>
          </p:nvSpPr>
          <p:spPr bwMode="auto">
            <a:xfrm>
              <a:off x="933" y="2589"/>
              <a:ext cx="4577" cy="3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45" name="Line 22"/>
            <p:cNvSpPr>
              <a:spLocks noChangeShapeType="1"/>
            </p:cNvSpPr>
            <p:nvPr/>
          </p:nvSpPr>
          <p:spPr bwMode="auto">
            <a:xfrm>
              <a:off x="933" y="3000"/>
              <a:ext cx="4577" cy="2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46" name="Line 23"/>
            <p:cNvSpPr>
              <a:spLocks noChangeShapeType="1"/>
            </p:cNvSpPr>
            <p:nvPr/>
          </p:nvSpPr>
          <p:spPr bwMode="auto">
            <a:xfrm>
              <a:off x="933" y="3410"/>
              <a:ext cx="4577" cy="3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47" name="Rectangle 24"/>
            <p:cNvSpPr>
              <a:spLocks noChangeArrowheads="1"/>
            </p:cNvSpPr>
            <p:nvPr/>
          </p:nvSpPr>
          <p:spPr bwMode="auto">
            <a:xfrm>
              <a:off x="1174" y="3835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D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48" name="Rectangle 25"/>
            <p:cNvSpPr>
              <a:spLocks noChangeArrowheads="1"/>
            </p:cNvSpPr>
            <p:nvPr/>
          </p:nvSpPr>
          <p:spPr bwMode="auto">
            <a:xfrm>
              <a:off x="1238" y="383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49" name="Rectangle 26"/>
            <p:cNvSpPr>
              <a:spLocks noChangeArrowheads="1"/>
            </p:cNvSpPr>
            <p:nvPr/>
          </p:nvSpPr>
          <p:spPr bwMode="auto">
            <a:xfrm>
              <a:off x="1287" y="383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c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50" name="Rectangle 27"/>
            <p:cNvSpPr>
              <a:spLocks noChangeArrowheads="1"/>
            </p:cNvSpPr>
            <p:nvPr/>
          </p:nvSpPr>
          <p:spPr bwMode="auto">
            <a:xfrm>
              <a:off x="1337" y="3835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.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51" name="Rectangle 28"/>
            <p:cNvSpPr>
              <a:spLocks noChangeArrowheads="1"/>
            </p:cNvSpPr>
            <p:nvPr/>
          </p:nvSpPr>
          <p:spPr bwMode="auto">
            <a:xfrm>
              <a:off x="1129" y="3937"/>
              <a:ext cx="5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52" name="Rectangle 29"/>
            <p:cNvSpPr>
              <a:spLocks noChangeArrowheads="1"/>
            </p:cNvSpPr>
            <p:nvPr/>
          </p:nvSpPr>
          <p:spPr bwMode="auto">
            <a:xfrm>
              <a:off x="1188" y="3937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c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53" name="Rectangle 30"/>
            <p:cNvSpPr>
              <a:spLocks noChangeArrowheads="1"/>
            </p:cNvSpPr>
            <p:nvPr/>
          </p:nvSpPr>
          <p:spPr bwMode="auto">
            <a:xfrm>
              <a:off x="1233" y="3937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o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54" name="Rectangle 31"/>
            <p:cNvSpPr>
              <a:spLocks noChangeArrowheads="1"/>
            </p:cNvSpPr>
            <p:nvPr/>
          </p:nvSpPr>
          <p:spPr bwMode="auto">
            <a:xfrm>
              <a:off x="1282" y="3937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55" name="Rectangle 32"/>
            <p:cNvSpPr>
              <a:spLocks noChangeArrowheads="1"/>
            </p:cNvSpPr>
            <p:nvPr/>
          </p:nvSpPr>
          <p:spPr bwMode="auto">
            <a:xfrm>
              <a:off x="1311" y="3937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56" name="Rectangle 33"/>
            <p:cNvSpPr>
              <a:spLocks noChangeArrowheads="1"/>
            </p:cNvSpPr>
            <p:nvPr/>
          </p:nvSpPr>
          <p:spPr bwMode="auto">
            <a:xfrm>
              <a:off x="1360" y="3937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57" name="Rectangle 34"/>
            <p:cNvSpPr>
              <a:spLocks noChangeArrowheads="1"/>
            </p:cNvSpPr>
            <p:nvPr/>
          </p:nvSpPr>
          <p:spPr bwMode="auto">
            <a:xfrm>
              <a:off x="2486" y="3835"/>
              <a:ext cx="5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F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58" name="Rectangle 35"/>
            <p:cNvSpPr>
              <a:spLocks noChangeArrowheads="1"/>
            </p:cNvSpPr>
            <p:nvPr/>
          </p:nvSpPr>
          <p:spPr bwMode="auto">
            <a:xfrm>
              <a:off x="2540" y="383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59" name="Rectangle 36"/>
            <p:cNvSpPr>
              <a:spLocks noChangeArrowheads="1"/>
            </p:cNvSpPr>
            <p:nvPr/>
          </p:nvSpPr>
          <p:spPr bwMode="auto">
            <a:xfrm>
              <a:off x="2590" y="3835"/>
              <a:ext cx="5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b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60" name="Rectangle 37"/>
            <p:cNvSpPr>
              <a:spLocks noChangeArrowheads="1"/>
            </p:cNvSpPr>
            <p:nvPr/>
          </p:nvSpPr>
          <p:spPr bwMode="auto">
            <a:xfrm>
              <a:off x="2644" y="3835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.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61" name="Rectangle 38"/>
            <p:cNvSpPr>
              <a:spLocks noChangeArrowheads="1"/>
            </p:cNvSpPr>
            <p:nvPr/>
          </p:nvSpPr>
          <p:spPr bwMode="auto">
            <a:xfrm>
              <a:off x="2437" y="3939"/>
              <a:ext cx="5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62" name="Rectangle 39"/>
            <p:cNvSpPr>
              <a:spLocks noChangeArrowheads="1"/>
            </p:cNvSpPr>
            <p:nvPr/>
          </p:nvSpPr>
          <p:spPr bwMode="auto">
            <a:xfrm>
              <a:off x="2496" y="3939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c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63" name="Rectangle 40"/>
            <p:cNvSpPr>
              <a:spLocks noChangeArrowheads="1"/>
            </p:cNvSpPr>
            <p:nvPr/>
          </p:nvSpPr>
          <p:spPr bwMode="auto">
            <a:xfrm>
              <a:off x="2540" y="39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o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64" name="Rectangle 41"/>
            <p:cNvSpPr>
              <a:spLocks noChangeArrowheads="1"/>
            </p:cNvSpPr>
            <p:nvPr/>
          </p:nvSpPr>
          <p:spPr bwMode="auto">
            <a:xfrm>
              <a:off x="2590" y="3939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65" name="Rectangle 42"/>
            <p:cNvSpPr>
              <a:spLocks noChangeArrowheads="1"/>
            </p:cNvSpPr>
            <p:nvPr/>
          </p:nvSpPr>
          <p:spPr bwMode="auto">
            <a:xfrm>
              <a:off x="2621" y="39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66" name="Rectangle 43"/>
            <p:cNvSpPr>
              <a:spLocks noChangeArrowheads="1"/>
            </p:cNvSpPr>
            <p:nvPr/>
          </p:nvSpPr>
          <p:spPr bwMode="auto">
            <a:xfrm>
              <a:off x="2668" y="3939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67" name="Rectangle 44"/>
            <p:cNvSpPr>
              <a:spLocks noChangeArrowheads="1"/>
            </p:cNvSpPr>
            <p:nvPr/>
          </p:nvSpPr>
          <p:spPr bwMode="auto">
            <a:xfrm>
              <a:off x="1835" y="383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J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68" name="Rectangle 45"/>
            <p:cNvSpPr>
              <a:spLocks noChangeArrowheads="1"/>
            </p:cNvSpPr>
            <p:nvPr/>
          </p:nvSpPr>
          <p:spPr bwMode="auto">
            <a:xfrm>
              <a:off x="1882" y="383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a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69" name="Rectangle 46"/>
            <p:cNvSpPr>
              <a:spLocks noChangeArrowheads="1"/>
            </p:cNvSpPr>
            <p:nvPr/>
          </p:nvSpPr>
          <p:spPr bwMode="auto">
            <a:xfrm>
              <a:off x="1931" y="3835"/>
              <a:ext cx="5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70" name="Rectangle 47"/>
            <p:cNvSpPr>
              <a:spLocks noChangeArrowheads="1"/>
            </p:cNvSpPr>
            <p:nvPr/>
          </p:nvSpPr>
          <p:spPr bwMode="auto">
            <a:xfrm>
              <a:off x="1986" y="3835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.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71" name="Rectangle 48"/>
            <p:cNvSpPr>
              <a:spLocks noChangeArrowheads="1"/>
            </p:cNvSpPr>
            <p:nvPr/>
          </p:nvSpPr>
          <p:spPr bwMode="auto">
            <a:xfrm>
              <a:off x="1783" y="3939"/>
              <a:ext cx="5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72" name="Rectangle 49"/>
            <p:cNvSpPr>
              <a:spLocks noChangeArrowheads="1"/>
            </p:cNvSpPr>
            <p:nvPr/>
          </p:nvSpPr>
          <p:spPr bwMode="auto">
            <a:xfrm>
              <a:off x="1842" y="3939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c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73" name="Rectangle 50"/>
            <p:cNvSpPr>
              <a:spLocks noChangeArrowheads="1"/>
            </p:cNvSpPr>
            <p:nvPr/>
          </p:nvSpPr>
          <p:spPr bwMode="auto">
            <a:xfrm>
              <a:off x="1887" y="39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o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74" name="Rectangle 51"/>
            <p:cNvSpPr>
              <a:spLocks noChangeArrowheads="1"/>
            </p:cNvSpPr>
            <p:nvPr/>
          </p:nvSpPr>
          <p:spPr bwMode="auto">
            <a:xfrm>
              <a:off x="1936" y="3939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75" name="Rectangle 52"/>
            <p:cNvSpPr>
              <a:spLocks noChangeArrowheads="1"/>
            </p:cNvSpPr>
            <p:nvPr/>
          </p:nvSpPr>
          <p:spPr bwMode="auto">
            <a:xfrm>
              <a:off x="1965" y="39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76" name="Rectangle 53"/>
            <p:cNvSpPr>
              <a:spLocks noChangeArrowheads="1"/>
            </p:cNvSpPr>
            <p:nvPr/>
          </p:nvSpPr>
          <p:spPr bwMode="auto">
            <a:xfrm>
              <a:off x="2014" y="3939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77" name="Rectangle 54"/>
            <p:cNvSpPr>
              <a:spLocks noChangeArrowheads="1"/>
            </p:cNvSpPr>
            <p:nvPr/>
          </p:nvSpPr>
          <p:spPr bwMode="auto">
            <a:xfrm>
              <a:off x="3100" y="3835"/>
              <a:ext cx="7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M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78" name="Rectangle 55"/>
            <p:cNvSpPr>
              <a:spLocks noChangeArrowheads="1"/>
            </p:cNvSpPr>
            <p:nvPr/>
          </p:nvSpPr>
          <p:spPr bwMode="auto">
            <a:xfrm>
              <a:off x="3175" y="383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a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79" name="Rectangle 56"/>
            <p:cNvSpPr>
              <a:spLocks noChangeArrowheads="1"/>
            </p:cNvSpPr>
            <p:nvPr/>
          </p:nvSpPr>
          <p:spPr bwMode="auto">
            <a:xfrm>
              <a:off x="3223" y="3835"/>
              <a:ext cx="3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80" name="Rectangle 57"/>
            <p:cNvSpPr>
              <a:spLocks noChangeArrowheads="1"/>
            </p:cNvSpPr>
            <p:nvPr/>
          </p:nvSpPr>
          <p:spPr bwMode="auto">
            <a:xfrm>
              <a:off x="3258" y="3835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c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81" name="Rectangle 58"/>
            <p:cNvSpPr>
              <a:spLocks noChangeArrowheads="1"/>
            </p:cNvSpPr>
            <p:nvPr/>
          </p:nvSpPr>
          <p:spPr bwMode="auto">
            <a:xfrm>
              <a:off x="3308" y="3835"/>
              <a:ext cx="5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h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82" name="Rectangle 59"/>
            <p:cNvSpPr>
              <a:spLocks noChangeArrowheads="1"/>
            </p:cNvSpPr>
            <p:nvPr/>
          </p:nvSpPr>
          <p:spPr bwMode="auto">
            <a:xfrm>
              <a:off x="3093" y="3939"/>
              <a:ext cx="5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83" name="Rectangle 60"/>
            <p:cNvSpPr>
              <a:spLocks noChangeArrowheads="1"/>
            </p:cNvSpPr>
            <p:nvPr/>
          </p:nvSpPr>
          <p:spPr bwMode="auto">
            <a:xfrm>
              <a:off x="3152" y="3939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c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84" name="Rectangle 61"/>
            <p:cNvSpPr>
              <a:spLocks noChangeArrowheads="1"/>
            </p:cNvSpPr>
            <p:nvPr/>
          </p:nvSpPr>
          <p:spPr bwMode="auto">
            <a:xfrm>
              <a:off x="3194" y="39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o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85" name="Rectangle 62"/>
            <p:cNvSpPr>
              <a:spLocks noChangeArrowheads="1"/>
            </p:cNvSpPr>
            <p:nvPr/>
          </p:nvSpPr>
          <p:spPr bwMode="auto">
            <a:xfrm>
              <a:off x="3244" y="3939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86" name="Rectangle 63"/>
            <p:cNvSpPr>
              <a:spLocks noChangeArrowheads="1"/>
            </p:cNvSpPr>
            <p:nvPr/>
          </p:nvSpPr>
          <p:spPr bwMode="auto">
            <a:xfrm>
              <a:off x="3274" y="39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87" name="Rectangle 64"/>
            <p:cNvSpPr>
              <a:spLocks noChangeArrowheads="1"/>
            </p:cNvSpPr>
            <p:nvPr/>
          </p:nvSpPr>
          <p:spPr bwMode="auto">
            <a:xfrm>
              <a:off x="3324" y="3939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88" name="Rectangle 65"/>
            <p:cNvSpPr>
              <a:spLocks noChangeArrowheads="1"/>
            </p:cNvSpPr>
            <p:nvPr/>
          </p:nvSpPr>
          <p:spPr bwMode="auto">
            <a:xfrm>
              <a:off x="3784" y="3835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A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89" name="Rectangle 66"/>
            <p:cNvSpPr>
              <a:spLocks noChangeArrowheads="1"/>
            </p:cNvSpPr>
            <p:nvPr/>
          </p:nvSpPr>
          <p:spPr bwMode="auto">
            <a:xfrm>
              <a:off x="3848" y="3835"/>
              <a:ext cx="5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p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90" name="Rectangle 67"/>
            <p:cNvSpPr>
              <a:spLocks noChangeArrowheads="1"/>
            </p:cNvSpPr>
            <p:nvPr/>
          </p:nvSpPr>
          <p:spPr bwMode="auto">
            <a:xfrm>
              <a:off x="3902" y="3835"/>
              <a:ext cx="3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91" name="Rectangle 68"/>
            <p:cNvSpPr>
              <a:spLocks noChangeArrowheads="1"/>
            </p:cNvSpPr>
            <p:nvPr/>
          </p:nvSpPr>
          <p:spPr bwMode="auto">
            <a:xfrm>
              <a:off x="3938" y="3835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i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92" name="Rectangle 69"/>
            <p:cNvSpPr>
              <a:spLocks noChangeArrowheads="1"/>
            </p:cNvSpPr>
            <p:nvPr/>
          </p:nvSpPr>
          <p:spPr bwMode="auto">
            <a:xfrm>
              <a:off x="3961" y="3835"/>
              <a:ext cx="2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l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93" name="Rectangle 70"/>
            <p:cNvSpPr>
              <a:spLocks noChangeArrowheads="1"/>
            </p:cNvSpPr>
            <p:nvPr/>
          </p:nvSpPr>
          <p:spPr bwMode="auto">
            <a:xfrm>
              <a:off x="3747" y="3939"/>
              <a:ext cx="5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94" name="Rectangle 71"/>
            <p:cNvSpPr>
              <a:spLocks noChangeArrowheads="1"/>
            </p:cNvSpPr>
            <p:nvPr/>
          </p:nvSpPr>
          <p:spPr bwMode="auto">
            <a:xfrm>
              <a:off x="3806" y="3939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c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95" name="Rectangle 72"/>
            <p:cNvSpPr>
              <a:spLocks noChangeArrowheads="1"/>
            </p:cNvSpPr>
            <p:nvPr/>
          </p:nvSpPr>
          <p:spPr bwMode="auto">
            <a:xfrm>
              <a:off x="3850" y="39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o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96" name="Rectangle 73"/>
            <p:cNvSpPr>
              <a:spLocks noChangeArrowheads="1"/>
            </p:cNvSpPr>
            <p:nvPr/>
          </p:nvSpPr>
          <p:spPr bwMode="auto">
            <a:xfrm>
              <a:off x="3900" y="3939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97" name="Rectangle 74"/>
            <p:cNvSpPr>
              <a:spLocks noChangeArrowheads="1"/>
            </p:cNvSpPr>
            <p:nvPr/>
          </p:nvSpPr>
          <p:spPr bwMode="auto">
            <a:xfrm>
              <a:off x="3928" y="39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98" name="Rectangle 75"/>
            <p:cNvSpPr>
              <a:spLocks noChangeArrowheads="1"/>
            </p:cNvSpPr>
            <p:nvPr/>
          </p:nvSpPr>
          <p:spPr bwMode="auto">
            <a:xfrm>
              <a:off x="3978" y="3939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399" name="Rectangle 76"/>
            <p:cNvSpPr>
              <a:spLocks noChangeArrowheads="1"/>
            </p:cNvSpPr>
            <p:nvPr/>
          </p:nvSpPr>
          <p:spPr bwMode="auto">
            <a:xfrm>
              <a:off x="4452" y="3840"/>
              <a:ext cx="7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M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400" name="Rectangle 77"/>
            <p:cNvSpPr>
              <a:spLocks noChangeArrowheads="1"/>
            </p:cNvSpPr>
            <p:nvPr/>
          </p:nvSpPr>
          <p:spPr bwMode="auto">
            <a:xfrm>
              <a:off x="4525" y="3840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a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401" name="Rectangle 78"/>
            <p:cNvSpPr>
              <a:spLocks noChangeArrowheads="1"/>
            </p:cNvSpPr>
            <p:nvPr/>
          </p:nvSpPr>
          <p:spPr bwMode="auto">
            <a:xfrm>
              <a:off x="4575" y="3840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y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402" name="Rectangle 79"/>
            <p:cNvSpPr>
              <a:spLocks noChangeArrowheads="1"/>
            </p:cNvSpPr>
            <p:nvPr/>
          </p:nvSpPr>
          <p:spPr bwMode="auto">
            <a:xfrm>
              <a:off x="4400" y="3939"/>
              <a:ext cx="5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403" name="Rectangle 80"/>
            <p:cNvSpPr>
              <a:spLocks noChangeArrowheads="1"/>
            </p:cNvSpPr>
            <p:nvPr/>
          </p:nvSpPr>
          <p:spPr bwMode="auto">
            <a:xfrm>
              <a:off x="4459" y="3939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c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404" name="Rectangle 81"/>
            <p:cNvSpPr>
              <a:spLocks noChangeArrowheads="1"/>
            </p:cNvSpPr>
            <p:nvPr/>
          </p:nvSpPr>
          <p:spPr bwMode="auto">
            <a:xfrm>
              <a:off x="4504" y="39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o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405" name="Rectangle 82"/>
            <p:cNvSpPr>
              <a:spLocks noChangeArrowheads="1"/>
            </p:cNvSpPr>
            <p:nvPr/>
          </p:nvSpPr>
          <p:spPr bwMode="auto">
            <a:xfrm>
              <a:off x="4554" y="3939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406" name="Rectangle 83"/>
            <p:cNvSpPr>
              <a:spLocks noChangeArrowheads="1"/>
            </p:cNvSpPr>
            <p:nvPr/>
          </p:nvSpPr>
          <p:spPr bwMode="auto">
            <a:xfrm>
              <a:off x="4582" y="39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407" name="Rectangle 84"/>
            <p:cNvSpPr>
              <a:spLocks noChangeArrowheads="1"/>
            </p:cNvSpPr>
            <p:nvPr/>
          </p:nvSpPr>
          <p:spPr bwMode="auto">
            <a:xfrm>
              <a:off x="4632" y="3939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408" name="Rectangle 85"/>
            <p:cNvSpPr>
              <a:spLocks noChangeArrowheads="1"/>
            </p:cNvSpPr>
            <p:nvPr/>
          </p:nvSpPr>
          <p:spPr bwMode="auto">
            <a:xfrm>
              <a:off x="5090" y="3840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J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409" name="Rectangle 86"/>
            <p:cNvSpPr>
              <a:spLocks noChangeArrowheads="1"/>
            </p:cNvSpPr>
            <p:nvPr/>
          </p:nvSpPr>
          <p:spPr bwMode="auto">
            <a:xfrm>
              <a:off x="5139" y="3840"/>
              <a:ext cx="5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u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410" name="Rectangle 87"/>
            <p:cNvSpPr>
              <a:spLocks noChangeArrowheads="1"/>
            </p:cNvSpPr>
            <p:nvPr/>
          </p:nvSpPr>
          <p:spPr bwMode="auto">
            <a:xfrm>
              <a:off x="5193" y="3840"/>
              <a:ext cx="5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411" name="Rectangle 88"/>
            <p:cNvSpPr>
              <a:spLocks noChangeArrowheads="1"/>
            </p:cNvSpPr>
            <p:nvPr/>
          </p:nvSpPr>
          <p:spPr bwMode="auto">
            <a:xfrm>
              <a:off x="5248" y="3840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412" name="Rectangle 89"/>
            <p:cNvSpPr>
              <a:spLocks noChangeArrowheads="1"/>
            </p:cNvSpPr>
            <p:nvPr/>
          </p:nvSpPr>
          <p:spPr bwMode="auto">
            <a:xfrm>
              <a:off x="5054" y="3939"/>
              <a:ext cx="5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413" name="Rectangle 90"/>
            <p:cNvSpPr>
              <a:spLocks noChangeArrowheads="1"/>
            </p:cNvSpPr>
            <p:nvPr/>
          </p:nvSpPr>
          <p:spPr bwMode="auto">
            <a:xfrm>
              <a:off x="5113" y="3939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c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414" name="Rectangle 91"/>
            <p:cNvSpPr>
              <a:spLocks noChangeArrowheads="1"/>
            </p:cNvSpPr>
            <p:nvPr/>
          </p:nvSpPr>
          <p:spPr bwMode="auto">
            <a:xfrm>
              <a:off x="5158" y="39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o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415" name="Rectangle 92"/>
            <p:cNvSpPr>
              <a:spLocks noChangeArrowheads="1"/>
            </p:cNvSpPr>
            <p:nvPr/>
          </p:nvSpPr>
          <p:spPr bwMode="auto">
            <a:xfrm>
              <a:off x="5208" y="3939"/>
              <a:ext cx="2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416" name="Rectangle 93"/>
            <p:cNvSpPr>
              <a:spLocks noChangeArrowheads="1"/>
            </p:cNvSpPr>
            <p:nvPr/>
          </p:nvSpPr>
          <p:spPr bwMode="auto">
            <a:xfrm>
              <a:off x="5238" y="3939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417" name="Rectangle 94"/>
            <p:cNvSpPr>
              <a:spLocks noChangeArrowheads="1"/>
            </p:cNvSpPr>
            <p:nvPr/>
          </p:nvSpPr>
          <p:spPr bwMode="auto">
            <a:xfrm>
              <a:off x="5286" y="3939"/>
              <a:ext cx="4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>
                  <a:solidFill>
                    <a:srgbClr val="1F1A17"/>
                  </a:solidFill>
                </a:rPr>
                <a:t>s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418" name="Rectangle 95"/>
            <p:cNvSpPr>
              <a:spLocks noChangeArrowheads="1"/>
            </p:cNvSpPr>
            <p:nvPr/>
          </p:nvSpPr>
          <p:spPr bwMode="auto">
            <a:xfrm>
              <a:off x="768" y="134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6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419" name="Rectangle 96"/>
            <p:cNvSpPr>
              <a:spLocks noChangeArrowheads="1"/>
            </p:cNvSpPr>
            <p:nvPr/>
          </p:nvSpPr>
          <p:spPr bwMode="auto">
            <a:xfrm>
              <a:off x="815" y="1341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420" name="Line 97"/>
            <p:cNvSpPr>
              <a:spLocks noChangeShapeType="1"/>
            </p:cNvSpPr>
            <p:nvPr/>
          </p:nvSpPr>
          <p:spPr bwMode="auto">
            <a:xfrm>
              <a:off x="940" y="1768"/>
              <a:ext cx="4577" cy="2"/>
            </a:xfrm>
            <a:prstGeom prst="line">
              <a:avLst/>
            </a:pr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21" name="Rectangle 98"/>
            <p:cNvSpPr>
              <a:spLocks noChangeArrowheads="1"/>
            </p:cNvSpPr>
            <p:nvPr/>
          </p:nvSpPr>
          <p:spPr bwMode="auto">
            <a:xfrm>
              <a:off x="768" y="172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5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422" name="Rectangle 99"/>
            <p:cNvSpPr>
              <a:spLocks noChangeArrowheads="1"/>
            </p:cNvSpPr>
            <p:nvPr/>
          </p:nvSpPr>
          <p:spPr bwMode="auto">
            <a:xfrm>
              <a:off x="815" y="1728"/>
              <a:ext cx="4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rgbClr val="1F1A17"/>
                  </a:solidFill>
                </a:rPr>
                <a:t>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7423" name="Freeform 100"/>
            <p:cNvSpPr>
              <a:spLocks/>
            </p:cNvSpPr>
            <p:nvPr/>
          </p:nvSpPr>
          <p:spPr bwMode="auto">
            <a:xfrm>
              <a:off x="1738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24" name="Freeform 101"/>
            <p:cNvSpPr>
              <a:spLocks/>
            </p:cNvSpPr>
            <p:nvPr/>
          </p:nvSpPr>
          <p:spPr bwMode="auto">
            <a:xfrm>
              <a:off x="1738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25" name="Freeform 102"/>
            <p:cNvSpPr>
              <a:spLocks/>
            </p:cNvSpPr>
            <p:nvPr/>
          </p:nvSpPr>
          <p:spPr bwMode="auto">
            <a:xfrm>
              <a:off x="1738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5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5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26" name="Freeform 103"/>
            <p:cNvSpPr>
              <a:spLocks/>
            </p:cNvSpPr>
            <p:nvPr/>
          </p:nvSpPr>
          <p:spPr bwMode="auto">
            <a:xfrm>
              <a:off x="1738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5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5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27" name="Freeform 104"/>
            <p:cNvSpPr>
              <a:spLocks/>
            </p:cNvSpPr>
            <p:nvPr/>
          </p:nvSpPr>
          <p:spPr bwMode="auto">
            <a:xfrm>
              <a:off x="1738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28" name="Freeform 105"/>
            <p:cNvSpPr>
              <a:spLocks/>
            </p:cNvSpPr>
            <p:nvPr/>
          </p:nvSpPr>
          <p:spPr bwMode="auto">
            <a:xfrm>
              <a:off x="1738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29" name="Freeform 106"/>
            <p:cNvSpPr>
              <a:spLocks/>
            </p:cNvSpPr>
            <p:nvPr/>
          </p:nvSpPr>
          <p:spPr bwMode="auto">
            <a:xfrm>
              <a:off x="1738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5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30" name="Freeform 107"/>
            <p:cNvSpPr>
              <a:spLocks/>
            </p:cNvSpPr>
            <p:nvPr/>
          </p:nvSpPr>
          <p:spPr bwMode="auto">
            <a:xfrm>
              <a:off x="1738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5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31" name="Freeform 108"/>
            <p:cNvSpPr>
              <a:spLocks/>
            </p:cNvSpPr>
            <p:nvPr/>
          </p:nvSpPr>
          <p:spPr bwMode="auto">
            <a:xfrm>
              <a:off x="1738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5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5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32" name="Freeform 109"/>
            <p:cNvSpPr>
              <a:spLocks/>
            </p:cNvSpPr>
            <p:nvPr/>
          </p:nvSpPr>
          <p:spPr bwMode="auto">
            <a:xfrm>
              <a:off x="1738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5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5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33" name="Freeform 110"/>
            <p:cNvSpPr>
              <a:spLocks/>
            </p:cNvSpPr>
            <p:nvPr/>
          </p:nvSpPr>
          <p:spPr bwMode="auto">
            <a:xfrm>
              <a:off x="1738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34" name="Freeform 111"/>
            <p:cNvSpPr>
              <a:spLocks/>
            </p:cNvSpPr>
            <p:nvPr/>
          </p:nvSpPr>
          <p:spPr bwMode="auto">
            <a:xfrm>
              <a:off x="1738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35" name="Freeform 112"/>
            <p:cNvSpPr>
              <a:spLocks/>
            </p:cNvSpPr>
            <p:nvPr/>
          </p:nvSpPr>
          <p:spPr bwMode="auto">
            <a:xfrm>
              <a:off x="1738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36" name="Freeform 113"/>
            <p:cNvSpPr>
              <a:spLocks/>
            </p:cNvSpPr>
            <p:nvPr/>
          </p:nvSpPr>
          <p:spPr bwMode="auto">
            <a:xfrm>
              <a:off x="1738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37" name="Freeform 114"/>
            <p:cNvSpPr>
              <a:spLocks/>
            </p:cNvSpPr>
            <p:nvPr/>
          </p:nvSpPr>
          <p:spPr bwMode="auto">
            <a:xfrm>
              <a:off x="1738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38" name="Freeform 115"/>
            <p:cNvSpPr>
              <a:spLocks/>
            </p:cNvSpPr>
            <p:nvPr/>
          </p:nvSpPr>
          <p:spPr bwMode="auto">
            <a:xfrm>
              <a:off x="1738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39" name="Freeform 116"/>
            <p:cNvSpPr>
              <a:spLocks/>
            </p:cNvSpPr>
            <p:nvPr/>
          </p:nvSpPr>
          <p:spPr bwMode="auto">
            <a:xfrm>
              <a:off x="1738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40" name="Freeform 117"/>
            <p:cNvSpPr>
              <a:spLocks/>
            </p:cNvSpPr>
            <p:nvPr/>
          </p:nvSpPr>
          <p:spPr bwMode="auto">
            <a:xfrm>
              <a:off x="1738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41" name="Freeform 118"/>
            <p:cNvSpPr>
              <a:spLocks/>
            </p:cNvSpPr>
            <p:nvPr/>
          </p:nvSpPr>
          <p:spPr bwMode="auto">
            <a:xfrm>
              <a:off x="1738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42" name="Freeform 119"/>
            <p:cNvSpPr>
              <a:spLocks/>
            </p:cNvSpPr>
            <p:nvPr/>
          </p:nvSpPr>
          <p:spPr bwMode="auto">
            <a:xfrm>
              <a:off x="1738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43" name="Freeform 120"/>
            <p:cNvSpPr>
              <a:spLocks/>
            </p:cNvSpPr>
            <p:nvPr/>
          </p:nvSpPr>
          <p:spPr bwMode="auto">
            <a:xfrm>
              <a:off x="1738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44" name="Freeform 121"/>
            <p:cNvSpPr>
              <a:spLocks/>
            </p:cNvSpPr>
            <p:nvPr/>
          </p:nvSpPr>
          <p:spPr bwMode="auto">
            <a:xfrm>
              <a:off x="1738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45" name="Freeform 122"/>
            <p:cNvSpPr>
              <a:spLocks/>
            </p:cNvSpPr>
            <p:nvPr/>
          </p:nvSpPr>
          <p:spPr bwMode="auto">
            <a:xfrm>
              <a:off x="1738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5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5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46" name="Freeform 123"/>
            <p:cNvSpPr>
              <a:spLocks/>
            </p:cNvSpPr>
            <p:nvPr/>
          </p:nvSpPr>
          <p:spPr bwMode="auto">
            <a:xfrm>
              <a:off x="1738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5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5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47" name="Freeform 124"/>
            <p:cNvSpPr>
              <a:spLocks/>
            </p:cNvSpPr>
            <p:nvPr/>
          </p:nvSpPr>
          <p:spPr bwMode="auto">
            <a:xfrm>
              <a:off x="1738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48" name="Freeform 125"/>
            <p:cNvSpPr>
              <a:spLocks/>
            </p:cNvSpPr>
            <p:nvPr/>
          </p:nvSpPr>
          <p:spPr bwMode="auto">
            <a:xfrm>
              <a:off x="1738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49" name="Freeform 126"/>
            <p:cNvSpPr>
              <a:spLocks/>
            </p:cNvSpPr>
            <p:nvPr/>
          </p:nvSpPr>
          <p:spPr bwMode="auto">
            <a:xfrm>
              <a:off x="1738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50" name="Freeform 127"/>
            <p:cNvSpPr>
              <a:spLocks/>
            </p:cNvSpPr>
            <p:nvPr/>
          </p:nvSpPr>
          <p:spPr bwMode="auto">
            <a:xfrm>
              <a:off x="1738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51" name="Freeform 128"/>
            <p:cNvSpPr>
              <a:spLocks/>
            </p:cNvSpPr>
            <p:nvPr/>
          </p:nvSpPr>
          <p:spPr bwMode="auto">
            <a:xfrm>
              <a:off x="1738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5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5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52" name="Freeform 129"/>
            <p:cNvSpPr>
              <a:spLocks/>
            </p:cNvSpPr>
            <p:nvPr/>
          </p:nvSpPr>
          <p:spPr bwMode="auto">
            <a:xfrm>
              <a:off x="1738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5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5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53" name="Freeform 130"/>
            <p:cNvSpPr>
              <a:spLocks/>
            </p:cNvSpPr>
            <p:nvPr/>
          </p:nvSpPr>
          <p:spPr bwMode="auto">
            <a:xfrm>
              <a:off x="1738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54" name="Freeform 131"/>
            <p:cNvSpPr>
              <a:spLocks/>
            </p:cNvSpPr>
            <p:nvPr/>
          </p:nvSpPr>
          <p:spPr bwMode="auto">
            <a:xfrm>
              <a:off x="1738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55" name="Freeform 132"/>
            <p:cNvSpPr>
              <a:spLocks/>
            </p:cNvSpPr>
            <p:nvPr/>
          </p:nvSpPr>
          <p:spPr bwMode="auto">
            <a:xfrm>
              <a:off x="1738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56" name="Freeform 133"/>
            <p:cNvSpPr>
              <a:spLocks/>
            </p:cNvSpPr>
            <p:nvPr/>
          </p:nvSpPr>
          <p:spPr bwMode="auto">
            <a:xfrm>
              <a:off x="1738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57" name="Freeform 134"/>
            <p:cNvSpPr>
              <a:spLocks/>
            </p:cNvSpPr>
            <p:nvPr/>
          </p:nvSpPr>
          <p:spPr bwMode="auto">
            <a:xfrm>
              <a:off x="1738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8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58" name="Freeform 135"/>
            <p:cNvSpPr>
              <a:spLocks/>
            </p:cNvSpPr>
            <p:nvPr/>
          </p:nvSpPr>
          <p:spPr bwMode="auto">
            <a:xfrm>
              <a:off x="1738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8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59" name="Freeform 136"/>
            <p:cNvSpPr>
              <a:spLocks/>
            </p:cNvSpPr>
            <p:nvPr/>
          </p:nvSpPr>
          <p:spPr bwMode="auto">
            <a:xfrm>
              <a:off x="1738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60" name="Freeform 137"/>
            <p:cNvSpPr>
              <a:spLocks/>
            </p:cNvSpPr>
            <p:nvPr/>
          </p:nvSpPr>
          <p:spPr bwMode="auto">
            <a:xfrm>
              <a:off x="1738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61" name="Freeform 138"/>
            <p:cNvSpPr>
              <a:spLocks/>
            </p:cNvSpPr>
            <p:nvPr/>
          </p:nvSpPr>
          <p:spPr bwMode="auto">
            <a:xfrm>
              <a:off x="1738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62" name="Freeform 139"/>
            <p:cNvSpPr>
              <a:spLocks/>
            </p:cNvSpPr>
            <p:nvPr/>
          </p:nvSpPr>
          <p:spPr bwMode="auto">
            <a:xfrm>
              <a:off x="1738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63" name="Freeform 140"/>
            <p:cNvSpPr>
              <a:spLocks/>
            </p:cNvSpPr>
            <p:nvPr/>
          </p:nvSpPr>
          <p:spPr bwMode="auto">
            <a:xfrm>
              <a:off x="1738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64" name="Freeform 141"/>
            <p:cNvSpPr>
              <a:spLocks/>
            </p:cNvSpPr>
            <p:nvPr/>
          </p:nvSpPr>
          <p:spPr bwMode="auto">
            <a:xfrm>
              <a:off x="1738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65" name="Freeform 142"/>
            <p:cNvSpPr>
              <a:spLocks/>
            </p:cNvSpPr>
            <p:nvPr/>
          </p:nvSpPr>
          <p:spPr bwMode="auto">
            <a:xfrm>
              <a:off x="1738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66" name="Freeform 143"/>
            <p:cNvSpPr>
              <a:spLocks/>
            </p:cNvSpPr>
            <p:nvPr/>
          </p:nvSpPr>
          <p:spPr bwMode="auto">
            <a:xfrm>
              <a:off x="1738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67" name="Freeform 144"/>
            <p:cNvSpPr>
              <a:spLocks/>
            </p:cNvSpPr>
            <p:nvPr/>
          </p:nvSpPr>
          <p:spPr bwMode="auto">
            <a:xfrm>
              <a:off x="1738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5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68" name="Freeform 145"/>
            <p:cNvSpPr>
              <a:spLocks/>
            </p:cNvSpPr>
            <p:nvPr/>
          </p:nvSpPr>
          <p:spPr bwMode="auto">
            <a:xfrm>
              <a:off x="1738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5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69" name="Freeform 146"/>
            <p:cNvSpPr>
              <a:spLocks/>
            </p:cNvSpPr>
            <p:nvPr/>
          </p:nvSpPr>
          <p:spPr bwMode="auto">
            <a:xfrm>
              <a:off x="1738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9 w 21"/>
                <a:gd name="T7" fmla="*/ 7 h 21"/>
                <a:gd name="T8" fmla="*/ 21 w 21"/>
                <a:gd name="T9" fmla="*/ 11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70" name="Freeform 147"/>
            <p:cNvSpPr>
              <a:spLocks/>
            </p:cNvSpPr>
            <p:nvPr/>
          </p:nvSpPr>
          <p:spPr bwMode="auto">
            <a:xfrm>
              <a:off x="1738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9 w 21"/>
                <a:gd name="T7" fmla="*/ 7 h 21"/>
                <a:gd name="T8" fmla="*/ 21 w 21"/>
                <a:gd name="T9" fmla="*/ 11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71" name="Freeform 148"/>
            <p:cNvSpPr>
              <a:spLocks/>
            </p:cNvSpPr>
            <p:nvPr/>
          </p:nvSpPr>
          <p:spPr bwMode="auto">
            <a:xfrm>
              <a:off x="1082" y="3729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72" name="Freeform 149"/>
            <p:cNvSpPr>
              <a:spLocks/>
            </p:cNvSpPr>
            <p:nvPr/>
          </p:nvSpPr>
          <p:spPr bwMode="auto">
            <a:xfrm>
              <a:off x="1082" y="3729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73" name="Freeform 150"/>
            <p:cNvSpPr>
              <a:spLocks/>
            </p:cNvSpPr>
            <p:nvPr/>
          </p:nvSpPr>
          <p:spPr bwMode="auto">
            <a:xfrm>
              <a:off x="1082" y="3646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6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6 w 21"/>
                <a:gd name="T15" fmla="*/ 22 h 22"/>
                <a:gd name="T16" fmla="*/ 12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74" name="Freeform 151"/>
            <p:cNvSpPr>
              <a:spLocks/>
            </p:cNvSpPr>
            <p:nvPr/>
          </p:nvSpPr>
          <p:spPr bwMode="auto">
            <a:xfrm>
              <a:off x="1082" y="3646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6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6 w 21"/>
                <a:gd name="T15" fmla="*/ 22 h 22"/>
                <a:gd name="T16" fmla="*/ 12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75" name="Freeform 152"/>
            <p:cNvSpPr>
              <a:spLocks/>
            </p:cNvSpPr>
            <p:nvPr/>
          </p:nvSpPr>
          <p:spPr bwMode="auto">
            <a:xfrm>
              <a:off x="1082" y="3566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76" name="Freeform 153"/>
            <p:cNvSpPr>
              <a:spLocks/>
            </p:cNvSpPr>
            <p:nvPr/>
          </p:nvSpPr>
          <p:spPr bwMode="auto">
            <a:xfrm>
              <a:off x="1082" y="3566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77" name="Freeform 154"/>
            <p:cNvSpPr>
              <a:spLocks/>
            </p:cNvSpPr>
            <p:nvPr/>
          </p:nvSpPr>
          <p:spPr bwMode="auto">
            <a:xfrm>
              <a:off x="1082" y="3484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6 w 21"/>
                <a:gd name="T15" fmla="*/ 18 h 21"/>
                <a:gd name="T16" fmla="*/ 12 w 21"/>
                <a:gd name="T17" fmla="*/ 21 h 21"/>
                <a:gd name="T18" fmla="*/ 7 w 21"/>
                <a:gd name="T19" fmla="*/ 18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2" y="21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78" name="Freeform 155"/>
            <p:cNvSpPr>
              <a:spLocks/>
            </p:cNvSpPr>
            <p:nvPr/>
          </p:nvSpPr>
          <p:spPr bwMode="auto">
            <a:xfrm>
              <a:off x="1082" y="3484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6 w 21"/>
                <a:gd name="T15" fmla="*/ 18 h 21"/>
                <a:gd name="T16" fmla="*/ 12 w 21"/>
                <a:gd name="T17" fmla="*/ 21 h 21"/>
                <a:gd name="T18" fmla="*/ 7 w 21"/>
                <a:gd name="T19" fmla="*/ 18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2" y="21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79" name="Freeform 156"/>
            <p:cNvSpPr>
              <a:spLocks/>
            </p:cNvSpPr>
            <p:nvPr/>
          </p:nvSpPr>
          <p:spPr bwMode="auto">
            <a:xfrm>
              <a:off x="1082" y="3318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6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6 w 21"/>
                <a:gd name="T15" fmla="*/ 22 h 22"/>
                <a:gd name="T16" fmla="*/ 12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80" name="Freeform 157"/>
            <p:cNvSpPr>
              <a:spLocks/>
            </p:cNvSpPr>
            <p:nvPr/>
          </p:nvSpPr>
          <p:spPr bwMode="auto">
            <a:xfrm>
              <a:off x="1082" y="3318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6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6 w 21"/>
                <a:gd name="T15" fmla="*/ 22 h 22"/>
                <a:gd name="T16" fmla="*/ 12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81" name="Freeform 158"/>
            <p:cNvSpPr>
              <a:spLocks/>
            </p:cNvSpPr>
            <p:nvPr/>
          </p:nvSpPr>
          <p:spPr bwMode="auto">
            <a:xfrm>
              <a:off x="1082" y="3238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82" name="Freeform 159"/>
            <p:cNvSpPr>
              <a:spLocks/>
            </p:cNvSpPr>
            <p:nvPr/>
          </p:nvSpPr>
          <p:spPr bwMode="auto">
            <a:xfrm>
              <a:off x="1082" y="3238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83" name="Freeform 160"/>
            <p:cNvSpPr>
              <a:spLocks/>
            </p:cNvSpPr>
            <p:nvPr/>
          </p:nvSpPr>
          <p:spPr bwMode="auto">
            <a:xfrm>
              <a:off x="1082" y="3156"/>
              <a:ext cx="21" cy="18"/>
            </a:xfrm>
            <a:custGeom>
              <a:avLst/>
              <a:gdLst>
                <a:gd name="T0" fmla="*/ 12 w 21"/>
                <a:gd name="T1" fmla="*/ 0 h 18"/>
                <a:gd name="T2" fmla="*/ 16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6 w 21"/>
                <a:gd name="T15" fmla="*/ 18 h 18"/>
                <a:gd name="T16" fmla="*/ 12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2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84" name="Freeform 161"/>
            <p:cNvSpPr>
              <a:spLocks/>
            </p:cNvSpPr>
            <p:nvPr/>
          </p:nvSpPr>
          <p:spPr bwMode="auto">
            <a:xfrm>
              <a:off x="1082" y="3156"/>
              <a:ext cx="21" cy="18"/>
            </a:xfrm>
            <a:custGeom>
              <a:avLst/>
              <a:gdLst>
                <a:gd name="T0" fmla="*/ 12 w 21"/>
                <a:gd name="T1" fmla="*/ 0 h 18"/>
                <a:gd name="T2" fmla="*/ 16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6 w 21"/>
                <a:gd name="T15" fmla="*/ 18 h 18"/>
                <a:gd name="T16" fmla="*/ 12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2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85" name="Freeform 162"/>
            <p:cNvSpPr>
              <a:spLocks/>
            </p:cNvSpPr>
            <p:nvPr/>
          </p:nvSpPr>
          <p:spPr bwMode="auto">
            <a:xfrm>
              <a:off x="1082" y="3073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6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86" name="Freeform 163"/>
            <p:cNvSpPr>
              <a:spLocks/>
            </p:cNvSpPr>
            <p:nvPr/>
          </p:nvSpPr>
          <p:spPr bwMode="auto">
            <a:xfrm>
              <a:off x="1082" y="3073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6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87" name="Freeform 164"/>
            <p:cNvSpPr>
              <a:spLocks/>
            </p:cNvSpPr>
            <p:nvPr/>
          </p:nvSpPr>
          <p:spPr bwMode="auto">
            <a:xfrm>
              <a:off x="1082" y="2908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88" name="Freeform 165"/>
            <p:cNvSpPr>
              <a:spLocks/>
            </p:cNvSpPr>
            <p:nvPr/>
          </p:nvSpPr>
          <p:spPr bwMode="auto">
            <a:xfrm>
              <a:off x="1082" y="2908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89" name="Freeform 166"/>
            <p:cNvSpPr>
              <a:spLocks/>
            </p:cNvSpPr>
            <p:nvPr/>
          </p:nvSpPr>
          <p:spPr bwMode="auto">
            <a:xfrm>
              <a:off x="1082" y="2828"/>
              <a:ext cx="21" cy="18"/>
            </a:xfrm>
            <a:custGeom>
              <a:avLst/>
              <a:gdLst>
                <a:gd name="T0" fmla="*/ 12 w 21"/>
                <a:gd name="T1" fmla="*/ 0 h 18"/>
                <a:gd name="T2" fmla="*/ 16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6 w 21"/>
                <a:gd name="T15" fmla="*/ 18 h 18"/>
                <a:gd name="T16" fmla="*/ 12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2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90" name="Freeform 167"/>
            <p:cNvSpPr>
              <a:spLocks/>
            </p:cNvSpPr>
            <p:nvPr/>
          </p:nvSpPr>
          <p:spPr bwMode="auto">
            <a:xfrm>
              <a:off x="1082" y="2828"/>
              <a:ext cx="21" cy="18"/>
            </a:xfrm>
            <a:custGeom>
              <a:avLst/>
              <a:gdLst>
                <a:gd name="T0" fmla="*/ 12 w 21"/>
                <a:gd name="T1" fmla="*/ 0 h 18"/>
                <a:gd name="T2" fmla="*/ 16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6 w 21"/>
                <a:gd name="T15" fmla="*/ 18 h 18"/>
                <a:gd name="T16" fmla="*/ 12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2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91" name="Freeform 168"/>
            <p:cNvSpPr>
              <a:spLocks/>
            </p:cNvSpPr>
            <p:nvPr/>
          </p:nvSpPr>
          <p:spPr bwMode="auto">
            <a:xfrm>
              <a:off x="1082" y="2745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6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92" name="Freeform 169"/>
            <p:cNvSpPr>
              <a:spLocks/>
            </p:cNvSpPr>
            <p:nvPr/>
          </p:nvSpPr>
          <p:spPr bwMode="auto">
            <a:xfrm>
              <a:off x="1082" y="2745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6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93" name="Freeform 170"/>
            <p:cNvSpPr>
              <a:spLocks/>
            </p:cNvSpPr>
            <p:nvPr/>
          </p:nvSpPr>
          <p:spPr bwMode="auto">
            <a:xfrm>
              <a:off x="1082" y="2662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6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6 w 21"/>
                <a:gd name="T15" fmla="*/ 19 h 22"/>
                <a:gd name="T16" fmla="*/ 12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94" name="Freeform 171"/>
            <p:cNvSpPr>
              <a:spLocks/>
            </p:cNvSpPr>
            <p:nvPr/>
          </p:nvSpPr>
          <p:spPr bwMode="auto">
            <a:xfrm>
              <a:off x="1082" y="2662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6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6 w 21"/>
                <a:gd name="T15" fmla="*/ 19 h 22"/>
                <a:gd name="T16" fmla="*/ 12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95" name="Freeform 172"/>
            <p:cNvSpPr>
              <a:spLocks/>
            </p:cNvSpPr>
            <p:nvPr/>
          </p:nvSpPr>
          <p:spPr bwMode="auto">
            <a:xfrm>
              <a:off x="1082" y="2500"/>
              <a:ext cx="21" cy="18"/>
            </a:xfrm>
            <a:custGeom>
              <a:avLst/>
              <a:gdLst>
                <a:gd name="T0" fmla="*/ 12 w 21"/>
                <a:gd name="T1" fmla="*/ 0 h 18"/>
                <a:gd name="T2" fmla="*/ 16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6 w 21"/>
                <a:gd name="T15" fmla="*/ 18 h 18"/>
                <a:gd name="T16" fmla="*/ 12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2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96" name="Freeform 173"/>
            <p:cNvSpPr>
              <a:spLocks/>
            </p:cNvSpPr>
            <p:nvPr/>
          </p:nvSpPr>
          <p:spPr bwMode="auto">
            <a:xfrm>
              <a:off x="1082" y="2500"/>
              <a:ext cx="21" cy="18"/>
            </a:xfrm>
            <a:custGeom>
              <a:avLst/>
              <a:gdLst>
                <a:gd name="T0" fmla="*/ 12 w 21"/>
                <a:gd name="T1" fmla="*/ 0 h 18"/>
                <a:gd name="T2" fmla="*/ 16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6 w 21"/>
                <a:gd name="T15" fmla="*/ 18 h 18"/>
                <a:gd name="T16" fmla="*/ 12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2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97" name="Freeform 174"/>
            <p:cNvSpPr>
              <a:spLocks/>
            </p:cNvSpPr>
            <p:nvPr/>
          </p:nvSpPr>
          <p:spPr bwMode="auto">
            <a:xfrm>
              <a:off x="1082" y="2417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6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98" name="Freeform 175"/>
            <p:cNvSpPr>
              <a:spLocks/>
            </p:cNvSpPr>
            <p:nvPr/>
          </p:nvSpPr>
          <p:spPr bwMode="auto">
            <a:xfrm>
              <a:off x="1082" y="2417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6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499" name="Freeform 176"/>
            <p:cNvSpPr>
              <a:spLocks/>
            </p:cNvSpPr>
            <p:nvPr/>
          </p:nvSpPr>
          <p:spPr bwMode="auto">
            <a:xfrm>
              <a:off x="1082" y="2334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6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6 w 21"/>
                <a:gd name="T15" fmla="*/ 19 h 22"/>
                <a:gd name="T16" fmla="*/ 12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00" name="Freeform 177"/>
            <p:cNvSpPr>
              <a:spLocks/>
            </p:cNvSpPr>
            <p:nvPr/>
          </p:nvSpPr>
          <p:spPr bwMode="auto">
            <a:xfrm>
              <a:off x="1082" y="2334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6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6 w 21"/>
                <a:gd name="T15" fmla="*/ 19 h 22"/>
                <a:gd name="T16" fmla="*/ 12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01" name="Freeform 178"/>
            <p:cNvSpPr>
              <a:spLocks/>
            </p:cNvSpPr>
            <p:nvPr/>
          </p:nvSpPr>
          <p:spPr bwMode="auto">
            <a:xfrm>
              <a:off x="1082" y="2252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2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2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02" name="Freeform 179"/>
            <p:cNvSpPr>
              <a:spLocks/>
            </p:cNvSpPr>
            <p:nvPr/>
          </p:nvSpPr>
          <p:spPr bwMode="auto">
            <a:xfrm>
              <a:off x="1082" y="2252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2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2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03" name="Freeform 180"/>
            <p:cNvSpPr>
              <a:spLocks/>
            </p:cNvSpPr>
            <p:nvPr/>
          </p:nvSpPr>
          <p:spPr bwMode="auto">
            <a:xfrm>
              <a:off x="1082" y="2089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6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04" name="Freeform 181"/>
            <p:cNvSpPr>
              <a:spLocks/>
            </p:cNvSpPr>
            <p:nvPr/>
          </p:nvSpPr>
          <p:spPr bwMode="auto">
            <a:xfrm>
              <a:off x="1082" y="2089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6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05" name="Freeform 182"/>
            <p:cNvSpPr>
              <a:spLocks/>
            </p:cNvSpPr>
            <p:nvPr/>
          </p:nvSpPr>
          <p:spPr bwMode="auto">
            <a:xfrm>
              <a:off x="1082" y="2006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6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8 h 19"/>
                <a:gd name="T28" fmla="*/ 4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06" name="Freeform 183"/>
            <p:cNvSpPr>
              <a:spLocks/>
            </p:cNvSpPr>
            <p:nvPr/>
          </p:nvSpPr>
          <p:spPr bwMode="auto">
            <a:xfrm>
              <a:off x="1082" y="2006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6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8 h 19"/>
                <a:gd name="T28" fmla="*/ 4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07" name="Freeform 184"/>
            <p:cNvSpPr>
              <a:spLocks/>
            </p:cNvSpPr>
            <p:nvPr/>
          </p:nvSpPr>
          <p:spPr bwMode="auto">
            <a:xfrm>
              <a:off x="1082" y="1924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6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08" name="Freeform 185"/>
            <p:cNvSpPr>
              <a:spLocks/>
            </p:cNvSpPr>
            <p:nvPr/>
          </p:nvSpPr>
          <p:spPr bwMode="auto">
            <a:xfrm>
              <a:off x="1082" y="1924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6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09" name="Freeform 186"/>
            <p:cNvSpPr>
              <a:spLocks/>
            </p:cNvSpPr>
            <p:nvPr/>
          </p:nvSpPr>
          <p:spPr bwMode="auto">
            <a:xfrm>
              <a:off x="1082" y="1841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3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3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10" name="Freeform 187"/>
            <p:cNvSpPr>
              <a:spLocks/>
            </p:cNvSpPr>
            <p:nvPr/>
          </p:nvSpPr>
          <p:spPr bwMode="auto">
            <a:xfrm>
              <a:off x="1082" y="1841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3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3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11" name="Freeform 188"/>
            <p:cNvSpPr>
              <a:spLocks/>
            </p:cNvSpPr>
            <p:nvPr/>
          </p:nvSpPr>
          <p:spPr bwMode="auto">
            <a:xfrm>
              <a:off x="1082" y="1678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6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12" name="Freeform 189"/>
            <p:cNvSpPr>
              <a:spLocks/>
            </p:cNvSpPr>
            <p:nvPr/>
          </p:nvSpPr>
          <p:spPr bwMode="auto">
            <a:xfrm>
              <a:off x="1082" y="1678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6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13" name="Freeform 190"/>
            <p:cNvSpPr>
              <a:spLocks/>
            </p:cNvSpPr>
            <p:nvPr/>
          </p:nvSpPr>
          <p:spPr bwMode="auto">
            <a:xfrm>
              <a:off x="1082" y="1596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6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14" name="Freeform 191"/>
            <p:cNvSpPr>
              <a:spLocks/>
            </p:cNvSpPr>
            <p:nvPr/>
          </p:nvSpPr>
          <p:spPr bwMode="auto">
            <a:xfrm>
              <a:off x="1082" y="1596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6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15" name="Freeform 192"/>
            <p:cNvSpPr>
              <a:spLocks/>
            </p:cNvSpPr>
            <p:nvPr/>
          </p:nvSpPr>
          <p:spPr bwMode="auto">
            <a:xfrm>
              <a:off x="1082" y="1513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3 h 21"/>
                <a:gd name="T4" fmla="*/ 19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3 h 21"/>
                <a:gd name="T30" fmla="*/ 7 w 21"/>
                <a:gd name="T31" fmla="*/ 3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16" name="Freeform 193"/>
            <p:cNvSpPr>
              <a:spLocks/>
            </p:cNvSpPr>
            <p:nvPr/>
          </p:nvSpPr>
          <p:spPr bwMode="auto">
            <a:xfrm>
              <a:off x="1082" y="1513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3 h 21"/>
                <a:gd name="T4" fmla="*/ 19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3 h 21"/>
                <a:gd name="T30" fmla="*/ 7 w 21"/>
                <a:gd name="T31" fmla="*/ 3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17" name="Freeform 194"/>
            <p:cNvSpPr>
              <a:spLocks/>
            </p:cNvSpPr>
            <p:nvPr/>
          </p:nvSpPr>
          <p:spPr bwMode="auto">
            <a:xfrm>
              <a:off x="1082" y="1431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2 h 21"/>
                <a:gd name="T4" fmla="*/ 19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1 h 21"/>
                <a:gd name="T26" fmla="*/ 2 w 21"/>
                <a:gd name="T27" fmla="*/ 7 h 21"/>
                <a:gd name="T28" fmla="*/ 4 w 21"/>
                <a:gd name="T29" fmla="*/ 4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18" name="Freeform 195"/>
            <p:cNvSpPr>
              <a:spLocks/>
            </p:cNvSpPr>
            <p:nvPr/>
          </p:nvSpPr>
          <p:spPr bwMode="auto">
            <a:xfrm>
              <a:off x="1082" y="1431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6 w 21"/>
                <a:gd name="T3" fmla="*/ 2 h 21"/>
                <a:gd name="T4" fmla="*/ 19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1 h 21"/>
                <a:gd name="T26" fmla="*/ 2 w 21"/>
                <a:gd name="T27" fmla="*/ 7 h 21"/>
                <a:gd name="T28" fmla="*/ 4 w 21"/>
                <a:gd name="T29" fmla="*/ 4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6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19" name="Freeform 196"/>
            <p:cNvSpPr>
              <a:spLocks/>
            </p:cNvSpPr>
            <p:nvPr/>
          </p:nvSpPr>
          <p:spPr bwMode="auto">
            <a:xfrm>
              <a:off x="1901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20" name="Freeform 197"/>
            <p:cNvSpPr>
              <a:spLocks/>
            </p:cNvSpPr>
            <p:nvPr/>
          </p:nvSpPr>
          <p:spPr bwMode="auto">
            <a:xfrm>
              <a:off x="1901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21" name="Freeform 198"/>
            <p:cNvSpPr>
              <a:spLocks/>
            </p:cNvSpPr>
            <p:nvPr/>
          </p:nvSpPr>
          <p:spPr bwMode="auto">
            <a:xfrm>
              <a:off x="1901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22" name="Freeform 199"/>
            <p:cNvSpPr>
              <a:spLocks/>
            </p:cNvSpPr>
            <p:nvPr/>
          </p:nvSpPr>
          <p:spPr bwMode="auto">
            <a:xfrm>
              <a:off x="1901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23" name="Freeform 200"/>
            <p:cNvSpPr>
              <a:spLocks/>
            </p:cNvSpPr>
            <p:nvPr/>
          </p:nvSpPr>
          <p:spPr bwMode="auto">
            <a:xfrm>
              <a:off x="1901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24" name="Freeform 201"/>
            <p:cNvSpPr>
              <a:spLocks/>
            </p:cNvSpPr>
            <p:nvPr/>
          </p:nvSpPr>
          <p:spPr bwMode="auto">
            <a:xfrm>
              <a:off x="1901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25" name="Freeform 202"/>
            <p:cNvSpPr>
              <a:spLocks/>
            </p:cNvSpPr>
            <p:nvPr/>
          </p:nvSpPr>
          <p:spPr bwMode="auto">
            <a:xfrm>
              <a:off x="1901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7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26" name="Freeform 203"/>
            <p:cNvSpPr>
              <a:spLocks/>
            </p:cNvSpPr>
            <p:nvPr/>
          </p:nvSpPr>
          <p:spPr bwMode="auto">
            <a:xfrm>
              <a:off x="1901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7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27" name="Freeform 204"/>
            <p:cNvSpPr>
              <a:spLocks/>
            </p:cNvSpPr>
            <p:nvPr/>
          </p:nvSpPr>
          <p:spPr bwMode="auto">
            <a:xfrm>
              <a:off x="1901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528" name="Freeform 205"/>
            <p:cNvSpPr>
              <a:spLocks/>
            </p:cNvSpPr>
            <p:nvPr/>
          </p:nvSpPr>
          <p:spPr bwMode="auto">
            <a:xfrm>
              <a:off x="1901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6"/>
          <p:cNvGrpSpPr>
            <a:grpSpLocks/>
          </p:cNvGrpSpPr>
          <p:nvPr/>
        </p:nvGrpSpPr>
        <p:grpSpPr bwMode="auto">
          <a:xfrm>
            <a:off x="1657350" y="2271713"/>
            <a:ext cx="1851025" cy="3681412"/>
            <a:chOff x="1247" y="1431"/>
            <a:chExt cx="1166" cy="2319"/>
          </a:xfrm>
        </p:grpSpPr>
        <p:sp>
          <p:nvSpPr>
            <p:cNvPr id="47129" name="Freeform 207"/>
            <p:cNvSpPr>
              <a:spLocks/>
            </p:cNvSpPr>
            <p:nvPr/>
          </p:nvSpPr>
          <p:spPr bwMode="auto">
            <a:xfrm>
              <a:off x="1901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Freeform 208"/>
            <p:cNvSpPr>
              <a:spLocks/>
            </p:cNvSpPr>
            <p:nvPr/>
          </p:nvSpPr>
          <p:spPr bwMode="auto">
            <a:xfrm>
              <a:off x="1901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Freeform 209"/>
            <p:cNvSpPr>
              <a:spLocks/>
            </p:cNvSpPr>
            <p:nvPr/>
          </p:nvSpPr>
          <p:spPr bwMode="auto">
            <a:xfrm>
              <a:off x="1901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Freeform 210"/>
            <p:cNvSpPr>
              <a:spLocks/>
            </p:cNvSpPr>
            <p:nvPr/>
          </p:nvSpPr>
          <p:spPr bwMode="auto">
            <a:xfrm>
              <a:off x="1901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Freeform 211"/>
            <p:cNvSpPr>
              <a:spLocks/>
            </p:cNvSpPr>
            <p:nvPr/>
          </p:nvSpPr>
          <p:spPr bwMode="auto">
            <a:xfrm>
              <a:off x="1901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Freeform 212"/>
            <p:cNvSpPr>
              <a:spLocks/>
            </p:cNvSpPr>
            <p:nvPr/>
          </p:nvSpPr>
          <p:spPr bwMode="auto">
            <a:xfrm>
              <a:off x="1901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5" name="Freeform 213"/>
            <p:cNvSpPr>
              <a:spLocks/>
            </p:cNvSpPr>
            <p:nvPr/>
          </p:nvSpPr>
          <p:spPr bwMode="auto">
            <a:xfrm>
              <a:off x="1901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6" name="Freeform 214"/>
            <p:cNvSpPr>
              <a:spLocks/>
            </p:cNvSpPr>
            <p:nvPr/>
          </p:nvSpPr>
          <p:spPr bwMode="auto">
            <a:xfrm>
              <a:off x="1901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Freeform 215"/>
            <p:cNvSpPr>
              <a:spLocks/>
            </p:cNvSpPr>
            <p:nvPr/>
          </p:nvSpPr>
          <p:spPr bwMode="auto">
            <a:xfrm>
              <a:off x="1901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Freeform 216"/>
            <p:cNvSpPr>
              <a:spLocks/>
            </p:cNvSpPr>
            <p:nvPr/>
          </p:nvSpPr>
          <p:spPr bwMode="auto">
            <a:xfrm>
              <a:off x="1901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Freeform 217"/>
            <p:cNvSpPr>
              <a:spLocks/>
            </p:cNvSpPr>
            <p:nvPr/>
          </p:nvSpPr>
          <p:spPr bwMode="auto">
            <a:xfrm>
              <a:off x="1901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0" name="Freeform 218"/>
            <p:cNvSpPr>
              <a:spLocks/>
            </p:cNvSpPr>
            <p:nvPr/>
          </p:nvSpPr>
          <p:spPr bwMode="auto">
            <a:xfrm>
              <a:off x="1901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1" name="Freeform 219"/>
            <p:cNvSpPr>
              <a:spLocks/>
            </p:cNvSpPr>
            <p:nvPr/>
          </p:nvSpPr>
          <p:spPr bwMode="auto">
            <a:xfrm>
              <a:off x="1901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2" name="Freeform 220"/>
            <p:cNvSpPr>
              <a:spLocks/>
            </p:cNvSpPr>
            <p:nvPr/>
          </p:nvSpPr>
          <p:spPr bwMode="auto">
            <a:xfrm>
              <a:off x="1901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Freeform 221"/>
            <p:cNvSpPr>
              <a:spLocks/>
            </p:cNvSpPr>
            <p:nvPr/>
          </p:nvSpPr>
          <p:spPr bwMode="auto">
            <a:xfrm>
              <a:off x="1901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4" name="Freeform 222"/>
            <p:cNvSpPr>
              <a:spLocks/>
            </p:cNvSpPr>
            <p:nvPr/>
          </p:nvSpPr>
          <p:spPr bwMode="auto">
            <a:xfrm>
              <a:off x="1901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5" name="Freeform 223"/>
            <p:cNvSpPr>
              <a:spLocks/>
            </p:cNvSpPr>
            <p:nvPr/>
          </p:nvSpPr>
          <p:spPr bwMode="auto">
            <a:xfrm>
              <a:off x="1901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6" name="Freeform 224"/>
            <p:cNvSpPr>
              <a:spLocks/>
            </p:cNvSpPr>
            <p:nvPr/>
          </p:nvSpPr>
          <p:spPr bwMode="auto">
            <a:xfrm>
              <a:off x="1901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Freeform 225"/>
            <p:cNvSpPr>
              <a:spLocks/>
            </p:cNvSpPr>
            <p:nvPr/>
          </p:nvSpPr>
          <p:spPr bwMode="auto">
            <a:xfrm>
              <a:off x="1901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8" name="Freeform 226"/>
            <p:cNvSpPr>
              <a:spLocks/>
            </p:cNvSpPr>
            <p:nvPr/>
          </p:nvSpPr>
          <p:spPr bwMode="auto">
            <a:xfrm>
              <a:off x="1901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49" name="Freeform 227"/>
            <p:cNvSpPr>
              <a:spLocks/>
            </p:cNvSpPr>
            <p:nvPr/>
          </p:nvSpPr>
          <p:spPr bwMode="auto">
            <a:xfrm>
              <a:off x="1901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0" name="Freeform 228"/>
            <p:cNvSpPr>
              <a:spLocks/>
            </p:cNvSpPr>
            <p:nvPr/>
          </p:nvSpPr>
          <p:spPr bwMode="auto">
            <a:xfrm>
              <a:off x="1901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1" name="Freeform 229"/>
            <p:cNvSpPr>
              <a:spLocks/>
            </p:cNvSpPr>
            <p:nvPr/>
          </p:nvSpPr>
          <p:spPr bwMode="auto">
            <a:xfrm>
              <a:off x="1901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2" name="Freeform 230"/>
            <p:cNvSpPr>
              <a:spLocks/>
            </p:cNvSpPr>
            <p:nvPr/>
          </p:nvSpPr>
          <p:spPr bwMode="auto">
            <a:xfrm>
              <a:off x="1901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3" name="Freeform 231"/>
            <p:cNvSpPr>
              <a:spLocks/>
            </p:cNvSpPr>
            <p:nvPr/>
          </p:nvSpPr>
          <p:spPr bwMode="auto">
            <a:xfrm>
              <a:off x="1901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4" name="Freeform 232"/>
            <p:cNvSpPr>
              <a:spLocks/>
            </p:cNvSpPr>
            <p:nvPr/>
          </p:nvSpPr>
          <p:spPr bwMode="auto">
            <a:xfrm>
              <a:off x="1901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5" name="Freeform 233"/>
            <p:cNvSpPr>
              <a:spLocks/>
            </p:cNvSpPr>
            <p:nvPr/>
          </p:nvSpPr>
          <p:spPr bwMode="auto">
            <a:xfrm>
              <a:off x="1901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6" name="Freeform 234"/>
            <p:cNvSpPr>
              <a:spLocks/>
            </p:cNvSpPr>
            <p:nvPr/>
          </p:nvSpPr>
          <p:spPr bwMode="auto">
            <a:xfrm>
              <a:off x="1901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7" name="Freeform 235"/>
            <p:cNvSpPr>
              <a:spLocks/>
            </p:cNvSpPr>
            <p:nvPr/>
          </p:nvSpPr>
          <p:spPr bwMode="auto">
            <a:xfrm>
              <a:off x="1901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8" name="Freeform 236"/>
            <p:cNvSpPr>
              <a:spLocks/>
            </p:cNvSpPr>
            <p:nvPr/>
          </p:nvSpPr>
          <p:spPr bwMode="auto">
            <a:xfrm>
              <a:off x="1901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Freeform 237"/>
            <p:cNvSpPr>
              <a:spLocks/>
            </p:cNvSpPr>
            <p:nvPr/>
          </p:nvSpPr>
          <p:spPr bwMode="auto">
            <a:xfrm>
              <a:off x="1901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0" name="Freeform 238"/>
            <p:cNvSpPr>
              <a:spLocks/>
            </p:cNvSpPr>
            <p:nvPr/>
          </p:nvSpPr>
          <p:spPr bwMode="auto">
            <a:xfrm>
              <a:off x="1901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1" name="Freeform 239"/>
            <p:cNvSpPr>
              <a:spLocks/>
            </p:cNvSpPr>
            <p:nvPr/>
          </p:nvSpPr>
          <p:spPr bwMode="auto">
            <a:xfrm>
              <a:off x="1901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2" name="Freeform 240"/>
            <p:cNvSpPr>
              <a:spLocks/>
            </p:cNvSpPr>
            <p:nvPr/>
          </p:nvSpPr>
          <p:spPr bwMode="auto">
            <a:xfrm>
              <a:off x="1901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3" name="Freeform 241"/>
            <p:cNvSpPr>
              <a:spLocks/>
            </p:cNvSpPr>
            <p:nvPr/>
          </p:nvSpPr>
          <p:spPr bwMode="auto">
            <a:xfrm>
              <a:off x="1901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9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4" name="Freeform 242"/>
            <p:cNvSpPr>
              <a:spLocks/>
            </p:cNvSpPr>
            <p:nvPr/>
          </p:nvSpPr>
          <p:spPr bwMode="auto">
            <a:xfrm>
              <a:off x="1901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9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5" name="Freeform 243"/>
            <p:cNvSpPr>
              <a:spLocks/>
            </p:cNvSpPr>
            <p:nvPr/>
          </p:nvSpPr>
          <p:spPr bwMode="auto">
            <a:xfrm>
              <a:off x="1901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6" name="Freeform 244"/>
            <p:cNvSpPr>
              <a:spLocks/>
            </p:cNvSpPr>
            <p:nvPr/>
          </p:nvSpPr>
          <p:spPr bwMode="auto">
            <a:xfrm>
              <a:off x="1901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7" name="Freeform 245"/>
            <p:cNvSpPr>
              <a:spLocks/>
            </p:cNvSpPr>
            <p:nvPr/>
          </p:nvSpPr>
          <p:spPr bwMode="auto">
            <a:xfrm>
              <a:off x="1247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8" name="Freeform 246"/>
            <p:cNvSpPr>
              <a:spLocks/>
            </p:cNvSpPr>
            <p:nvPr/>
          </p:nvSpPr>
          <p:spPr bwMode="auto">
            <a:xfrm>
              <a:off x="1247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69" name="Freeform 247"/>
            <p:cNvSpPr>
              <a:spLocks/>
            </p:cNvSpPr>
            <p:nvPr/>
          </p:nvSpPr>
          <p:spPr bwMode="auto">
            <a:xfrm>
              <a:off x="1247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5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5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0" name="Freeform 248"/>
            <p:cNvSpPr>
              <a:spLocks/>
            </p:cNvSpPr>
            <p:nvPr/>
          </p:nvSpPr>
          <p:spPr bwMode="auto">
            <a:xfrm>
              <a:off x="1247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5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5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1" name="Freeform 249"/>
            <p:cNvSpPr>
              <a:spLocks/>
            </p:cNvSpPr>
            <p:nvPr/>
          </p:nvSpPr>
          <p:spPr bwMode="auto">
            <a:xfrm>
              <a:off x="1247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2" name="Freeform 250"/>
            <p:cNvSpPr>
              <a:spLocks/>
            </p:cNvSpPr>
            <p:nvPr/>
          </p:nvSpPr>
          <p:spPr bwMode="auto">
            <a:xfrm>
              <a:off x="1247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3" name="Freeform 251"/>
            <p:cNvSpPr>
              <a:spLocks/>
            </p:cNvSpPr>
            <p:nvPr/>
          </p:nvSpPr>
          <p:spPr bwMode="auto">
            <a:xfrm>
              <a:off x="1247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5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4" name="Freeform 252"/>
            <p:cNvSpPr>
              <a:spLocks/>
            </p:cNvSpPr>
            <p:nvPr/>
          </p:nvSpPr>
          <p:spPr bwMode="auto">
            <a:xfrm>
              <a:off x="1247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5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5" name="Freeform 253"/>
            <p:cNvSpPr>
              <a:spLocks/>
            </p:cNvSpPr>
            <p:nvPr/>
          </p:nvSpPr>
          <p:spPr bwMode="auto">
            <a:xfrm>
              <a:off x="1247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5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5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6" name="Freeform 254"/>
            <p:cNvSpPr>
              <a:spLocks/>
            </p:cNvSpPr>
            <p:nvPr/>
          </p:nvSpPr>
          <p:spPr bwMode="auto">
            <a:xfrm>
              <a:off x="1247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5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5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7" name="Freeform 255"/>
            <p:cNvSpPr>
              <a:spLocks/>
            </p:cNvSpPr>
            <p:nvPr/>
          </p:nvSpPr>
          <p:spPr bwMode="auto">
            <a:xfrm>
              <a:off x="1247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8" name="Freeform 256"/>
            <p:cNvSpPr>
              <a:spLocks/>
            </p:cNvSpPr>
            <p:nvPr/>
          </p:nvSpPr>
          <p:spPr bwMode="auto">
            <a:xfrm>
              <a:off x="1247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79" name="Freeform 257"/>
            <p:cNvSpPr>
              <a:spLocks/>
            </p:cNvSpPr>
            <p:nvPr/>
          </p:nvSpPr>
          <p:spPr bwMode="auto">
            <a:xfrm>
              <a:off x="1247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0" name="Freeform 258"/>
            <p:cNvSpPr>
              <a:spLocks/>
            </p:cNvSpPr>
            <p:nvPr/>
          </p:nvSpPr>
          <p:spPr bwMode="auto">
            <a:xfrm>
              <a:off x="1247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1" name="Freeform 259"/>
            <p:cNvSpPr>
              <a:spLocks/>
            </p:cNvSpPr>
            <p:nvPr/>
          </p:nvSpPr>
          <p:spPr bwMode="auto">
            <a:xfrm>
              <a:off x="1247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2" name="Freeform 260"/>
            <p:cNvSpPr>
              <a:spLocks/>
            </p:cNvSpPr>
            <p:nvPr/>
          </p:nvSpPr>
          <p:spPr bwMode="auto">
            <a:xfrm>
              <a:off x="1247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3" name="Freeform 261"/>
            <p:cNvSpPr>
              <a:spLocks/>
            </p:cNvSpPr>
            <p:nvPr/>
          </p:nvSpPr>
          <p:spPr bwMode="auto">
            <a:xfrm>
              <a:off x="1247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4" name="Freeform 262"/>
            <p:cNvSpPr>
              <a:spLocks/>
            </p:cNvSpPr>
            <p:nvPr/>
          </p:nvSpPr>
          <p:spPr bwMode="auto">
            <a:xfrm>
              <a:off x="1247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5" name="Freeform 263"/>
            <p:cNvSpPr>
              <a:spLocks/>
            </p:cNvSpPr>
            <p:nvPr/>
          </p:nvSpPr>
          <p:spPr bwMode="auto">
            <a:xfrm>
              <a:off x="1247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6" name="Freeform 264"/>
            <p:cNvSpPr>
              <a:spLocks/>
            </p:cNvSpPr>
            <p:nvPr/>
          </p:nvSpPr>
          <p:spPr bwMode="auto">
            <a:xfrm>
              <a:off x="1247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7" name="Freeform 265"/>
            <p:cNvSpPr>
              <a:spLocks/>
            </p:cNvSpPr>
            <p:nvPr/>
          </p:nvSpPr>
          <p:spPr bwMode="auto">
            <a:xfrm>
              <a:off x="1247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8" name="Freeform 266"/>
            <p:cNvSpPr>
              <a:spLocks/>
            </p:cNvSpPr>
            <p:nvPr/>
          </p:nvSpPr>
          <p:spPr bwMode="auto">
            <a:xfrm>
              <a:off x="1247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89" name="Freeform 267"/>
            <p:cNvSpPr>
              <a:spLocks/>
            </p:cNvSpPr>
            <p:nvPr/>
          </p:nvSpPr>
          <p:spPr bwMode="auto">
            <a:xfrm>
              <a:off x="1247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5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5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0" name="Freeform 268"/>
            <p:cNvSpPr>
              <a:spLocks/>
            </p:cNvSpPr>
            <p:nvPr/>
          </p:nvSpPr>
          <p:spPr bwMode="auto">
            <a:xfrm>
              <a:off x="1247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5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5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1" name="Freeform 269"/>
            <p:cNvSpPr>
              <a:spLocks/>
            </p:cNvSpPr>
            <p:nvPr/>
          </p:nvSpPr>
          <p:spPr bwMode="auto">
            <a:xfrm>
              <a:off x="1247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2" name="Freeform 270"/>
            <p:cNvSpPr>
              <a:spLocks/>
            </p:cNvSpPr>
            <p:nvPr/>
          </p:nvSpPr>
          <p:spPr bwMode="auto">
            <a:xfrm>
              <a:off x="1247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3" name="Freeform 271"/>
            <p:cNvSpPr>
              <a:spLocks/>
            </p:cNvSpPr>
            <p:nvPr/>
          </p:nvSpPr>
          <p:spPr bwMode="auto">
            <a:xfrm>
              <a:off x="1247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4" name="Freeform 272"/>
            <p:cNvSpPr>
              <a:spLocks/>
            </p:cNvSpPr>
            <p:nvPr/>
          </p:nvSpPr>
          <p:spPr bwMode="auto">
            <a:xfrm>
              <a:off x="1247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5" name="Freeform 273"/>
            <p:cNvSpPr>
              <a:spLocks/>
            </p:cNvSpPr>
            <p:nvPr/>
          </p:nvSpPr>
          <p:spPr bwMode="auto">
            <a:xfrm>
              <a:off x="1247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5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5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6" name="Freeform 274"/>
            <p:cNvSpPr>
              <a:spLocks/>
            </p:cNvSpPr>
            <p:nvPr/>
          </p:nvSpPr>
          <p:spPr bwMode="auto">
            <a:xfrm>
              <a:off x="1247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5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5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7" name="Freeform 275"/>
            <p:cNvSpPr>
              <a:spLocks/>
            </p:cNvSpPr>
            <p:nvPr/>
          </p:nvSpPr>
          <p:spPr bwMode="auto">
            <a:xfrm>
              <a:off x="1247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8" name="Freeform 276"/>
            <p:cNvSpPr>
              <a:spLocks/>
            </p:cNvSpPr>
            <p:nvPr/>
          </p:nvSpPr>
          <p:spPr bwMode="auto">
            <a:xfrm>
              <a:off x="1247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9" name="Freeform 277"/>
            <p:cNvSpPr>
              <a:spLocks/>
            </p:cNvSpPr>
            <p:nvPr/>
          </p:nvSpPr>
          <p:spPr bwMode="auto">
            <a:xfrm>
              <a:off x="1247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0" name="Freeform 278"/>
            <p:cNvSpPr>
              <a:spLocks/>
            </p:cNvSpPr>
            <p:nvPr/>
          </p:nvSpPr>
          <p:spPr bwMode="auto">
            <a:xfrm>
              <a:off x="1247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1" name="Freeform 279"/>
            <p:cNvSpPr>
              <a:spLocks/>
            </p:cNvSpPr>
            <p:nvPr/>
          </p:nvSpPr>
          <p:spPr bwMode="auto">
            <a:xfrm>
              <a:off x="1247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8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2" name="Freeform 280"/>
            <p:cNvSpPr>
              <a:spLocks/>
            </p:cNvSpPr>
            <p:nvPr/>
          </p:nvSpPr>
          <p:spPr bwMode="auto">
            <a:xfrm>
              <a:off x="1247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8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3" name="Freeform 281"/>
            <p:cNvSpPr>
              <a:spLocks/>
            </p:cNvSpPr>
            <p:nvPr/>
          </p:nvSpPr>
          <p:spPr bwMode="auto">
            <a:xfrm>
              <a:off x="1247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4" name="Freeform 282"/>
            <p:cNvSpPr>
              <a:spLocks/>
            </p:cNvSpPr>
            <p:nvPr/>
          </p:nvSpPr>
          <p:spPr bwMode="auto">
            <a:xfrm>
              <a:off x="1247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5" name="Freeform 283"/>
            <p:cNvSpPr>
              <a:spLocks/>
            </p:cNvSpPr>
            <p:nvPr/>
          </p:nvSpPr>
          <p:spPr bwMode="auto">
            <a:xfrm>
              <a:off x="1247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6" name="Freeform 284"/>
            <p:cNvSpPr>
              <a:spLocks/>
            </p:cNvSpPr>
            <p:nvPr/>
          </p:nvSpPr>
          <p:spPr bwMode="auto">
            <a:xfrm>
              <a:off x="1247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7" name="Freeform 285"/>
            <p:cNvSpPr>
              <a:spLocks/>
            </p:cNvSpPr>
            <p:nvPr/>
          </p:nvSpPr>
          <p:spPr bwMode="auto">
            <a:xfrm>
              <a:off x="1247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8" name="Freeform 286"/>
            <p:cNvSpPr>
              <a:spLocks/>
            </p:cNvSpPr>
            <p:nvPr/>
          </p:nvSpPr>
          <p:spPr bwMode="auto">
            <a:xfrm>
              <a:off x="1247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09" name="Freeform 287"/>
            <p:cNvSpPr>
              <a:spLocks/>
            </p:cNvSpPr>
            <p:nvPr/>
          </p:nvSpPr>
          <p:spPr bwMode="auto">
            <a:xfrm>
              <a:off x="1247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0" name="Freeform 288"/>
            <p:cNvSpPr>
              <a:spLocks/>
            </p:cNvSpPr>
            <p:nvPr/>
          </p:nvSpPr>
          <p:spPr bwMode="auto">
            <a:xfrm>
              <a:off x="1247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1" name="Freeform 289"/>
            <p:cNvSpPr>
              <a:spLocks/>
            </p:cNvSpPr>
            <p:nvPr/>
          </p:nvSpPr>
          <p:spPr bwMode="auto">
            <a:xfrm>
              <a:off x="1247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5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2" name="Freeform 290"/>
            <p:cNvSpPr>
              <a:spLocks/>
            </p:cNvSpPr>
            <p:nvPr/>
          </p:nvSpPr>
          <p:spPr bwMode="auto">
            <a:xfrm>
              <a:off x="1247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5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3" name="Freeform 291"/>
            <p:cNvSpPr>
              <a:spLocks/>
            </p:cNvSpPr>
            <p:nvPr/>
          </p:nvSpPr>
          <p:spPr bwMode="auto">
            <a:xfrm>
              <a:off x="1247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9 w 21"/>
                <a:gd name="T7" fmla="*/ 7 h 21"/>
                <a:gd name="T8" fmla="*/ 21 w 21"/>
                <a:gd name="T9" fmla="*/ 11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4" name="Freeform 292"/>
            <p:cNvSpPr>
              <a:spLocks/>
            </p:cNvSpPr>
            <p:nvPr/>
          </p:nvSpPr>
          <p:spPr bwMode="auto">
            <a:xfrm>
              <a:off x="1247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9 w 21"/>
                <a:gd name="T7" fmla="*/ 7 h 21"/>
                <a:gd name="T8" fmla="*/ 21 w 21"/>
                <a:gd name="T9" fmla="*/ 11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5" name="Freeform 293"/>
            <p:cNvSpPr>
              <a:spLocks/>
            </p:cNvSpPr>
            <p:nvPr/>
          </p:nvSpPr>
          <p:spPr bwMode="auto">
            <a:xfrm>
              <a:off x="2064" y="3729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6" name="Freeform 294"/>
            <p:cNvSpPr>
              <a:spLocks/>
            </p:cNvSpPr>
            <p:nvPr/>
          </p:nvSpPr>
          <p:spPr bwMode="auto">
            <a:xfrm>
              <a:off x="2064" y="3729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7" name="Freeform 295"/>
            <p:cNvSpPr>
              <a:spLocks/>
            </p:cNvSpPr>
            <p:nvPr/>
          </p:nvSpPr>
          <p:spPr bwMode="auto">
            <a:xfrm>
              <a:off x="2064" y="3646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8" name="Freeform 296"/>
            <p:cNvSpPr>
              <a:spLocks/>
            </p:cNvSpPr>
            <p:nvPr/>
          </p:nvSpPr>
          <p:spPr bwMode="auto">
            <a:xfrm>
              <a:off x="2064" y="3646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19" name="Freeform 297"/>
            <p:cNvSpPr>
              <a:spLocks/>
            </p:cNvSpPr>
            <p:nvPr/>
          </p:nvSpPr>
          <p:spPr bwMode="auto">
            <a:xfrm>
              <a:off x="2064" y="356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20" name="Freeform 298"/>
            <p:cNvSpPr>
              <a:spLocks/>
            </p:cNvSpPr>
            <p:nvPr/>
          </p:nvSpPr>
          <p:spPr bwMode="auto">
            <a:xfrm>
              <a:off x="2064" y="356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21" name="Freeform 299"/>
            <p:cNvSpPr>
              <a:spLocks/>
            </p:cNvSpPr>
            <p:nvPr/>
          </p:nvSpPr>
          <p:spPr bwMode="auto">
            <a:xfrm>
              <a:off x="2064" y="348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8 h 21"/>
                <a:gd name="T16" fmla="*/ 11 w 21"/>
                <a:gd name="T17" fmla="*/ 21 h 21"/>
                <a:gd name="T18" fmla="*/ 7 w 21"/>
                <a:gd name="T19" fmla="*/ 18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1" y="21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22" name="Freeform 300"/>
            <p:cNvSpPr>
              <a:spLocks/>
            </p:cNvSpPr>
            <p:nvPr/>
          </p:nvSpPr>
          <p:spPr bwMode="auto">
            <a:xfrm>
              <a:off x="2064" y="348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8 h 21"/>
                <a:gd name="T16" fmla="*/ 11 w 21"/>
                <a:gd name="T17" fmla="*/ 21 h 21"/>
                <a:gd name="T18" fmla="*/ 7 w 21"/>
                <a:gd name="T19" fmla="*/ 18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1" y="21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23" name="Freeform 301"/>
            <p:cNvSpPr>
              <a:spLocks/>
            </p:cNvSpPr>
            <p:nvPr/>
          </p:nvSpPr>
          <p:spPr bwMode="auto">
            <a:xfrm>
              <a:off x="2064" y="3318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24" name="Freeform 302"/>
            <p:cNvSpPr>
              <a:spLocks/>
            </p:cNvSpPr>
            <p:nvPr/>
          </p:nvSpPr>
          <p:spPr bwMode="auto">
            <a:xfrm>
              <a:off x="2064" y="3318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25" name="Freeform 303"/>
            <p:cNvSpPr>
              <a:spLocks/>
            </p:cNvSpPr>
            <p:nvPr/>
          </p:nvSpPr>
          <p:spPr bwMode="auto">
            <a:xfrm>
              <a:off x="2064" y="323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26" name="Freeform 304"/>
            <p:cNvSpPr>
              <a:spLocks/>
            </p:cNvSpPr>
            <p:nvPr/>
          </p:nvSpPr>
          <p:spPr bwMode="auto">
            <a:xfrm>
              <a:off x="2064" y="323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27" name="Freeform 305"/>
            <p:cNvSpPr>
              <a:spLocks/>
            </p:cNvSpPr>
            <p:nvPr/>
          </p:nvSpPr>
          <p:spPr bwMode="auto">
            <a:xfrm>
              <a:off x="2064" y="3156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28" name="Freeform 306"/>
            <p:cNvSpPr>
              <a:spLocks/>
            </p:cNvSpPr>
            <p:nvPr/>
          </p:nvSpPr>
          <p:spPr bwMode="auto">
            <a:xfrm>
              <a:off x="2064" y="3156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29" name="Freeform 307"/>
            <p:cNvSpPr>
              <a:spLocks/>
            </p:cNvSpPr>
            <p:nvPr/>
          </p:nvSpPr>
          <p:spPr bwMode="auto">
            <a:xfrm>
              <a:off x="2064" y="307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30" name="Freeform 308"/>
            <p:cNvSpPr>
              <a:spLocks/>
            </p:cNvSpPr>
            <p:nvPr/>
          </p:nvSpPr>
          <p:spPr bwMode="auto">
            <a:xfrm>
              <a:off x="2064" y="307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31" name="Freeform 309"/>
            <p:cNvSpPr>
              <a:spLocks/>
            </p:cNvSpPr>
            <p:nvPr/>
          </p:nvSpPr>
          <p:spPr bwMode="auto">
            <a:xfrm>
              <a:off x="2064" y="2908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32" name="Freeform 310"/>
            <p:cNvSpPr>
              <a:spLocks/>
            </p:cNvSpPr>
            <p:nvPr/>
          </p:nvSpPr>
          <p:spPr bwMode="auto">
            <a:xfrm>
              <a:off x="2064" y="2908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33" name="Freeform 311"/>
            <p:cNvSpPr>
              <a:spLocks/>
            </p:cNvSpPr>
            <p:nvPr/>
          </p:nvSpPr>
          <p:spPr bwMode="auto">
            <a:xfrm>
              <a:off x="2064" y="2828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34" name="Freeform 312"/>
            <p:cNvSpPr>
              <a:spLocks/>
            </p:cNvSpPr>
            <p:nvPr/>
          </p:nvSpPr>
          <p:spPr bwMode="auto">
            <a:xfrm>
              <a:off x="2064" y="2828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35" name="Freeform 313"/>
            <p:cNvSpPr>
              <a:spLocks/>
            </p:cNvSpPr>
            <p:nvPr/>
          </p:nvSpPr>
          <p:spPr bwMode="auto">
            <a:xfrm>
              <a:off x="2064" y="2745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36" name="Freeform 314"/>
            <p:cNvSpPr>
              <a:spLocks/>
            </p:cNvSpPr>
            <p:nvPr/>
          </p:nvSpPr>
          <p:spPr bwMode="auto">
            <a:xfrm>
              <a:off x="2064" y="2745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37" name="Freeform 315"/>
            <p:cNvSpPr>
              <a:spLocks/>
            </p:cNvSpPr>
            <p:nvPr/>
          </p:nvSpPr>
          <p:spPr bwMode="auto">
            <a:xfrm>
              <a:off x="2064" y="2662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38" name="Freeform 316"/>
            <p:cNvSpPr>
              <a:spLocks/>
            </p:cNvSpPr>
            <p:nvPr/>
          </p:nvSpPr>
          <p:spPr bwMode="auto">
            <a:xfrm>
              <a:off x="2064" y="2662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39" name="Freeform 317"/>
            <p:cNvSpPr>
              <a:spLocks/>
            </p:cNvSpPr>
            <p:nvPr/>
          </p:nvSpPr>
          <p:spPr bwMode="auto">
            <a:xfrm>
              <a:off x="2064" y="2500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40" name="Freeform 318"/>
            <p:cNvSpPr>
              <a:spLocks/>
            </p:cNvSpPr>
            <p:nvPr/>
          </p:nvSpPr>
          <p:spPr bwMode="auto">
            <a:xfrm>
              <a:off x="2064" y="2500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41" name="Freeform 319"/>
            <p:cNvSpPr>
              <a:spLocks/>
            </p:cNvSpPr>
            <p:nvPr/>
          </p:nvSpPr>
          <p:spPr bwMode="auto">
            <a:xfrm>
              <a:off x="2064" y="2417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42" name="Freeform 320"/>
            <p:cNvSpPr>
              <a:spLocks/>
            </p:cNvSpPr>
            <p:nvPr/>
          </p:nvSpPr>
          <p:spPr bwMode="auto">
            <a:xfrm>
              <a:off x="2064" y="2417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43" name="Freeform 321"/>
            <p:cNvSpPr>
              <a:spLocks/>
            </p:cNvSpPr>
            <p:nvPr/>
          </p:nvSpPr>
          <p:spPr bwMode="auto">
            <a:xfrm>
              <a:off x="2064" y="2334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44" name="Freeform 322"/>
            <p:cNvSpPr>
              <a:spLocks/>
            </p:cNvSpPr>
            <p:nvPr/>
          </p:nvSpPr>
          <p:spPr bwMode="auto">
            <a:xfrm>
              <a:off x="2064" y="2334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45" name="Freeform 323"/>
            <p:cNvSpPr>
              <a:spLocks/>
            </p:cNvSpPr>
            <p:nvPr/>
          </p:nvSpPr>
          <p:spPr bwMode="auto">
            <a:xfrm>
              <a:off x="2064" y="2252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46" name="Freeform 324"/>
            <p:cNvSpPr>
              <a:spLocks/>
            </p:cNvSpPr>
            <p:nvPr/>
          </p:nvSpPr>
          <p:spPr bwMode="auto">
            <a:xfrm>
              <a:off x="2064" y="2252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47" name="Freeform 325"/>
            <p:cNvSpPr>
              <a:spLocks/>
            </p:cNvSpPr>
            <p:nvPr/>
          </p:nvSpPr>
          <p:spPr bwMode="auto">
            <a:xfrm>
              <a:off x="2064" y="2089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48" name="Freeform 326"/>
            <p:cNvSpPr>
              <a:spLocks/>
            </p:cNvSpPr>
            <p:nvPr/>
          </p:nvSpPr>
          <p:spPr bwMode="auto">
            <a:xfrm>
              <a:off x="2064" y="2089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49" name="Freeform 327"/>
            <p:cNvSpPr>
              <a:spLocks/>
            </p:cNvSpPr>
            <p:nvPr/>
          </p:nvSpPr>
          <p:spPr bwMode="auto">
            <a:xfrm>
              <a:off x="2064" y="200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8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50" name="Freeform 328"/>
            <p:cNvSpPr>
              <a:spLocks/>
            </p:cNvSpPr>
            <p:nvPr/>
          </p:nvSpPr>
          <p:spPr bwMode="auto">
            <a:xfrm>
              <a:off x="2064" y="200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8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51" name="Freeform 329"/>
            <p:cNvSpPr>
              <a:spLocks/>
            </p:cNvSpPr>
            <p:nvPr/>
          </p:nvSpPr>
          <p:spPr bwMode="auto">
            <a:xfrm>
              <a:off x="2064" y="192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52" name="Freeform 330"/>
            <p:cNvSpPr>
              <a:spLocks/>
            </p:cNvSpPr>
            <p:nvPr/>
          </p:nvSpPr>
          <p:spPr bwMode="auto">
            <a:xfrm>
              <a:off x="2064" y="192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53" name="Freeform 331"/>
            <p:cNvSpPr>
              <a:spLocks/>
            </p:cNvSpPr>
            <p:nvPr/>
          </p:nvSpPr>
          <p:spPr bwMode="auto">
            <a:xfrm>
              <a:off x="2064" y="184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3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54" name="Freeform 332"/>
            <p:cNvSpPr>
              <a:spLocks/>
            </p:cNvSpPr>
            <p:nvPr/>
          </p:nvSpPr>
          <p:spPr bwMode="auto">
            <a:xfrm>
              <a:off x="2064" y="184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3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55" name="Freeform 333"/>
            <p:cNvSpPr>
              <a:spLocks/>
            </p:cNvSpPr>
            <p:nvPr/>
          </p:nvSpPr>
          <p:spPr bwMode="auto">
            <a:xfrm>
              <a:off x="2064" y="167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56" name="Freeform 334"/>
            <p:cNvSpPr>
              <a:spLocks/>
            </p:cNvSpPr>
            <p:nvPr/>
          </p:nvSpPr>
          <p:spPr bwMode="auto">
            <a:xfrm>
              <a:off x="2064" y="167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57" name="Freeform 335"/>
            <p:cNvSpPr>
              <a:spLocks/>
            </p:cNvSpPr>
            <p:nvPr/>
          </p:nvSpPr>
          <p:spPr bwMode="auto">
            <a:xfrm>
              <a:off x="2064" y="1596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58" name="Freeform 336"/>
            <p:cNvSpPr>
              <a:spLocks/>
            </p:cNvSpPr>
            <p:nvPr/>
          </p:nvSpPr>
          <p:spPr bwMode="auto">
            <a:xfrm>
              <a:off x="2064" y="1596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59" name="Freeform 337"/>
            <p:cNvSpPr>
              <a:spLocks/>
            </p:cNvSpPr>
            <p:nvPr/>
          </p:nvSpPr>
          <p:spPr bwMode="auto">
            <a:xfrm>
              <a:off x="2064" y="151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3 h 21"/>
                <a:gd name="T4" fmla="*/ 19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3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60" name="Freeform 338"/>
            <p:cNvSpPr>
              <a:spLocks/>
            </p:cNvSpPr>
            <p:nvPr/>
          </p:nvSpPr>
          <p:spPr bwMode="auto">
            <a:xfrm>
              <a:off x="2064" y="151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3 h 21"/>
                <a:gd name="T4" fmla="*/ 19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3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61" name="Freeform 339"/>
            <p:cNvSpPr>
              <a:spLocks/>
            </p:cNvSpPr>
            <p:nvPr/>
          </p:nvSpPr>
          <p:spPr bwMode="auto">
            <a:xfrm>
              <a:off x="2064" y="143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9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1 h 21"/>
                <a:gd name="T26" fmla="*/ 2 w 21"/>
                <a:gd name="T27" fmla="*/ 7 h 21"/>
                <a:gd name="T28" fmla="*/ 4 w 21"/>
                <a:gd name="T29" fmla="*/ 4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62" name="Freeform 340"/>
            <p:cNvSpPr>
              <a:spLocks/>
            </p:cNvSpPr>
            <p:nvPr/>
          </p:nvSpPr>
          <p:spPr bwMode="auto">
            <a:xfrm>
              <a:off x="2064" y="143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9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1 h 21"/>
                <a:gd name="T26" fmla="*/ 2 w 21"/>
                <a:gd name="T27" fmla="*/ 7 h 21"/>
                <a:gd name="T28" fmla="*/ 4 w 21"/>
                <a:gd name="T29" fmla="*/ 4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63" name="Freeform 341"/>
            <p:cNvSpPr>
              <a:spLocks/>
            </p:cNvSpPr>
            <p:nvPr/>
          </p:nvSpPr>
          <p:spPr bwMode="auto">
            <a:xfrm>
              <a:off x="1410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64" name="Freeform 342"/>
            <p:cNvSpPr>
              <a:spLocks/>
            </p:cNvSpPr>
            <p:nvPr/>
          </p:nvSpPr>
          <p:spPr bwMode="auto">
            <a:xfrm>
              <a:off x="1410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65" name="Freeform 343"/>
            <p:cNvSpPr>
              <a:spLocks/>
            </p:cNvSpPr>
            <p:nvPr/>
          </p:nvSpPr>
          <p:spPr bwMode="auto">
            <a:xfrm>
              <a:off x="1410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66" name="Freeform 344"/>
            <p:cNvSpPr>
              <a:spLocks/>
            </p:cNvSpPr>
            <p:nvPr/>
          </p:nvSpPr>
          <p:spPr bwMode="auto">
            <a:xfrm>
              <a:off x="1410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67" name="Freeform 345"/>
            <p:cNvSpPr>
              <a:spLocks/>
            </p:cNvSpPr>
            <p:nvPr/>
          </p:nvSpPr>
          <p:spPr bwMode="auto">
            <a:xfrm>
              <a:off x="1410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68" name="Freeform 346"/>
            <p:cNvSpPr>
              <a:spLocks/>
            </p:cNvSpPr>
            <p:nvPr/>
          </p:nvSpPr>
          <p:spPr bwMode="auto">
            <a:xfrm>
              <a:off x="1410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69" name="Freeform 347"/>
            <p:cNvSpPr>
              <a:spLocks/>
            </p:cNvSpPr>
            <p:nvPr/>
          </p:nvSpPr>
          <p:spPr bwMode="auto">
            <a:xfrm>
              <a:off x="1410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7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70" name="Freeform 348"/>
            <p:cNvSpPr>
              <a:spLocks/>
            </p:cNvSpPr>
            <p:nvPr/>
          </p:nvSpPr>
          <p:spPr bwMode="auto">
            <a:xfrm>
              <a:off x="1410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7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71" name="Freeform 349"/>
            <p:cNvSpPr>
              <a:spLocks/>
            </p:cNvSpPr>
            <p:nvPr/>
          </p:nvSpPr>
          <p:spPr bwMode="auto">
            <a:xfrm>
              <a:off x="1410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72" name="Freeform 350"/>
            <p:cNvSpPr>
              <a:spLocks/>
            </p:cNvSpPr>
            <p:nvPr/>
          </p:nvSpPr>
          <p:spPr bwMode="auto">
            <a:xfrm>
              <a:off x="1410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73" name="Freeform 351"/>
            <p:cNvSpPr>
              <a:spLocks/>
            </p:cNvSpPr>
            <p:nvPr/>
          </p:nvSpPr>
          <p:spPr bwMode="auto">
            <a:xfrm>
              <a:off x="1410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74" name="Freeform 352"/>
            <p:cNvSpPr>
              <a:spLocks/>
            </p:cNvSpPr>
            <p:nvPr/>
          </p:nvSpPr>
          <p:spPr bwMode="auto">
            <a:xfrm>
              <a:off x="1410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75" name="Freeform 353"/>
            <p:cNvSpPr>
              <a:spLocks/>
            </p:cNvSpPr>
            <p:nvPr/>
          </p:nvSpPr>
          <p:spPr bwMode="auto">
            <a:xfrm>
              <a:off x="1410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76" name="Freeform 354"/>
            <p:cNvSpPr>
              <a:spLocks/>
            </p:cNvSpPr>
            <p:nvPr/>
          </p:nvSpPr>
          <p:spPr bwMode="auto">
            <a:xfrm>
              <a:off x="1410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77" name="Freeform 355"/>
            <p:cNvSpPr>
              <a:spLocks/>
            </p:cNvSpPr>
            <p:nvPr/>
          </p:nvSpPr>
          <p:spPr bwMode="auto">
            <a:xfrm>
              <a:off x="1410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78" name="Freeform 356"/>
            <p:cNvSpPr>
              <a:spLocks/>
            </p:cNvSpPr>
            <p:nvPr/>
          </p:nvSpPr>
          <p:spPr bwMode="auto">
            <a:xfrm>
              <a:off x="1410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79" name="Freeform 357"/>
            <p:cNvSpPr>
              <a:spLocks/>
            </p:cNvSpPr>
            <p:nvPr/>
          </p:nvSpPr>
          <p:spPr bwMode="auto">
            <a:xfrm>
              <a:off x="1410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80" name="Freeform 358"/>
            <p:cNvSpPr>
              <a:spLocks/>
            </p:cNvSpPr>
            <p:nvPr/>
          </p:nvSpPr>
          <p:spPr bwMode="auto">
            <a:xfrm>
              <a:off x="1410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81" name="Freeform 359"/>
            <p:cNvSpPr>
              <a:spLocks/>
            </p:cNvSpPr>
            <p:nvPr/>
          </p:nvSpPr>
          <p:spPr bwMode="auto">
            <a:xfrm>
              <a:off x="1410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82" name="Freeform 360"/>
            <p:cNvSpPr>
              <a:spLocks/>
            </p:cNvSpPr>
            <p:nvPr/>
          </p:nvSpPr>
          <p:spPr bwMode="auto">
            <a:xfrm>
              <a:off x="1410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83" name="Freeform 361"/>
            <p:cNvSpPr>
              <a:spLocks/>
            </p:cNvSpPr>
            <p:nvPr/>
          </p:nvSpPr>
          <p:spPr bwMode="auto">
            <a:xfrm>
              <a:off x="1410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84" name="Freeform 362"/>
            <p:cNvSpPr>
              <a:spLocks/>
            </p:cNvSpPr>
            <p:nvPr/>
          </p:nvSpPr>
          <p:spPr bwMode="auto">
            <a:xfrm>
              <a:off x="1410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85" name="Freeform 363"/>
            <p:cNvSpPr>
              <a:spLocks/>
            </p:cNvSpPr>
            <p:nvPr/>
          </p:nvSpPr>
          <p:spPr bwMode="auto">
            <a:xfrm>
              <a:off x="1410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86" name="Freeform 364"/>
            <p:cNvSpPr>
              <a:spLocks/>
            </p:cNvSpPr>
            <p:nvPr/>
          </p:nvSpPr>
          <p:spPr bwMode="auto">
            <a:xfrm>
              <a:off x="1410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87" name="Freeform 365"/>
            <p:cNvSpPr>
              <a:spLocks/>
            </p:cNvSpPr>
            <p:nvPr/>
          </p:nvSpPr>
          <p:spPr bwMode="auto">
            <a:xfrm>
              <a:off x="1410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88" name="Freeform 366"/>
            <p:cNvSpPr>
              <a:spLocks/>
            </p:cNvSpPr>
            <p:nvPr/>
          </p:nvSpPr>
          <p:spPr bwMode="auto">
            <a:xfrm>
              <a:off x="1410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89" name="Freeform 367"/>
            <p:cNvSpPr>
              <a:spLocks/>
            </p:cNvSpPr>
            <p:nvPr/>
          </p:nvSpPr>
          <p:spPr bwMode="auto">
            <a:xfrm>
              <a:off x="1410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90" name="Freeform 368"/>
            <p:cNvSpPr>
              <a:spLocks/>
            </p:cNvSpPr>
            <p:nvPr/>
          </p:nvSpPr>
          <p:spPr bwMode="auto">
            <a:xfrm>
              <a:off x="1410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91" name="Freeform 369"/>
            <p:cNvSpPr>
              <a:spLocks/>
            </p:cNvSpPr>
            <p:nvPr/>
          </p:nvSpPr>
          <p:spPr bwMode="auto">
            <a:xfrm>
              <a:off x="1410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92" name="Freeform 370"/>
            <p:cNvSpPr>
              <a:spLocks/>
            </p:cNvSpPr>
            <p:nvPr/>
          </p:nvSpPr>
          <p:spPr bwMode="auto">
            <a:xfrm>
              <a:off x="1410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93" name="Freeform 371"/>
            <p:cNvSpPr>
              <a:spLocks/>
            </p:cNvSpPr>
            <p:nvPr/>
          </p:nvSpPr>
          <p:spPr bwMode="auto">
            <a:xfrm>
              <a:off x="1410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94" name="Freeform 372"/>
            <p:cNvSpPr>
              <a:spLocks/>
            </p:cNvSpPr>
            <p:nvPr/>
          </p:nvSpPr>
          <p:spPr bwMode="auto">
            <a:xfrm>
              <a:off x="1410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95" name="Freeform 373"/>
            <p:cNvSpPr>
              <a:spLocks/>
            </p:cNvSpPr>
            <p:nvPr/>
          </p:nvSpPr>
          <p:spPr bwMode="auto">
            <a:xfrm>
              <a:off x="1410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96" name="Freeform 374"/>
            <p:cNvSpPr>
              <a:spLocks/>
            </p:cNvSpPr>
            <p:nvPr/>
          </p:nvSpPr>
          <p:spPr bwMode="auto">
            <a:xfrm>
              <a:off x="1410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97" name="Freeform 375"/>
            <p:cNvSpPr>
              <a:spLocks/>
            </p:cNvSpPr>
            <p:nvPr/>
          </p:nvSpPr>
          <p:spPr bwMode="auto">
            <a:xfrm>
              <a:off x="1410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98" name="Freeform 376"/>
            <p:cNvSpPr>
              <a:spLocks/>
            </p:cNvSpPr>
            <p:nvPr/>
          </p:nvSpPr>
          <p:spPr bwMode="auto">
            <a:xfrm>
              <a:off x="1410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299" name="Freeform 377"/>
            <p:cNvSpPr>
              <a:spLocks/>
            </p:cNvSpPr>
            <p:nvPr/>
          </p:nvSpPr>
          <p:spPr bwMode="auto">
            <a:xfrm>
              <a:off x="1410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0" name="Freeform 378"/>
            <p:cNvSpPr>
              <a:spLocks/>
            </p:cNvSpPr>
            <p:nvPr/>
          </p:nvSpPr>
          <p:spPr bwMode="auto">
            <a:xfrm>
              <a:off x="1410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1" name="Freeform 379"/>
            <p:cNvSpPr>
              <a:spLocks/>
            </p:cNvSpPr>
            <p:nvPr/>
          </p:nvSpPr>
          <p:spPr bwMode="auto">
            <a:xfrm>
              <a:off x="1410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2" name="Freeform 380"/>
            <p:cNvSpPr>
              <a:spLocks/>
            </p:cNvSpPr>
            <p:nvPr/>
          </p:nvSpPr>
          <p:spPr bwMode="auto">
            <a:xfrm>
              <a:off x="1410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3" name="Freeform 381"/>
            <p:cNvSpPr>
              <a:spLocks/>
            </p:cNvSpPr>
            <p:nvPr/>
          </p:nvSpPr>
          <p:spPr bwMode="auto">
            <a:xfrm>
              <a:off x="1410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4" name="Freeform 382"/>
            <p:cNvSpPr>
              <a:spLocks/>
            </p:cNvSpPr>
            <p:nvPr/>
          </p:nvSpPr>
          <p:spPr bwMode="auto">
            <a:xfrm>
              <a:off x="1410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5" name="Freeform 383"/>
            <p:cNvSpPr>
              <a:spLocks/>
            </p:cNvSpPr>
            <p:nvPr/>
          </p:nvSpPr>
          <p:spPr bwMode="auto">
            <a:xfrm>
              <a:off x="1410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6" name="Freeform 384"/>
            <p:cNvSpPr>
              <a:spLocks/>
            </p:cNvSpPr>
            <p:nvPr/>
          </p:nvSpPr>
          <p:spPr bwMode="auto">
            <a:xfrm>
              <a:off x="1410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7" name="Freeform 385"/>
            <p:cNvSpPr>
              <a:spLocks/>
            </p:cNvSpPr>
            <p:nvPr/>
          </p:nvSpPr>
          <p:spPr bwMode="auto">
            <a:xfrm>
              <a:off x="1410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9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8" name="Freeform 386"/>
            <p:cNvSpPr>
              <a:spLocks/>
            </p:cNvSpPr>
            <p:nvPr/>
          </p:nvSpPr>
          <p:spPr bwMode="auto">
            <a:xfrm>
              <a:off x="1410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9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09" name="Freeform 387"/>
            <p:cNvSpPr>
              <a:spLocks/>
            </p:cNvSpPr>
            <p:nvPr/>
          </p:nvSpPr>
          <p:spPr bwMode="auto">
            <a:xfrm>
              <a:off x="1410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0" name="Freeform 388"/>
            <p:cNvSpPr>
              <a:spLocks/>
            </p:cNvSpPr>
            <p:nvPr/>
          </p:nvSpPr>
          <p:spPr bwMode="auto">
            <a:xfrm>
              <a:off x="1410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1" name="Freeform 389"/>
            <p:cNvSpPr>
              <a:spLocks/>
            </p:cNvSpPr>
            <p:nvPr/>
          </p:nvSpPr>
          <p:spPr bwMode="auto">
            <a:xfrm>
              <a:off x="2392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2" name="Freeform 390"/>
            <p:cNvSpPr>
              <a:spLocks/>
            </p:cNvSpPr>
            <p:nvPr/>
          </p:nvSpPr>
          <p:spPr bwMode="auto">
            <a:xfrm>
              <a:off x="2392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3" name="Freeform 391"/>
            <p:cNvSpPr>
              <a:spLocks/>
            </p:cNvSpPr>
            <p:nvPr/>
          </p:nvSpPr>
          <p:spPr bwMode="auto">
            <a:xfrm>
              <a:off x="2392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4" name="Freeform 392"/>
            <p:cNvSpPr>
              <a:spLocks/>
            </p:cNvSpPr>
            <p:nvPr/>
          </p:nvSpPr>
          <p:spPr bwMode="auto">
            <a:xfrm>
              <a:off x="2392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5" name="Freeform 393"/>
            <p:cNvSpPr>
              <a:spLocks/>
            </p:cNvSpPr>
            <p:nvPr/>
          </p:nvSpPr>
          <p:spPr bwMode="auto">
            <a:xfrm>
              <a:off x="2392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6" name="Freeform 394"/>
            <p:cNvSpPr>
              <a:spLocks/>
            </p:cNvSpPr>
            <p:nvPr/>
          </p:nvSpPr>
          <p:spPr bwMode="auto">
            <a:xfrm>
              <a:off x="2392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7" name="Freeform 395"/>
            <p:cNvSpPr>
              <a:spLocks/>
            </p:cNvSpPr>
            <p:nvPr/>
          </p:nvSpPr>
          <p:spPr bwMode="auto">
            <a:xfrm>
              <a:off x="2392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9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7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8" name="Freeform 396"/>
            <p:cNvSpPr>
              <a:spLocks/>
            </p:cNvSpPr>
            <p:nvPr/>
          </p:nvSpPr>
          <p:spPr bwMode="auto">
            <a:xfrm>
              <a:off x="2392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9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7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19" name="Freeform 397"/>
            <p:cNvSpPr>
              <a:spLocks/>
            </p:cNvSpPr>
            <p:nvPr/>
          </p:nvSpPr>
          <p:spPr bwMode="auto">
            <a:xfrm>
              <a:off x="2392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20" name="Freeform 398"/>
            <p:cNvSpPr>
              <a:spLocks/>
            </p:cNvSpPr>
            <p:nvPr/>
          </p:nvSpPr>
          <p:spPr bwMode="auto">
            <a:xfrm>
              <a:off x="2392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21" name="Freeform 399"/>
            <p:cNvSpPr>
              <a:spLocks/>
            </p:cNvSpPr>
            <p:nvPr/>
          </p:nvSpPr>
          <p:spPr bwMode="auto">
            <a:xfrm>
              <a:off x="2392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22" name="Freeform 400"/>
            <p:cNvSpPr>
              <a:spLocks/>
            </p:cNvSpPr>
            <p:nvPr/>
          </p:nvSpPr>
          <p:spPr bwMode="auto">
            <a:xfrm>
              <a:off x="2392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23" name="Freeform 401"/>
            <p:cNvSpPr>
              <a:spLocks/>
            </p:cNvSpPr>
            <p:nvPr/>
          </p:nvSpPr>
          <p:spPr bwMode="auto">
            <a:xfrm>
              <a:off x="2392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24" name="Freeform 402"/>
            <p:cNvSpPr>
              <a:spLocks/>
            </p:cNvSpPr>
            <p:nvPr/>
          </p:nvSpPr>
          <p:spPr bwMode="auto">
            <a:xfrm>
              <a:off x="2392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25" name="Freeform 403"/>
            <p:cNvSpPr>
              <a:spLocks/>
            </p:cNvSpPr>
            <p:nvPr/>
          </p:nvSpPr>
          <p:spPr bwMode="auto">
            <a:xfrm>
              <a:off x="2392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26" name="Freeform 404"/>
            <p:cNvSpPr>
              <a:spLocks/>
            </p:cNvSpPr>
            <p:nvPr/>
          </p:nvSpPr>
          <p:spPr bwMode="auto">
            <a:xfrm>
              <a:off x="2392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27" name="Freeform 405"/>
            <p:cNvSpPr>
              <a:spLocks/>
            </p:cNvSpPr>
            <p:nvPr/>
          </p:nvSpPr>
          <p:spPr bwMode="auto">
            <a:xfrm>
              <a:off x="2392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328" name="Freeform 406"/>
            <p:cNvSpPr>
              <a:spLocks/>
            </p:cNvSpPr>
            <p:nvPr/>
          </p:nvSpPr>
          <p:spPr bwMode="auto">
            <a:xfrm>
              <a:off x="2392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07"/>
          <p:cNvGrpSpPr>
            <a:grpSpLocks/>
          </p:cNvGrpSpPr>
          <p:nvPr/>
        </p:nvGrpSpPr>
        <p:grpSpPr bwMode="auto">
          <a:xfrm>
            <a:off x="3475038" y="2271713"/>
            <a:ext cx="4189412" cy="3681412"/>
            <a:chOff x="2392" y="1431"/>
            <a:chExt cx="2639" cy="2319"/>
          </a:xfrm>
        </p:grpSpPr>
        <p:sp>
          <p:nvSpPr>
            <p:cNvPr id="46929" name="Freeform 408"/>
            <p:cNvSpPr>
              <a:spLocks/>
            </p:cNvSpPr>
            <p:nvPr/>
          </p:nvSpPr>
          <p:spPr bwMode="auto">
            <a:xfrm>
              <a:off x="2392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30" name="Freeform 409"/>
            <p:cNvSpPr>
              <a:spLocks/>
            </p:cNvSpPr>
            <p:nvPr/>
          </p:nvSpPr>
          <p:spPr bwMode="auto">
            <a:xfrm>
              <a:off x="2392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31" name="Freeform 410"/>
            <p:cNvSpPr>
              <a:spLocks/>
            </p:cNvSpPr>
            <p:nvPr/>
          </p:nvSpPr>
          <p:spPr bwMode="auto">
            <a:xfrm>
              <a:off x="2392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32" name="Freeform 411"/>
            <p:cNvSpPr>
              <a:spLocks/>
            </p:cNvSpPr>
            <p:nvPr/>
          </p:nvSpPr>
          <p:spPr bwMode="auto">
            <a:xfrm>
              <a:off x="2392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33" name="Freeform 412"/>
            <p:cNvSpPr>
              <a:spLocks/>
            </p:cNvSpPr>
            <p:nvPr/>
          </p:nvSpPr>
          <p:spPr bwMode="auto">
            <a:xfrm>
              <a:off x="2392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34" name="Freeform 413"/>
            <p:cNvSpPr>
              <a:spLocks/>
            </p:cNvSpPr>
            <p:nvPr/>
          </p:nvSpPr>
          <p:spPr bwMode="auto">
            <a:xfrm>
              <a:off x="2392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35" name="Freeform 414"/>
            <p:cNvSpPr>
              <a:spLocks/>
            </p:cNvSpPr>
            <p:nvPr/>
          </p:nvSpPr>
          <p:spPr bwMode="auto">
            <a:xfrm>
              <a:off x="2392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36" name="Freeform 415"/>
            <p:cNvSpPr>
              <a:spLocks/>
            </p:cNvSpPr>
            <p:nvPr/>
          </p:nvSpPr>
          <p:spPr bwMode="auto">
            <a:xfrm>
              <a:off x="2392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37" name="Freeform 416"/>
            <p:cNvSpPr>
              <a:spLocks/>
            </p:cNvSpPr>
            <p:nvPr/>
          </p:nvSpPr>
          <p:spPr bwMode="auto">
            <a:xfrm>
              <a:off x="2392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38" name="Freeform 417"/>
            <p:cNvSpPr>
              <a:spLocks/>
            </p:cNvSpPr>
            <p:nvPr/>
          </p:nvSpPr>
          <p:spPr bwMode="auto">
            <a:xfrm>
              <a:off x="2392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39" name="Freeform 418"/>
            <p:cNvSpPr>
              <a:spLocks/>
            </p:cNvSpPr>
            <p:nvPr/>
          </p:nvSpPr>
          <p:spPr bwMode="auto">
            <a:xfrm>
              <a:off x="2392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40" name="Freeform 419"/>
            <p:cNvSpPr>
              <a:spLocks/>
            </p:cNvSpPr>
            <p:nvPr/>
          </p:nvSpPr>
          <p:spPr bwMode="auto">
            <a:xfrm>
              <a:off x="2392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41" name="Freeform 420"/>
            <p:cNvSpPr>
              <a:spLocks/>
            </p:cNvSpPr>
            <p:nvPr/>
          </p:nvSpPr>
          <p:spPr bwMode="auto">
            <a:xfrm>
              <a:off x="2392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2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42" name="Freeform 421"/>
            <p:cNvSpPr>
              <a:spLocks/>
            </p:cNvSpPr>
            <p:nvPr/>
          </p:nvSpPr>
          <p:spPr bwMode="auto">
            <a:xfrm>
              <a:off x="2392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2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43" name="Freeform 422"/>
            <p:cNvSpPr>
              <a:spLocks/>
            </p:cNvSpPr>
            <p:nvPr/>
          </p:nvSpPr>
          <p:spPr bwMode="auto">
            <a:xfrm>
              <a:off x="2392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44" name="Freeform 423"/>
            <p:cNvSpPr>
              <a:spLocks/>
            </p:cNvSpPr>
            <p:nvPr/>
          </p:nvSpPr>
          <p:spPr bwMode="auto">
            <a:xfrm>
              <a:off x="2392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45" name="Freeform 424"/>
            <p:cNvSpPr>
              <a:spLocks/>
            </p:cNvSpPr>
            <p:nvPr/>
          </p:nvSpPr>
          <p:spPr bwMode="auto">
            <a:xfrm>
              <a:off x="2392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19 w 21"/>
                <a:gd name="T7" fmla="*/ 8 h 19"/>
                <a:gd name="T8" fmla="*/ 21 w 21"/>
                <a:gd name="T9" fmla="*/ 10 h 19"/>
                <a:gd name="T10" fmla="*/ 19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46" name="Freeform 425"/>
            <p:cNvSpPr>
              <a:spLocks/>
            </p:cNvSpPr>
            <p:nvPr/>
          </p:nvSpPr>
          <p:spPr bwMode="auto">
            <a:xfrm>
              <a:off x="2392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19 w 21"/>
                <a:gd name="T7" fmla="*/ 8 h 19"/>
                <a:gd name="T8" fmla="*/ 21 w 21"/>
                <a:gd name="T9" fmla="*/ 10 h 19"/>
                <a:gd name="T10" fmla="*/ 19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47" name="Freeform 426"/>
            <p:cNvSpPr>
              <a:spLocks/>
            </p:cNvSpPr>
            <p:nvPr/>
          </p:nvSpPr>
          <p:spPr bwMode="auto">
            <a:xfrm>
              <a:off x="2392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48" name="Freeform 427"/>
            <p:cNvSpPr>
              <a:spLocks/>
            </p:cNvSpPr>
            <p:nvPr/>
          </p:nvSpPr>
          <p:spPr bwMode="auto">
            <a:xfrm>
              <a:off x="2392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49" name="Freeform 428"/>
            <p:cNvSpPr>
              <a:spLocks/>
            </p:cNvSpPr>
            <p:nvPr/>
          </p:nvSpPr>
          <p:spPr bwMode="auto">
            <a:xfrm>
              <a:off x="2392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9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50" name="Freeform 429"/>
            <p:cNvSpPr>
              <a:spLocks/>
            </p:cNvSpPr>
            <p:nvPr/>
          </p:nvSpPr>
          <p:spPr bwMode="auto">
            <a:xfrm>
              <a:off x="2392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9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51" name="Freeform 430"/>
            <p:cNvSpPr>
              <a:spLocks/>
            </p:cNvSpPr>
            <p:nvPr/>
          </p:nvSpPr>
          <p:spPr bwMode="auto">
            <a:xfrm>
              <a:off x="2392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52" name="Freeform 431"/>
            <p:cNvSpPr>
              <a:spLocks/>
            </p:cNvSpPr>
            <p:nvPr/>
          </p:nvSpPr>
          <p:spPr bwMode="auto">
            <a:xfrm>
              <a:off x="2392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53" name="Freeform 432"/>
            <p:cNvSpPr>
              <a:spLocks/>
            </p:cNvSpPr>
            <p:nvPr/>
          </p:nvSpPr>
          <p:spPr bwMode="auto">
            <a:xfrm>
              <a:off x="2392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54" name="Freeform 433"/>
            <p:cNvSpPr>
              <a:spLocks/>
            </p:cNvSpPr>
            <p:nvPr/>
          </p:nvSpPr>
          <p:spPr bwMode="auto">
            <a:xfrm>
              <a:off x="2392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55" name="Freeform 434"/>
            <p:cNvSpPr>
              <a:spLocks/>
            </p:cNvSpPr>
            <p:nvPr/>
          </p:nvSpPr>
          <p:spPr bwMode="auto">
            <a:xfrm>
              <a:off x="2392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9 w 21"/>
                <a:gd name="T5" fmla="*/ 3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56" name="Freeform 435"/>
            <p:cNvSpPr>
              <a:spLocks/>
            </p:cNvSpPr>
            <p:nvPr/>
          </p:nvSpPr>
          <p:spPr bwMode="auto">
            <a:xfrm>
              <a:off x="2392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9 w 21"/>
                <a:gd name="T5" fmla="*/ 3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57" name="Freeform 436"/>
            <p:cNvSpPr>
              <a:spLocks/>
            </p:cNvSpPr>
            <p:nvPr/>
          </p:nvSpPr>
          <p:spPr bwMode="auto">
            <a:xfrm>
              <a:off x="2392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4 h 21"/>
                <a:gd name="T6" fmla="*/ 19 w 21"/>
                <a:gd name="T7" fmla="*/ 7 h 21"/>
                <a:gd name="T8" fmla="*/ 21 w 21"/>
                <a:gd name="T9" fmla="*/ 11 h 21"/>
                <a:gd name="T10" fmla="*/ 19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58" name="Freeform 437"/>
            <p:cNvSpPr>
              <a:spLocks/>
            </p:cNvSpPr>
            <p:nvPr/>
          </p:nvSpPr>
          <p:spPr bwMode="auto">
            <a:xfrm>
              <a:off x="2392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9 w 21"/>
                <a:gd name="T5" fmla="*/ 4 h 21"/>
                <a:gd name="T6" fmla="*/ 19 w 21"/>
                <a:gd name="T7" fmla="*/ 7 h 21"/>
                <a:gd name="T8" fmla="*/ 21 w 21"/>
                <a:gd name="T9" fmla="*/ 11 h 21"/>
                <a:gd name="T10" fmla="*/ 19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59" name="Freeform 438"/>
            <p:cNvSpPr>
              <a:spLocks/>
            </p:cNvSpPr>
            <p:nvPr/>
          </p:nvSpPr>
          <p:spPr bwMode="auto">
            <a:xfrm>
              <a:off x="3046" y="3729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60" name="Freeform 439"/>
            <p:cNvSpPr>
              <a:spLocks/>
            </p:cNvSpPr>
            <p:nvPr/>
          </p:nvSpPr>
          <p:spPr bwMode="auto">
            <a:xfrm>
              <a:off x="3046" y="3729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61" name="Freeform 440"/>
            <p:cNvSpPr>
              <a:spLocks/>
            </p:cNvSpPr>
            <p:nvPr/>
          </p:nvSpPr>
          <p:spPr bwMode="auto">
            <a:xfrm>
              <a:off x="3046" y="3646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3 h 22"/>
                <a:gd name="T4" fmla="*/ 18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8 w 21"/>
                <a:gd name="T13" fmla="*/ 19 h 22"/>
                <a:gd name="T14" fmla="*/ 14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8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62" name="Freeform 441"/>
            <p:cNvSpPr>
              <a:spLocks/>
            </p:cNvSpPr>
            <p:nvPr/>
          </p:nvSpPr>
          <p:spPr bwMode="auto">
            <a:xfrm>
              <a:off x="3046" y="3646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3 h 22"/>
                <a:gd name="T4" fmla="*/ 18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8 w 21"/>
                <a:gd name="T13" fmla="*/ 19 h 22"/>
                <a:gd name="T14" fmla="*/ 14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8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63" name="Freeform 442"/>
            <p:cNvSpPr>
              <a:spLocks/>
            </p:cNvSpPr>
            <p:nvPr/>
          </p:nvSpPr>
          <p:spPr bwMode="auto">
            <a:xfrm>
              <a:off x="3046" y="356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64" name="Freeform 443"/>
            <p:cNvSpPr>
              <a:spLocks/>
            </p:cNvSpPr>
            <p:nvPr/>
          </p:nvSpPr>
          <p:spPr bwMode="auto">
            <a:xfrm>
              <a:off x="3046" y="356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65" name="Freeform 444"/>
            <p:cNvSpPr>
              <a:spLocks/>
            </p:cNvSpPr>
            <p:nvPr/>
          </p:nvSpPr>
          <p:spPr bwMode="auto">
            <a:xfrm>
              <a:off x="3046" y="348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6 h 21"/>
                <a:gd name="T14" fmla="*/ 14 w 21"/>
                <a:gd name="T15" fmla="*/ 18 h 21"/>
                <a:gd name="T16" fmla="*/ 11 w 21"/>
                <a:gd name="T17" fmla="*/ 21 h 21"/>
                <a:gd name="T18" fmla="*/ 7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21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66" name="Freeform 445"/>
            <p:cNvSpPr>
              <a:spLocks/>
            </p:cNvSpPr>
            <p:nvPr/>
          </p:nvSpPr>
          <p:spPr bwMode="auto">
            <a:xfrm>
              <a:off x="3046" y="348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6 h 21"/>
                <a:gd name="T14" fmla="*/ 14 w 21"/>
                <a:gd name="T15" fmla="*/ 18 h 21"/>
                <a:gd name="T16" fmla="*/ 11 w 21"/>
                <a:gd name="T17" fmla="*/ 21 h 21"/>
                <a:gd name="T18" fmla="*/ 7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21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67" name="Freeform 446"/>
            <p:cNvSpPr>
              <a:spLocks/>
            </p:cNvSpPr>
            <p:nvPr/>
          </p:nvSpPr>
          <p:spPr bwMode="auto">
            <a:xfrm>
              <a:off x="3046" y="3318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3 h 22"/>
                <a:gd name="T4" fmla="*/ 18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8 w 21"/>
                <a:gd name="T13" fmla="*/ 19 h 22"/>
                <a:gd name="T14" fmla="*/ 14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8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68" name="Freeform 447"/>
            <p:cNvSpPr>
              <a:spLocks/>
            </p:cNvSpPr>
            <p:nvPr/>
          </p:nvSpPr>
          <p:spPr bwMode="auto">
            <a:xfrm>
              <a:off x="3046" y="3318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3 h 22"/>
                <a:gd name="T4" fmla="*/ 18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8 w 21"/>
                <a:gd name="T13" fmla="*/ 19 h 22"/>
                <a:gd name="T14" fmla="*/ 14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8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69" name="Freeform 448"/>
            <p:cNvSpPr>
              <a:spLocks/>
            </p:cNvSpPr>
            <p:nvPr/>
          </p:nvSpPr>
          <p:spPr bwMode="auto">
            <a:xfrm>
              <a:off x="3046" y="323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70" name="Freeform 449"/>
            <p:cNvSpPr>
              <a:spLocks/>
            </p:cNvSpPr>
            <p:nvPr/>
          </p:nvSpPr>
          <p:spPr bwMode="auto">
            <a:xfrm>
              <a:off x="3046" y="323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71" name="Freeform 450"/>
            <p:cNvSpPr>
              <a:spLocks/>
            </p:cNvSpPr>
            <p:nvPr/>
          </p:nvSpPr>
          <p:spPr bwMode="auto">
            <a:xfrm>
              <a:off x="3046" y="3156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8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8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72" name="Freeform 451"/>
            <p:cNvSpPr>
              <a:spLocks/>
            </p:cNvSpPr>
            <p:nvPr/>
          </p:nvSpPr>
          <p:spPr bwMode="auto">
            <a:xfrm>
              <a:off x="3046" y="3156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8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8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73" name="Freeform 452"/>
            <p:cNvSpPr>
              <a:spLocks/>
            </p:cNvSpPr>
            <p:nvPr/>
          </p:nvSpPr>
          <p:spPr bwMode="auto">
            <a:xfrm>
              <a:off x="3046" y="307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7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74" name="Freeform 453"/>
            <p:cNvSpPr>
              <a:spLocks/>
            </p:cNvSpPr>
            <p:nvPr/>
          </p:nvSpPr>
          <p:spPr bwMode="auto">
            <a:xfrm>
              <a:off x="3046" y="307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7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75" name="Freeform 454"/>
            <p:cNvSpPr>
              <a:spLocks/>
            </p:cNvSpPr>
            <p:nvPr/>
          </p:nvSpPr>
          <p:spPr bwMode="auto">
            <a:xfrm>
              <a:off x="3046" y="2908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76" name="Freeform 455"/>
            <p:cNvSpPr>
              <a:spLocks/>
            </p:cNvSpPr>
            <p:nvPr/>
          </p:nvSpPr>
          <p:spPr bwMode="auto">
            <a:xfrm>
              <a:off x="3046" y="2908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77" name="Freeform 456"/>
            <p:cNvSpPr>
              <a:spLocks/>
            </p:cNvSpPr>
            <p:nvPr/>
          </p:nvSpPr>
          <p:spPr bwMode="auto">
            <a:xfrm>
              <a:off x="3046" y="2828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8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8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78" name="Freeform 457"/>
            <p:cNvSpPr>
              <a:spLocks/>
            </p:cNvSpPr>
            <p:nvPr/>
          </p:nvSpPr>
          <p:spPr bwMode="auto">
            <a:xfrm>
              <a:off x="3046" y="2828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8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8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79" name="Freeform 458"/>
            <p:cNvSpPr>
              <a:spLocks/>
            </p:cNvSpPr>
            <p:nvPr/>
          </p:nvSpPr>
          <p:spPr bwMode="auto">
            <a:xfrm>
              <a:off x="3046" y="2745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7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80" name="Freeform 459"/>
            <p:cNvSpPr>
              <a:spLocks/>
            </p:cNvSpPr>
            <p:nvPr/>
          </p:nvSpPr>
          <p:spPr bwMode="auto">
            <a:xfrm>
              <a:off x="3046" y="2745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7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81" name="Freeform 460"/>
            <p:cNvSpPr>
              <a:spLocks/>
            </p:cNvSpPr>
            <p:nvPr/>
          </p:nvSpPr>
          <p:spPr bwMode="auto">
            <a:xfrm>
              <a:off x="3046" y="2662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0 h 22"/>
                <a:gd name="T4" fmla="*/ 18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8 w 21"/>
                <a:gd name="T13" fmla="*/ 17 h 22"/>
                <a:gd name="T14" fmla="*/ 14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82" name="Freeform 461"/>
            <p:cNvSpPr>
              <a:spLocks/>
            </p:cNvSpPr>
            <p:nvPr/>
          </p:nvSpPr>
          <p:spPr bwMode="auto">
            <a:xfrm>
              <a:off x="3046" y="2662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0 h 22"/>
                <a:gd name="T4" fmla="*/ 18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8 w 21"/>
                <a:gd name="T13" fmla="*/ 17 h 22"/>
                <a:gd name="T14" fmla="*/ 14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83" name="Freeform 462"/>
            <p:cNvSpPr>
              <a:spLocks/>
            </p:cNvSpPr>
            <p:nvPr/>
          </p:nvSpPr>
          <p:spPr bwMode="auto">
            <a:xfrm>
              <a:off x="3046" y="2500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8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8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84" name="Freeform 463"/>
            <p:cNvSpPr>
              <a:spLocks/>
            </p:cNvSpPr>
            <p:nvPr/>
          </p:nvSpPr>
          <p:spPr bwMode="auto">
            <a:xfrm>
              <a:off x="3046" y="2500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8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8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85" name="Freeform 464"/>
            <p:cNvSpPr>
              <a:spLocks/>
            </p:cNvSpPr>
            <p:nvPr/>
          </p:nvSpPr>
          <p:spPr bwMode="auto">
            <a:xfrm>
              <a:off x="3046" y="2417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86" name="Freeform 465"/>
            <p:cNvSpPr>
              <a:spLocks/>
            </p:cNvSpPr>
            <p:nvPr/>
          </p:nvSpPr>
          <p:spPr bwMode="auto">
            <a:xfrm>
              <a:off x="3046" y="2417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87" name="Freeform 466"/>
            <p:cNvSpPr>
              <a:spLocks/>
            </p:cNvSpPr>
            <p:nvPr/>
          </p:nvSpPr>
          <p:spPr bwMode="auto">
            <a:xfrm>
              <a:off x="3046" y="2334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0 h 22"/>
                <a:gd name="T4" fmla="*/ 18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8 w 21"/>
                <a:gd name="T13" fmla="*/ 17 h 22"/>
                <a:gd name="T14" fmla="*/ 14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88" name="Freeform 467"/>
            <p:cNvSpPr>
              <a:spLocks/>
            </p:cNvSpPr>
            <p:nvPr/>
          </p:nvSpPr>
          <p:spPr bwMode="auto">
            <a:xfrm>
              <a:off x="3046" y="2334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0 h 22"/>
                <a:gd name="T4" fmla="*/ 18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8 w 21"/>
                <a:gd name="T13" fmla="*/ 17 h 22"/>
                <a:gd name="T14" fmla="*/ 14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89" name="Freeform 468"/>
            <p:cNvSpPr>
              <a:spLocks/>
            </p:cNvSpPr>
            <p:nvPr/>
          </p:nvSpPr>
          <p:spPr bwMode="auto">
            <a:xfrm>
              <a:off x="3046" y="2252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2 w 21"/>
                <a:gd name="T29" fmla="*/ 2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2" y="2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90" name="Freeform 469"/>
            <p:cNvSpPr>
              <a:spLocks/>
            </p:cNvSpPr>
            <p:nvPr/>
          </p:nvSpPr>
          <p:spPr bwMode="auto">
            <a:xfrm>
              <a:off x="3046" y="2252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2 w 21"/>
                <a:gd name="T29" fmla="*/ 2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2" y="2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91" name="Freeform 470"/>
            <p:cNvSpPr>
              <a:spLocks/>
            </p:cNvSpPr>
            <p:nvPr/>
          </p:nvSpPr>
          <p:spPr bwMode="auto">
            <a:xfrm>
              <a:off x="3046" y="2089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92" name="Freeform 471"/>
            <p:cNvSpPr>
              <a:spLocks/>
            </p:cNvSpPr>
            <p:nvPr/>
          </p:nvSpPr>
          <p:spPr bwMode="auto">
            <a:xfrm>
              <a:off x="3046" y="2089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93" name="Freeform 472"/>
            <p:cNvSpPr>
              <a:spLocks/>
            </p:cNvSpPr>
            <p:nvPr/>
          </p:nvSpPr>
          <p:spPr bwMode="auto">
            <a:xfrm>
              <a:off x="3046" y="200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94" name="Freeform 473"/>
            <p:cNvSpPr>
              <a:spLocks/>
            </p:cNvSpPr>
            <p:nvPr/>
          </p:nvSpPr>
          <p:spPr bwMode="auto">
            <a:xfrm>
              <a:off x="3046" y="200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95" name="Freeform 474"/>
            <p:cNvSpPr>
              <a:spLocks/>
            </p:cNvSpPr>
            <p:nvPr/>
          </p:nvSpPr>
          <p:spPr bwMode="auto">
            <a:xfrm>
              <a:off x="3046" y="192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6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96" name="Freeform 475"/>
            <p:cNvSpPr>
              <a:spLocks/>
            </p:cNvSpPr>
            <p:nvPr/>
          </p:nvSpPr>
          <p:spPr bwMode="auto">
            <a:xfrm>
              <a:off x="3046" y="192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6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97" name="Freeform 476"/>
            <p:cNvSpPr>
              <a:spLocks/>
            </p:cNvSpPr>
            <p:nvPr/>
          </p:nvSpPr>
          <p:spPr bwMode="auto">
            <a:xfrm>
              <a:off x="3046" y="184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3 h 21"/>
                <a:gd name="T4" fmla="*/ 18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98" name="Freeform 477"/>
            <p:cNvSpPr>
              <a:spLocks/>
            </p:cNvSpPr>
            <p:nvPr/>
          </p:nvSpPr>
          <p:spPr bwMode="auto">
            <a:xfrm>
              <a:off x="3046" y="184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3 h 21"/>
                <a:gd name="T4" fmla="*/ 18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99" name="Freeform 478"/>
            <p:cNvSpPr>
              <a:spLocks/>
            </p:cNvSpPr>
            <p:nvPr/>
          </p:nvSpPr>
          <p:spPr bwMode="auto">
            <a:xfrm>
              <a:off x="3046" y="167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0" name="Freeform 479"/>
            <p:cNvSpPr>
              <a:spLocks/>
            </p:cNvSpPr>
            <p:nvPr/>
          </p:nvSpPr>
          <p:spPr bwMode="auto">
            <a:xfrm>
              <a:off x="3046" y="167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1" name="Freeform 480"/>
            <p:cNvSpPr>
              <a:spLocks/>
            </p:cNvSpPr>
            <p:nvPr/>
          </p:nvSpPr>
          <p:spPr bwMode="auto">
            <a:xfrm>
              <a:off x="3046" y="1596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6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2" name="Freeform 481"/>
            <p:cNvSpPr>
              <a:spLocks/>
            </p:cNvSpPr>
            <p:nvPr/>
          </p:nvSpPr>
          <p:spPr bwMode="auto">
            <a:xfrm>
              <a:off x="3046" y="1596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6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3" name="Freeform 482"/>
            <p:cNvSpPr>
              <a:spLocks/>
            </p:cNvSpPr>
            <p:nvPr/>
          </p:nvSpPr>
          <p:spPr bwMode="auto">
            <a:xfrm>
              <a:off x="3046" y="151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3 h 21"/>
                <a:gd name="T4" fmla="*/ 18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3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4" name="Freeform 483"/>
            <p:cNvSpPr>
              <a:spLocks/>
            </p:cNvSpPr>
            <p:nvPr/>
          </p:nvSpPr>
          <p:spPr bwMode="auto">
            <a:xfrm>
              <a:off x="3046" y="151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3 h 21"/>
                <a:gd name="T4" fmla="*/ 18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3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5" name="Freeform 484"/>
            <p:cNvSpPr>
              <a:spLocks/>
            </p:cNvSpPr>
            <p:nvPr/>
          </p:nvSpPr>
          <p:spPr bwMode="auto">
            <a:xfrm>
              <a:off x="3046" y="143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6" name="Freeform 485"/>
            <p:cNvSpPr>
              <a:spLocks/>
            </p:cNvSpPr>
            <p:nvPr/>
          </p:nvSpPr>
          <p:spPr bwMode="auto">
            <a:xfrm>
              <a:off x="3046" y="143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7" name="Freeform 486"/>
            <p:cNvSpPr>
              <a:spLocks/>
            </p:cNvSpPr>
            <p:nvPr/>
          </p:nvSpPr>
          <p:spPr bwMode="auto">
            <a:xfrm>
              <a:off x="3699" y="3729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8" name="Freeform 487"/>
            <p:cNvSpPr>
              <a:spLocks/>
            </p:cNvSpPr>
            <p:nvPr/>
          </p:nvSpPr>
          <p:spPr bwMode="auto">
            <a:xfrm>
              <a:off x="3699" y="3729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09" name="Freeform 488"/>
            <p:cNvSpPr>
              <a:spLocks/>
            </p:cNvSpPr>
            <p:nvPr/>
          </p:nvSpPr>
          <p:spPr bwMode="auto">
            <a:xfrm>
              <a:off x="3699" y="3646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7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10" name="Freeform 489"/>
            <p:cNvSpPr>
              <a:spLocks/>
            </p:cNvSpPr>
            <p:nvPr/>
          </p:nvSpPr>
          <p:spPr bwMode="auto">
            <a:xfrm>
              <a:off x="3699" y="3646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7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11" name="Freeform 490"/>
            <p:cNvSpPr>
              <a:spLocks/>
            </p:cNvSpPr>
            <p:nvPr/>
          </p:nvSpPr>
          <p:spPr bwMode="auto">
            <a:xfrm>
              <a:off x="3699" y="356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12" name="Freeform 491"/>
            <p:cNvSpPr>
              <a:spLocks/>
            </p:cNvSpPr>
            <p:nvPr/>
          </p:nvSpPr>
          <p:spPr bwMode="auto">
            <a:xfrm>
              <a:off x="3699" y="356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13" name="Freeform 492"/>
            <p:cNvSpPr>
              <a:spLocks/>
            </p:cNvSpPr>
            <p:nvPr/>
          </p:nvSpPr>
          <p:spPr bwMode="auto">
            <a:xfrm>
              <a:off x="3699" y="348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8 h 21"/>
                <a:gd name="T16" fmla="*/ 12 w 22"/>
                <a:gd name="T17" fmla="*/ 21 h 21"/>
                <a:gd name="T18" fmla="*/ 7 w 22"/>
                <a:gd name="T19" fmla="*/ 18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14" name="Freeform 493"/>
            <p:cNvSpPr>
              <a:spLocks/>
            </p:cNvSpPr>
            <p:nvPr/>
          </p:nvSpPr>
          <p:spPr bwMode="auto">
            <a:xfrm>
              <a:off x="3699" y="348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8 h 21"/>
                <a:gd name="T16" fmla="*/ 12 w 22"/>
                <a:gd name="T17" fmla="*/ 21 h 21"/>
                <a:gd name="T18" fmla="*/ 7 w 22"/>
                <a:gd name="T19" fmla="*/ 18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15" name="Freeform 494"/>
            <p:cNvSpPr>
              <a:spLocks/>
            </p:cNvSpPr>
            <p:nvPr/>
          </p:nvSpPr>
          <p:spPr bwMode="auto">
            <a:xfrm>
              <a:off x="3699" y="331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7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16" name="Freeform 495"/>
            <p:cNvSpPr>
              <a:spLocks/>
            </p:cNvSpPr>
            <p:nvPr/>
          </p:nvSpPr>
          <p:spPr bwMode="auto">
            <a:xfrm>
              <a:off x="3699" y="331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7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17" name="Freeform 496"/>
            <p:cNvSpPr>
              <a:spLocks/>
            </p:cNvSpPr>
            <p:nvPr/>
          </p:nvSpPr>
          <p:spPr bwMode="auto">
            <a:xfrm>
              <a:off x="3699" y="323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18" name="Freeform 497"/>
            <p:cNvSpPr>
              <a:spLocks/>
            </p:cNvSpPr>
            <p:nvPr/>
          </p:nvSpPr>
          <p:spPr bwMode="auto">
            <a:xfrm>
              <a:off x="3699" y="323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19" name="Freeform 498"/>
            <p:cNvSpPr>
              <a:spLocks/>
            </p:cNvSpPr>
            <p:nvPr/>
          </p:nvSpPr>
          <p:spPr bwMode="auto">
            <a:xfrm>
              <a:off x="3699" y="3156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20" name="Freeform 499"/>
            <p:cNvSpPr>
              <a:spLocks/>
            </p:cNvSpPr>
            <p:nvPr/>
          </p:nvSpPr>
          <p:spPr bwMode="auto">
            <a:xfrm>
              <a:off x="3699" y="3156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21" name="Freeform 500"/>
            <p:cNvSpPr>
              <a:spLocks/>
            </p:cNvSpPr>
            <p:nvPr/>
          </p:nvSpPr>
          <p:spPr bwMode="auto">
            <a:xfrm>
              <a:off x="3699" y="307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22" name="Freeform 501"/>
            <p:cNvSpPr>
              <a:spLocks/>
            </p:cNvSpPr>
            <p:nvPr/>
          </p:nvSpPr>
          <p:spPr bwMode="auto">
            <a:xfrm>
              <a:off x="3699" y="307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23" name="Freeform 502"/>
            <p:cNvSpPr>
              <a:spLocks/>
            </p:cNvSpPr>
            <p:nvPr/>
          </p:nvSpPr>
          <p:spPr bwMode="auto">
            <a:xfrm>
              <a:off x="3699" y="2908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24" name="Freeform 503"/>
            <p:cNvSpPr>
              <a:spLocks/>
            </p:cNvSpPr>
            <p:nvPr/>
          </p:nvSpPr>
          <p:spPr bwMode="auto">
            <a:xfrm>
              <a:off x="3699" y="2908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25" name="Freeform 504"/>
            <p:cNvSpPr>
              <a:spLocks/>
            </p:cNvSpPr>
            <p:nvPr/>
          </p:nvSpPr>
          <p:spPr bwMode="auto">
            <a:xfrm>
              <a:off x="3699" y="2828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26" name="Freeform 505"/>
            <p:cNvSpPr>
              <a:spLocks/>
            </p:cNvSpPr>
            <p:nvPr/>
          </p:nvSpPr>
          <p:spPr bwMode="auto">
            <a:xfrm>
              <a:off x="3699" y="2828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27" name="Freeform 506"/>
            <p:cNvSpPr>
              <a:spLocks/>
            </p:cNvSpPr>
            <p:nvPr/>
          </p:nvSpPr>
          <p:spPr bwMode="auto">
            <a:xfrm>
              <a:off x="3699" y="2745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28" name="Freeform 507"/>
            <p:cNvSpPr>
              <a:spLocks/>
            </p:cNvSpPr>
            <p:nvPr/>
          </p:nvSpPr>
          <p:spPr bwMode="auto">
            <a:xfrm>
              <a:off x="3699" y="2745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29" name="Freeform 508"/>
            <p:cNvSpPr>
              <a:spLocks/>
            </p:cNvSpPr>
            <p:nvPr/>
          </p:nvSpPr>
          <p:spPr bwMode="auto">
            <a:xfrm>
              <a:off x="3699" y="266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7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30" name="Freeform 509"/>
            <p:cNvSpPr>
              <a:spLocks/>
            </p:cNvSpPr>
            <p:nvPr/>
          </p:nvSpPr>
          <p:spPr bwMode="auto">
            <a:xfrm>
              <a:off x="3699" y="266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7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31" name="Freeform 510"/>
            <p:cNvSpPr>
              <a:spLocks/>
            </p:cNvSpPr>
            <p:nvPr/>
          </p:nvSpPr>
          <p:spPr bwMode="auto">
            <a:xfrm>
              <a:off x="3699" y="2500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32" name="Freeform 511"/>
            <p:cNvSpPr>
              <a:spLocks/>
            </p:cNvSpPr>
            <p:nvPr/>
          </p:nvSpPr>
          <p:spPr bwMode="auto">
            <a:xfrm>
              <a:off x="3699" y="2500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33" name="Freeform 512"/>
            <p:cNvSpPr>
              <a:spLocks/>
            </p:cNvSpPr>
            <p:nvPr/>
          </p:nvSpPr>
          <p:spPr bwMode="auto">
            <a:xfrm>
              <a:off x="3699" y="2417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34" name="Freeform 513"/>
            <p:cNvSpPr>
              <a:spLocks/>
            </p:cNvSpPr>
            <p:nvPr/>
          </p:nvSpPr>
          <p:spPr bwMode="auto">
            <a:xfrm>
              <a:off x="3699" y="2417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35" name="Freeform 514"/>
            <p:cNvSpPr>
              <a:spLocks/>
            </p:cNvSpPr>
            <p:nvPr/>
          </p:nvSpPr>
          <p:spPr bwMode="auto">
            <a:xfrm>
              <a:off x="3699" y="23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7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36" name="Freeform 515"/>
            <p:cNvSpPr>
              <a:spLocks/>
            </p:cNvSpPr>
            <p:nvPr/>
          </p:nvSpPr>
          <p:spPr bwMode="auto">
            <a:xfrm>
              <a:off x="3699" y="23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7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37" name="Freeform 516"/>
            <p:cNvSpPr>
              <a:spLocks/>
            </p:cNvSpPr>
            <p:nvPr/>
          </p:nvSpPr>
          <p:spPr bwMode="auto">
            <a:xfrm>
              <a:off x="3699" y="2252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38" name="Freeform 517"/>
            <p:cNvSpPr>
              <a:spLocks/>
            </p:cNvSpPr>
            <p:nvPr/>
          </p:nvSpPr>
          <p:spPr bwMode="auto">
            <a:xfrm>
              <a:off x="3699" y="2252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39" name="Freeform 518"/>
            <p:cNvSpPr>
              <a:spLocks/>
            </p:cNvSpPr>
            <p:nvPr/>
          </p:nvSpPr>
          <p:spPr bwMode="auto">
            <a:xfrm>
              <a:off x="3699" y="2089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40" name="Freeform 519"/>
            <p:cNvSpPr>
              <a:spLocks/>
            </p:cNvSpPr>
            <p:nvPr/>
          </p:nvSpPr>
          <p:spPr bwMode="auto">
            <a:xfrm>
              <a:off x="3699" y="2089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41" name="Freeform 520"/>
            <p:cNvSpPr>
              <a:spLocks/>
            </p:cNvSpPr>
            <p:nvPr/>
          </p:nvSpPr>
          <p:spPr bwMode="auto">
            <a:xfrm>
              <a:off x="3699" y="200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8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8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42" name="Freeform 521"/>
            <p:cNvSpPr>
              <a:spLocks/>
            </p:cNvSpPr>
            <p:nvPr/>
          </p:nvSpPr>
          <p:spPr bwMode="auto">
            <a:xfrm>
              <a:off x="3699" y="200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8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8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43" name="Freeform 522"/>
            <p:cNvSpPr>
              <a:spLocks/>
            </p:cNvSpPr>
            <p:nvPr/>
          </p:nvSpPr>
          <p:spPr bwMode="auto">
            <a:xfrm>
              <a:off x="3699" y="192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44" name="Freeform 523"/>
            <p:cNvSpPr>
              <a:spLocks/>
            </p:cNvSpPr>
            <p:nvPr/>
          </p:nvSpPr>
          <p:spPr bwMode="auto">
            <a:xfrm>
              <a:off x="3699" y="192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45" name="Freeform 524"/>
            <p:cNvSpPr>
              <a:spLocks/>
            </p:cNvSpPr>
            <p:nvPr/>
          </p:nvSpPr>
          <p:spPr bwMode="auto">
            <a:xfrm>
              <a:off x="3699" y="184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46" name="Freeform 525"/>
            <p:cNvSpPr>
              <a:spLocks/>
            </p:cNvSpPr>
            <p:nvPr/>
          </p:nvSpPr>
          <p:spPr bwMode="auto">
            <a:xfrm>
              <a:off x="3699" y="184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47" name="Freeform 526"/>
            <p:cNvSpPr>
              <a:spLocks/>
            </p:cNvSpPr>
            <p:nvPr/>
          </p:nvSpPr>
          <p:spPr bwMode="auto">
            <a:xfrm>
              <a:off x="3699" y="167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48" name="Freeform 527"/>
            <p:cNvSpPr>
              <a:spLocks/>
            </p:cNvSpPr>
            <p:nvPr/>
          </p:nvSpPr>
          <p:spPr bwMode="auto">
            <a:xfrm>
              <a:off x="3699" y="167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49" name="Freeform 528"/>
            <p:cNvSpPr>
              <a:spLocks/>
            </p:cNvSpPr>
            <p:nvPr/>
          </p:nvSpPr>
          <p:spPr bwMode="auto">
            <a:xfrm>
              <a:off x="3699" y="1596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50" name="Freeform 529"/>
            <p:cNvSpPr>
              <a:spLocks/>
            </p:cNvSpPr>
            <p:nvPr/>
          </p:nvSpPr>
          <p:spPr bwMode="auto">
            <a:xfrm>
              <a:off x="3699" y="1596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51" name="Freeform 530"/>
            <p:cNvSpPr>
              <a:spLocks/>
            </p:cNvSpPr>
            <p:nvPr/>
          </p:nvSpPr>
          <p:spPr bwMode="auto">
            <a:xfrm>
              <a:off x="3699" y="151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3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52" name="Freeform 531"/>
            <p:cNvSpPr>
              <a:spLocks/>
            </p:cNvSpPr>
            <p:nvPr/>
          </p:nvSpPr>
          <p:spPr bwMode="auto">
            <a:xfrm>
              <a:off x="3699" y="151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3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53" name="Freeform 532"/>
            <p:cNvSpPr>
              <a:spLocks/>
            </p:cNvSpPr>
            <p:nvPr/>
          </p:nvSpPr>
          <p:spPr bwMode="auto">
            <a:xfrm>
              <a:off x="3699" y="143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1 h 21"/>
                <a:gd name="T26" fmla="*/ 3 w 22"/>
                <a:gd name="T27" fmla="*/ 7 h 21"/>
                <a:gd name="T28" fmla="*/ 5 w 22"/>
                <a:gd name="T29" fmla="*/ 4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54" name="Freeform 533"/>
            <p:cNvSpPr>
              <a:spLocks/>
            </p:cNvSpPr>
            <p:nvPr/>
          </p:nvSpPr>
          <p:spPr bwMode="auto">
            <a:xfrm>
              <a:off x="3699" y="143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1 h 21"/>
                <a:gd name="T26" fmla="*/ 3 w 22"/>
                <a:gd name="T27" fmla="*/ 7 h 21"/>
                <a:gd name="T28" fmla="*/ 5 w 22"/>
                <a:gd name="T29" fmla="*/ 4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55" name="Freeform 534"/>
            <p:cNvSpPr>
              <a:spLocks/>
            </p:cNvSpPr>
            <p:nvPr/>
          </p:nvSpPr>
          <p:spPr bwMode="auto">
            <a:xfrm>
              <a:off x="4356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56" name="Freeform 535"/>
            <p:cNvSpPr>
              <a:spLocks/>
            </p:cNvSpPr>
            <p:nvPr/>
          </p:nvSpPr>
          <p:spPr bwMode="auto">
            <a:xfrm>
              <a:off x="4356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57" name="Freeform 536"/>
            <p:cNvSpPr>
              <a:spLocks/>
            </p:cNvSpPr>
            <p:nvPr/>
          </p:nvSpPr>
          <p:spPr bwMode="auto">
            <a:xfrm>
              <a:off x="4356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8 w 21"/>
                <a:gd name="T7" fmla="*/ 7 h 22"/>
                <a:gd name="T8" fmla="*/ 21 w 21"/>
                <a:gd name="T9" fmla="*/ 12 h 22"/>
                <a:gd name="T10" fmla="*/ 18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4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4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58" name="Freeform 537"/>
            <p:cNvSpPr>
              <a:spLocks/>
            </p:cNvSpPr>
            <p:nvPr/>
          </p:nvSpPr>
          <p:spPr bwMode="auto">
            <a:xfrm>
              <a:off x="4356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8 w 21"/>
                <a:gd name="T7" fmla="*/ 7 h 22"/>
                <a:gd name="T8" fmla="*/ 21 w 21"/>
                <a:gd name="T9" fmla="*/ 12 h 22"/>
                <a:gd name="T10" fmla="*/ 18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4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4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59" name="Freeform 538"/>
            <p:cNvSpPr>
              <a:spLocks/>
            </p:cNvSpPr>
            <p:nvPr/>
          </p:nvSpPr>
          <p:spPr bwMode="auto">
            <a:xfrm>
              <a:off x="4356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5 h 19"/>
                <a:gd name="T8" fmla="*/ 21 w 21"/>
                <a:gd name="T9" fmla="*/ 10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60" name="Freeform 539"/>
            <p:cNvSpPr>
              <a:spLocks/>
            </p:cNvSpPr>
            <p:nvPr/>
          </p:nvSpPr>
          <p:spPr bwMode="auto">
            <a:xfrm>
              <a:off x="4356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5 h 19"/>
                <a:gd name="T8" fmla="*/ 21 w 21"/>
                <a:gd name="T9" fmla="*/ 10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61" name="Freeform 540"/>
            <p:cNvSpPr>
              <a:spLocks/>
            </p:cNvSpPr>
            <p:nvPr/>
          </p:nvSpPr>
          <p:spPr bwMode="auto">
            <a:xfrm>
              <a:off x="4356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4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62" name="Freeform 541"/>
            <p:cNvSpPr>
              <a:spLocks/>
            </p:cNvSpPr>
            <p:nvPr/>
          </p:nvSpPr>
          <p:spPr bwMode="auto">
            <a:xfrm>
              <a:off x="4356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4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63" name="Freeform 542"/>
            <p:cNvSpPr>
              <a:spLocks/>
            </p:cNvSpPr>
            <p:nvPr/>
          </p:nvSpPr>
          <p:spPr bwMode="auto">
            <a:xfrm>
              <a:off x="4356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8 w 21"/>
                <a:gd name="T7" fmla="*/ 7 h 22"/>
                <a:gd name="T8" fmla="*/ 21 w 21"/>
                <a:gd name="T9" fmla="*/ 12 h 22"/>
                <a:gd name="T10" fmla="*/ 18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4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4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64" name="Freeform 543"/>
            <p:cNvSpPr>
              <a:spLocks/>
            </p:cNvSpPr>
            <p:nvPr/>
          </p:nvSpPr>
          <p:spPr bwMode="auto">
            <a:xfrm>
              <a:off x="4356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8 w 21"/>
                <a:gd name="T7" fmla="*/ 7 h 22"/>
                <a:gd name="T8" fmla="*/ 21 w 21"/>
                <a:gd name="T9" fmla="*/ 12 h 22"/>
                <a:gd name="T10" fmla="*/ 18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4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4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65" name="Freeform 544"/>
            <p:cNvSpPr>
              <a:spLocks/>
            </p:cNvSpPr>
            <p:nvPr/>
          </p:nvSpPr>
          <p:spPr bwMode="auto">
            <a:xfrm>
              <a:off x="4356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5 h 19"/>
                <a:gd name="T8" fmla="*/ 21 w 21"/>
                <a:gd name="T9" fmla="*/ 10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66" name="Freeform 545"/>
            <p:cNvSpPr>
              <a:spLocks/>
            </p:cNvSpPr>
            <p:nvPr/>
          </p:nvSpPr>
          <p:spPr bwMode="auto">
            <a:xfrm>
              <a:off x="4356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5 h 19"/>
                <a:gd name="T8" fmla="*/ 21 w 21"/>
                <a:gd name="T9" fmla="*/ 10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67" name="Freeform 546"/>
            <p:cNvSpPr>
              <a:spLocks/>
            </p:cNvSpPr>
            <p:nvPr/>
          </p:nvSpPr>
          <p:spPr bwMode="auto">
            <a:xfrm>
              <a:off x="4356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8 w 21"/>
                <a:gd name="T7" fmla="*/ 4 h 18"/>
                <a:gd name="T8" fmla="*/ 21 w 21"/>
                <a:gd name="T9" fmla="*/ 9 h 18"/>
                <a:gd name="T10" fmla="*/ 18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4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4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68" name="Freeform 547"/>
            <p:cNvSpPr>
              <a:spLocks/>
            </p:cNvSpPr>
            <p:nvPr/>
          </p:nvSpPr>
          <p:spPr bwMode="auto">
            <a:xfrm>
              <a:off x="4356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8 w 21"/>
                <a:gd name="T7" fmla="*/ 4 h 18"/>
                <a:gd name="T8" fmla="*/ 21 w 21"/>
                <a:gd name="T9" fmla="*/ 9 h 18"/>
                <a:gd name="T10" fmla="*/ 18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4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4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69" name="Freeform 548"/>
            <p:cNvSpPr>
              <a:spLocks/>
            </p:cNvSpPr>
            <p:nvPr/>
          </p:nvSpPr>
          <p:spPr bwMode="auto">
            <a:xfrm>
              <a:off x="4356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70" name="Freeform 549"/>
            <p:cNvSpPr>
              <a:spLocks/>
            </p:cNvSpPr>
            <p:nvPr/>
          </p:nvSpPr>
          <p:spPr bwMode="auto">
            <a:xfrm>
              <a:off x="4356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71" name="Freeform 550"/>
            <p:cNvSpPr>
              <a:spLocks/>
            </p:cNvSpPr>
            <p:nvPr/>
          </p:nvSpPr>
          <p:spPr bwMode="auto">
            <a:xfrm>
              <a:off x="4356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72" name="Freeform 551"/>
            <p:cNvSpPr>
              <a:spLocks/>
            </p:cNvSpPr>
            <p:nvPr/>
          </p:nvSpPr>
          <p:spPr bwMode="auto">
            <a:xfrm>
              <a:off x="4356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73" name="Freeform 552"/>
            <p:cNvSpPr>
              <a:spLocks/>
            </p:cNvSpPr>
            <p:nvPr/>
          </p:nvSpPr>
          <p:spPr bwMode="auto">
            <a:xfrm>
              <a:off x="4356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8 w 21"/>
                <a:gd name="T7" fmla="*/ 4 h 18"/>
                <a:gd name="T8" fmla="*/ 21 w 21"/>
                <a:gd name="T9" fmla="*/ 9 h 18"/>
                <a:gd name="T10" fmla="*/ 18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4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4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74" name="Freeform 553"/>
            <p:cNvSpPr>
              <a:spLocks/>
            </p:cNvSpPr>
            <p:nvPr/>
          </p:nvSpPr>
          <p:spPr bwMode="auto">
            <a:xfrm>
              <a:off x="4356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8 w 21"/>
                <a:gd name="T7" fmla="*/ 4 h 18"/>
                <a:gd name="T8" fmla="*/ 21 w 21"/>
                <a:gd name="T9" fmla="*/ 9 h 18"/>
                <a:gd name="T10" fmla="*/ 18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4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4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75" name="Freeform 554"/>
            <p:cNvSpPr>
              <a:spLocks/>
            </p:cNvSpPr>
            <p:nvPr/>
          </p:nvSpPr>
          <p:spPr bwMode="auto">
            <a:xfrm>
              <a:off x="4356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76" name="Freeform 555"/>
            <p:cNvSpPr>
              <a:spLocks/>
            </p:cNvSpPr>
            <p:nvPr/>
          </p:nvSpPr>
          <p:spPr bwMode="auto">
            <a:xfrm>
              <a:off x="4356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77" name="Freeform 556"/>
            <p:cNvSpPr>
              <a:spLocks/>
            </p:cNvSpPr>
            <p:nvPr/>
          </p:nvSpPr>
          <p:spPr bwMode="auto">
            <a:xfrm>
              <a:off x="4356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8 w 21"/>
                <a:gd name="T7" fmla="*/ 7 h 22"/>
                <a:gd name="T8" fmla="*/ 21 w 21"/>
                <a:gd name="T9" fmla="*/ 10 h 22"/>
                <a:gd name="T10" fmla="*/ 18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4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4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78" name="Freeform 557"/>
            <p:cNvSpPr>
              <a:spLocks/>
            </p:cNvSpPr>
            <p:nvPr/>
          </p:nvSpPr>
          <p:spPr bwMode="auto">
            <a:xfrm>
              <a:off x="4356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8 w 21"/>
                <a:gd name="T7" fmla="*/ 7 h 22"/>
                <a:gd name="T8" fmla="*/ 21 w 21"/>
                <a:gd name="T9" fmla="*/ 10 h 22"/>
                <a:gd name="T10" fmla="*/ 18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4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4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79" name="Freeform 558"/>
            <p:cNvSpPr>
              <a:spLocks/>
            </p:cNvSpPr>
            <p:nvPr/>
          </p:nvSpPr>
          <p:spPr bwMode="auto">
            <a:xfrm>
              <a:off x="4356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8 w 21"/>
                <a:gd name="T7" fmla="*/ 4 h 18"/>
                <a:gd name="T8" fmla="*/ 21 w 21"/>
                <a:gd name="T9" fmla="*/ 9 h 18"/>
                <a:gd name="T10" fmla="*/ 18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4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4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80" name="Freeform 559"/>
            <p:cNvSpPr>
              <a:spLocks/>
            </p:cNvSpPr>
            <p:nvPr/>
          </p:nvSpPr>
          <p:spPr bwMode="auto">
            <a:xfrm>
              <a:off x="4356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8 w 21"/>
                <a:gd name="T7" fmla="*/ 4 h 18"/>
                <a:gd name="T8" fmla="*/ 21 w 21"/>
                <a:gd name="T9" fmla="*/ 9 h 18"/>
                <a:gd name="T10" fmla="*/ 18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4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4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81" name="Freeform 560"/>
            <p:cNvSpPr>
              <a:spLocks/>
            </p:cNvSpPr>
            <p:nvPr/>
          </p:nvSpPr>
          <p:spPr bwMode="auto">
            <a:xfrm>
              <a:off x="4356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8 w 21"/>
                <a:gd name="T7" fmla="*/ 5 h 19"/>
                <a:gd name="T8" fmla="*/ 21 w 21"/>
                <a:gd name="T9" fmla="*/ 9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82" name="Freeform 561"/>
            <p:cNvSpPr>
              <a:spLocks/>
            </p:cNvSpPr>
            <p:nvPr/>
          </p:nvSpPr>
          <p:spPr bwMode="auto">
            <a:xfrm>
              <a:off x="4356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8 w 21"/>
                <a:gd name="T7" fmla="*/ 5 h 19"/>
                <a:gd name="T8" fmla="*/ 21 w 21"/>
                <a:gd name="T9" fmla="*/ 9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83" name="Freeform 562"/>
            <p:cNvSpPr>
              <a:spLocks/>
            </p:cNvSpPr>
            <p:nvPr/>
          </p:nvSpPr>
          <p:spPr bwMode="auto">
            <a:xfrm>
              <a:off x="4356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8 w 21"/>
                <a:gd name="T7" fmla="*/ 7 h 22"/>
                <a:gd name="T8" fmla="*/ 21 w 21"/>
                <a:gd name="T9" fmla="*/ 10 h 22"/>
                <a:gd name="T10" fmla="*/ 18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4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4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84" name="Freeform 563"/>
            <p:cNvSpPr>
              <a:spLocks/>
            </p:cNvSpPr>
            <p:nvPr/>
          </p:nvSpPr>
          <p:spPr bwMode="auto">
            <a:xfrm>
              <a:off x="4356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8 w 21"/>
                <a:gd name="T7" fmla="*/ 7 h 22"/>
                <a:gd name="T8" fmla="*/ 21 w 21"/>
                <a:gd name="T9" fmla="*/ 10 h 22"/>
                <a:gd name="T10" fmla="*/ 18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4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4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85" name="Freeform 564"/>
            <p:cNvSpPr>
              <a:spLocks/>
            </p:cNvSpPr>
            <p:nvPr/>
          </p:nvSpPr>
          <p:spPr bwMode="auto">
            <a:xfrm>
              <a:off x="4356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86" name="Freeform 565"/>
            <p:cNvSpPr>
              <a:spLocks/>
            </p:cNvSpPr>
            <p:nvPr/>
          </p:nvSpPr>
          <p:spPr bwMode="auto">
            <a:xfrm>
              <a:off x="4356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87" name="Freeform 566"/>
            <p:cNvSpPr>
              <a:spLocks/>
            </p:cNvSpPr>
            <p:nvPr/>
          </p:nvSpPr>
          <p:spPr bwMode="auto">
            <a:xfrm>
              <a:off x="4356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8 w 21"/>
                <a:gd name="T7" fmla="*/ 5 h 19"/>
                <a:gd name="T8" fmla="*/ 21 w 21"/>
                <a:gd name="T9" fmla="*/ 9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88" name="Freeform 567"/>
            <p:cNvSpPr>
              <a:spLocks/>
            </p:cNvSpPr>
            <p:nvPr/>
          </p:nvSpPr>
          <p:spPr bwMode="auto">
            <a:xfrm>
              <a:off x="4356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8 w 21"/>
                <a:gd name="T7" fmla="*/ 5 h 19"/>
                <a:gd name="T8" fmla="*/ 21 w 21"/>
                <a:gd name="T9" fmla="*/ 9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89" name="Freeform 568"/>
            <p:cNvSpPr>
              <a:spLocks/>
            </p:cNvSpPr>
            <p:nvPr/>
          </p:nvSpPr>
          <p:spPr bwMode="auto">
            <a:xfrm>
              <a:off x="4356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8 h 19"/>
                <a:gd name="T8" fmla="*/ 21 w 21"/>
                <a:gd name="T9" fmla="*/ 10 h 19"/>
                <a:gd name="T10" fmla="*/ 18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90" name="Freeform 569"/>
            <p:cNvSpPr>
              <a:spLocks/>
            </p:cNvSpPr>
            <p:nvPr/>
          </p:nvSpPr>
          <p:spPr bwMode="auto">
            <a:xfrm>
              <a:off x="4356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8 h 19"/>
                <a:gd name="T8" fmla="*/ 21 w 21"/>
                <a:gd name="T9" fmla="*/ 10 h 19"/>
                <a:gd name="T10" fmla="*/ 18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91" name="Freeform 570"/>
            <p:cNvSpPr>
              <a:spLocks/>
            </p:cNvSpPr>
            <p:nvPr/>
          </p:nvSpPr>
          <p:spPr bwMode="auto">
            <a:xfrm>
              <a:off x="4356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92" name="Freeform 571"/>
            <p:cNvSpPr>
              <a:spLocks/>
            </p:cNvSpPr>
            <p:nvPr/>
          </p:nvSpPr>
          <p:spPr bwMode="auto">
            <a:xfrm>
              <a:off x="4356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93" name="Freeform 572"/>
            <p:cNvSpPr>
              <a:spLocks/>
            </p:cNvSpPr>
            <p:nvPr/>
          </p:nvSpPr>
          <p:spPr bwMode="auto">
            <a:xfrm>
              <a:off x="4356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4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94" name="Freeform 573"/>
            <p:cNvSpPr>
              <a:spLocks/>
            </p:cNvSpPr>
            <p:nvPr/>
          </p:nvSpPr>
          <p:spPr bwMode="auto">
            <a:xfrm>
              <a:off x="4356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4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95" name="Freeform 574"/>
            <p:cNvSpPr>
              <a:spLocks/>
            </p:cNvSpPr>
            <p:nvPr/>
          </p:nvSpPr>
          <p:spPr bwMode="auto">
            <a:xfrm>
              <a:off x="4356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5 h 19"/>
                <a:gd name="T8" fmla="*/ 21 w 21"/>
                <a:gd name="T9" fmla="*/ 10 h 19"/>
                <a:gd name="T10" fmla="*/ 18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96" name="Freeform 575"/>
            <p:cNvSpPr>
              <a:spLocks/>
            </p:cNvSpPr>
            <p:nvPr/>
          </p:nvSpPr>
          <p:spPr bwMode="auto">
            <a:xfrm>
              <a:off x="4356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5 h 19"/>
                <a:gd name="T8" fmla="*/ 21 w 21"/>
                <a:gd name="T9" fmla="*/ 10 h 19"/>
                <a:gd name="T10" fmla="*/ 18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97" name="Freeform 576"/>
            <p:cNvSpPr>
              <a:spLocks/>
            </p:cNvSpPr>
            <p:nvPr/>
          </p:nvSpPr>
          <p:spPr bwMode="auto">
            <a:xfrm>
              <a:off x="4356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98" name="Freeform 577"/>
            <p:cNvSpPr>
              <a:spLocks/>
            </p:cNvSpPr>
            <p:nvPr/>
          </p:nvSpPr>
          <p:spPr bwMode="auto">
            <a:xfrm>
              <a:off x="4356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099" name="Freeform 578"/>
            <p:cNvSpPr>
              <a:spLocks/>
            </p:cNvSpPr>
            <p:nvPr/>
          </p:nvSpPr>
          <p:spPr bwMode="auto">
            <a:xfrm>
              <a:off x="4356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4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00" name="Freeform 579"/>
            <p:cNvSpPr>
              <a:spLocks/>
            </p:cNvSpPr>
            <p:nvPr/>
          </p:nvSpPr>
          <p:spPr bwMode="auto">
            <a:xfrm>
              <a:off x="4356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4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01" name="Freeform 580"/>
            <p:cNvSpPr>
              <a:spLocks/>
            </p:cNvSpPr>
            <p:nvPr/>
          </p:nvSpPr>
          <p:spPr bwMode="auto">
            <a:xfrm>
              <a:off x="4356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8 w 21"/>
                <a:gd name="T7" fmla="*/ 7 h 21"/>
                <a:gd name="T8" fmla="*/ 21 w 21"/>
                <a:gd name="T9" fmla="*/ 11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02" name="Freeform 581"/>
            <p:cNvSpPr>
              <a:spLocks/>
            </p:cNvSpPr>
            <p:nvPr/>
          </p:nvSpPr>
          <p:spPr bwMode="auto">
            <a:xfrm>
              <a:off x="4356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8 w 21"/>
                <a:gd name="T7" fmla="*/ 7 h 21"/>
                <a:gd name="T8" fmla="*/ 21 w 21"/>
                <a:gd name="T9" fmla="*/ 11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03" name="Freeform 582"/>
            <p:cNvSpPr>
              <a:spLocks/>
            </p:cNvSpPr>
            <p:nvPr/>
          </p:nvSpPr>
          <p:spPr bwMode="auto">
            <a:xfrm>
              <a:off x="5009" y="3729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04" name="Freeform 583"/>
            <p:cNvSpPr>
              <a:spLocks/>
            </p:cNvSpPr>
            <p:nvPr/>
          </p:nvSpPr>
          <p:spPr bwMode="auto">
            <a:xfrm>
              <a:off x="5009" y="3729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05" name="Freeform 584"/>
            <p:cNvSpPr>
              <a:spLocks/>
            </p:cNvSpPr>
            <p:nvPr/>
          </p:nvSpPr>
          <p:spPr bwMode="auto">
            <a:xfrm>
              <a:off x="5009" y="3646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19 w 22"/>
                <a:gd name="T7" fmla="*/ 7 h 22"/>
                <a:gd name="T8" fmla="*/ 22 w 22"/>
                <a:gd name="T9" fmla="*/ 12 h 22"/>
                <a:gd name="T10" fmla="*/ 19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7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7 w 22"/>
                <a:gd name="T31" fmla="*/ 3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06" name="Freeform 585"/>
            <p:cNvSpPr>
              <a:spLocks/>
            </p:cNvSpPr>
            <p:nvPr/>
          </p:nvSpPr>
          <p:spPr bwMode="auto">
            <a:xfrm>
              <a:off x="5009" y="3646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19 w 22"/>
                <a:gd name="T7" fmla="*/ 7 h 22"/>
                <a:gd name="T8" fmla="*/ 22 w 22"/>
                <a:gd name="T9" fmla="*/ 12 h 22"/>
                <a:gd name="T10" fmla="*/ 19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7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7 w 22"/>
                <a:gd name="T31" fmla="*/ 3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07" name="Freeform 586"/>
            <p:cNvSpPr>
              <a:spLocks/>
            </p:cNvSpPr>
            <p:nvPr/>
          </p:nvSpPr>
          <p:spPr bwMode="auto">
            <a:xfrm>
              <a:off x="5009" y="3566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19 w 22"/>
                <a:gd name="T7" fmla="*/ 5 h 19"/>
                <a:gd name="T8" fmla="*/ 22 w 22"/>
                <a:gd name="T9" fmla="*/ 10 h 19"/>
                <a:gd name="T10" fmla="*/ 19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08" name="Freeform 587"/>
            <p:cNvSpPr>
              <a:spLocks/>
            </p:cNvSpPr>
            <p:nvPr/>
          </p:nvSpPr>
          <p:spPr bwMode="auto">
            <a:xfrm>
              <a:off x="5009" y="3566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19 w 22"/>
                <a:gd name="T7" fmla="*/ 5 h 19"/>
                <a:gd name="T8" fmla="*/ 22 w 22"/>
                <a:gd name="T9" fmla="*/ 10 h 19"/>
                <a:gd name="T10" fmla="*/ 19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09" name="Freeform 588"/>
            <p:cNvSpPr>
              <a:spLocks/>
            </p:cNvSpPr>
            <p:nvPr/>
          </p:nvSpPr>
          <p:spPr bwMode="auto">
            <a:xfrm>
              <a:off x="5009" y="3484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9 w 22"/>
                <a:gd name="T13" fmla="*/ 16 h 21"/>
                <a:gd name="T14" fmla="*/ 15 w 22"/>
                <a:gd name="T15" fmla="*/ 18 h 21"/>
                <a:gd name="T16" fmla="*/ 10 w 22"/>
                <a:gd name="T17" fmla="*/ 21 h 21"/>
                <a:gd name="T18" fmla="*/ 7 w 22"/>
                <a:gd name="T19" fmla="*/ 18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0" name="Freeform 589"/>
            <p:cNvSpPr>
              <a:spLocks/>
            </p:cNvSpPr>
            <p:nvPr/>
          </p:nvSpPr>
          <p:spPr bwMode="auto">
            <a:xfrm>
              <a:off x="5009" y="3484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9 w 22"/>
                <a:gd name="T13" fmla="*/ 16 h 21"/>
                <a:gd name="T14" fmla="*/ 15 w 22"/>
                <a:gd name="T15" fmla="*/ 18 h 21"/>
                <a:gd name="T16" fmla="*/ 10 w 22"/>
                <a:gd name="T17" fmla="*/ 21 h 21"/>
                <a:gd name="T18" fmla="*/ 7 w 22"/>
                <a:gd name="T19" fmla="*/ 18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1" name="Freeform 590"/>
            <p:cNvSpPr>
              <a:spLocks/>
            </p:cNvSpPr>
            <p:nvPr/>
          </p:nvSpPr>
          <p:spPr bwMode="auto">
            <a:xfrm>
              <a:off x="5009" y="3318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19 w 22"/>
                <a:gd name="T7" fmla="*/ 7 h 22"/>
                <a:gd name="T8" fmla="*/ 22 w 22"/>
                <a:gd name="T9" fmla="*/ 12 h 22"/>
                <a:gd name="T10" fmla="*/ 19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7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7 w 22"/>
                <a:gd name="T31" fmla="*/ 3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2" name="Freeform 591"/>
            <p:cNvSpPr>
              <a:spLocks/>
            </p:cNvSpPr>
            <p:nvPr/>
          </p:nvSpPr>
          <p:spPr bwMode="auto">
            <a:xfrm>
              <a:off x="5009" y="3318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19 w 22"/>
                <a:gd name="T7" fmla="*/ 7 h 22"/>
                <a:gd name="T8" fmla="*/ 22 w 22"/>
                <a:gd name="T9" fmla="*/ 12 h 22"/>
                <a:gd name="T10" fmla="*/ 19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7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7 w 22"/>
                <a:gd name="T31" fmla="*/ 3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3" name="Freeform 592"/>
            <p:cNvSpPr>
              <a:spLocks/>
            </p:cNvSpPr>
            <p:nvPr/>
          </p:nvSpPr>
          <p:spPr bwMode="auto">
            <a:xfrm>
              <a:off x="5009" y="3238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19 w 22"/>
                <a:gd name="T7" fmla="*/ 5 h 19"/>
                <a:gd name="T8" fmla="*/ 22 w 22"/>
                <a:gd name="T9" fmla="*/ 10 h 19"/>
                <a:gd name="T10" fmla="*/ 19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Freeform 593"/>
            <p:cNvSpPr>
              <a:spLocks/>
            </p:cNvSpPr>
            <p:nvPr/>
          </p:nvSpPr>
          <p:spPr bwMode="auto">
            <a:xfrm>
              <a:off x="5009" y="3238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19 w 22"/>
                <a:gd name="T7" fmla="*/ 5 h 19"/>
                <a:gd name="T8" fmla="*/ 22 w 22"/>
                <a:gd name="T9" fmla="*/ 10 h 19"/>
                <a:gd name="T10" fmla="*/ 19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5" name="Freeform 594"/>
            <p:cNvSpPr>
              <a:spLocks/>
            </p:cNvSpPr>
            <p:nvPr/>
          </p:nvSpPr>
          <p:spPr bwMode="auto">
            <a:xfrm>
              <a:off x="5009" y="3156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19 w 22"/>
                <a:gd name="T7" fmla="*/ 4 h 18"/>
                <a:gd name="T8" fmla="*/ 22 w 22"/>
                <a:gd name="T9" fmla="*/ 9 h 18"/>
                <a:gd name="T10" fmla="*/ 19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7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7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Freeform 595"/>
            <p:cNvSpPr>
              <a:spLocks/>
            </p:cNvSpPr>
            <p:nvPr/>
          </p:nvSpPr>
          <p:spPr bwMode="auto">
            <a:xfrm>
              <a:off x="5009" y="3156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19 w 22"/>
                <a:gd name="T7" fmla="*/ 4 h 18"/>
                <a:gd name="T8" fmla="*/ 22 w 22"/>
                <a:gd name="T9" fmla="*/ 9 h 18"/>
                <a:gd name="T10" fmla="*/ 19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7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7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Freeform 596"/>
            <p:cNvSpPr>
              <a:spLocks/>
            </p:cNvSpPr>
            <p:nvPr/>
          </p:nvSpPr>
          <p:spPr bwMode="auto">
            <a:xfrm>
              <a:off x="5009" y="3073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8" name="Freeform 597"/>
            <p:cNvSpPr>
              <a:spLocks/>
            </p:cNvSpPr>
            <p:nvPr/>
          </p:nvSpPr>
          <p:spPr bwMode="auto">
            <a:xfrm>
              <a:off x="5009" y="3073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Freeform 598"/>
            <p:cNvSpPr>
              <a:spLocks/>
            </p:cNvSpPr>
            <p:nvPr/>
          </p:nvSpPr>
          <p:spPr bwMode="auto">
            <a:xfrm>
              <a:off x="5009" y="2908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Freeform 599"/>
            <p:cNvSpPr>
              <a:spLocks/>
            </p:cNvSpPr>
            <p:nvPr/>
          </p:nvSpPr>
          <p:spPr bwMode="auto">
            <a:xfrm>
              <a:off x="5009" y="2908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Freeform 600"/>
            <p:cNvSpPr>
              <a:spLocks/>
            </p:cNvSpPr>
            <p:nvPr/>
          </p:nvSpPr>
          <p:spPr bwMode="auto">
            <a:xfrm>
              <a:off x="5009" y="2828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19 w 22"/>
                <a:gd name="T7" fmla="*/ 4 h 18"/>
                <a:gd name="T8" fmla="*/ 22 w 22"/>
                <a:gd name="T9" fmla="*/ 9 h 18"/>
                <a:gd name="T10" fmla="*/ 19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7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7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2" name="Freeform 601"/>
            <p:cNvSpPr>
              <a:spLocks/>
            </p:cNvSpPr>
            <p:nvPr/>
          </p:nvSpPr>
          <p:spPr bwMode="auto">
            <a:xfrm>
              <a:off x="5009" y="2828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19 w 22"/>
                <a:gd name="T7" fmla="*/ 4 h 18"/>
                <a:gd name="T8" fmla="*/ 22 w 22"/>
                <a:gd name="T9" fmla="*/ 9 h 18"/>
                <a:gd name="T10" fmla="*/ 19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7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7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3" name="Freeform 602"/>
            <p:cNvSpPr>
              <a:spLocks/>
            </p:cNvSpPr>
            <p:nvPr/>
          </p:nvSpPr>
          <p:spPr bwMode="auto">
            <a:xfrm>
              <a:off x="5009" y="2745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4" name="Freeform 603"/>
            <p:cNvSpPr>
              <a:spLocks/>
            </p:cNvSpPr>
            <p:nvPr/>
          </p:nvSpPr>
          <p:spPr bwMode="auto">
            <a:xfrm>
              <a:off x="5009" y="2745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5" name="Freeform 604"/>
            <p:cNvSpPr>
              <a:spLocks/>
            </p:cNvSpPr>
            <p:nvPr/>
          </p:nvSpPr>
          <p:spPr bwMode="auto">
            <a:xfrm>
              <a:off x="5009" y="2662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19 w 22"/>
                <a:gd name="T7" fmla="*/ 7 h 22"/>
                <a:gd name="T8" fmla="*/ 22 w 22"/>
                <a:gd name="T9" fmla="*/ 10 h 22"/>
                <a:gd name="T10" fmla="*/ 19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7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7 w 22"/>
                <a:gd name="T31" fmla="*/ 0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Freeform 605"/>
            <p:cNvSpPr>
              <a:spLocks/>
            </p:cNvSpPr>
            <p:nvPr/>
          </p:nvSpPr>
          <p:spPr bwMode="auto">
            <a:xfrm>
              <a:off x="5009" y="2662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19 w 22"/>
                <a:gd name="T7" fmla="*/ 7 h 22"/>
                <a:gd name="T8" fmla="*/ 22 w 22"/>
                <a:gd name="T9" fmla="*/ 10 h 22"/>
                <a:gd name="T10" fmla="*/ 19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7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7 w 22"/>
                <a:gd name="T31" fmla="*/ 0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Freeform 606"/>
            <p:cNvSpPr>
              <a:spLocks/>
            </p:cNvSpPr>
            <p:nvPr/>
          </p:nvSpPr>
          <p:spPr bwMode="auto">
            <a:xfrm>
              <a:off x="5009" y="2500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19 w 22"/>
                <a:gd name="T7" fmla="*/ 4 h 18"/>
                <a:gd name="T8" fmla="*/ 22 w 22"/>
                <a:gd name="T9" fmla="*/ 9 h 18"/>
                <a:gd name="T10" fmla="*/ 19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7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7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Freeform 607"/>
            <p:cNvSpPr>
              <a:spLocks/>
            </p:cNvSpPr>
            <p:nvPr/>
          </p:nvSpPr>
          <p:spPr bwMode="auto">
            <a:xfrm>
              <a:off x="5009" y="2500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19 w 22"/>
                <a:gd name="T7" fmla="*/ 4 h 18"/>
                <a:gd name="T8" fmla="*/ 22 w 22"/>
                <a:gd name="T9" fmla="*/ 9 h 18"/>
                <a:gd name="T10" fmla="*/ 19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7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7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608"/>
          <p:cNvGrpSpPr>
            <a:grpSpLocks/>
          </p:cNvGrpSpPr>
          <p:nvPr/>
        </p:nvGrpSpPr>
        <p:grpSpPr bwMode="auto">
          <a:xfrm>
            <a:off x="3733800" y="2271713"/>
            <a:ext cx="3930650" cy="3681412"/>
            <a:chOff x="2555" y="1431"/>
            <a:chExt cx="2476" cy="2319"/>
          </a:xfrm>
        </p:grpSpPr>
        <p:sp>
          <p:nvSpPr>
            <p:cNvPr id="46729" name="Freeform 609"/>
            <p:cNvSpPr>
              <a:spLocks/>
            </p:cNvSpPr>
            <p:nvPr/>
          </p:nvSpPr>
          <p:spPr bwMode="auto">
            <a:xfrm>
              <a:off x="5009" y="2417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19 w 22"/>
                <a:gd name="T7" fmla="*/ 5 h 19"/>
                <a:gd name="T8" fmla="*/ 22 w 22"/>
                <a:gd name="T9" fmla="*/ 9 h 19"/>
                <a:gd name="T10" fmla="*/ 19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30" name="Freeform 610"/>
            <p:cNvSpPr>
              <a:spLocks/>
            </p:cNvSpPr>
            <p:nvPr/>
          </p:nvSpPr>
          <p:spPr bwMode="auto">
            <a:xfrm>
              <a:off x="5009" y="2417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19 w 22"/>
                <a:gd name="T7" fmla="*/ 5 h 19"/>
                <a:gd name="T8" fmla="*/ 22 w 22"/>
                <a:gd name="T9" fmla="*/ 9 h 19"/>
                <a:gd name="T10" fmla="*/ 19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31" name="Freeform 611"/>
            <p:cNvSpPr>
              <a:spLocks/>
            </p:cNvSpPr>
            <p:nvPr/>
          </p:nvSpPr>
          <p:spPr bwMode="auto">
            <a:xfrm>
              <a:off x="5009" y="2334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19 w 22"/>
                <a:gd name="T7" fmla="*/ 7 h 22"/>
                <a:gd name="T8" fmla="*/ 22 w 22"/>
                <a:gd name="T9" fmla="*/ 10 h 22"/>
                <a:gd name="T10" fmla="*/ 19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7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7 w 22"/>
                <a:gd name="T31" fmla="*/ 0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32" name="Freeform 612"/>
            <p:cNvSpPr>
              <a:spLocks/>
            </p:cNvSpPr>
            <p:nvPr/>
          </p:nvSpPr>
          <p:spPr bwMode="auto">
            <a:xfrm>
              <a:off x="5009" y="2334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19 w 22"/>
                <a:gd name="T7" fmla="*/ 7 h 22"/>
                <a:gd name="T8" fmla="*/ 22 w 22"/>
                <a:gd name="T9" fmla="*/ 10 h 22"/>
                <a:gd name="T10" fmla="*/ 19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7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7 w 22"/>
                <a:gd name="T31" fmla="*/ 0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33" name="Freeform 613"/>
            <p:cNvSpPr>
              <a:spLocks/>
            </p:cNvSpPr>
            <p:nvPr/>
          </p:nvSpPr>
          <p:spPr bwMode="auto">
            <a:xfrm>
              <a:off x="5009" y="2252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2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34" name="Freeform 614"/>
            <p:cNvSpPr>
              <a:spLocks/>
            </p:cNvSpPr>
            <p:nvPr/>
          </p:nvSpPr>
          <p:spPr bwMode="auto">
            <a:xfrm>
              <a:off x="5009" y="2252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2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35" name="Freeform 615"/>
            <p:cNvSpPr>
              <a:spLocks/>
            </p:cNvSpPr>
            <p:nvPr/>
          </p:nvSpPr>
          <p:spPr bwMode="auto">
            <a:xfrm>
              <a:off x="5009" y="2089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19 w 22"/>
                <a:gd name="T7" fmla="*/ 5 h 19"/>
                <a:gd name="T8" fmla="*/ 22 w 22"/>
                <a:gd name="T9" fmla="*/ 9 h 19"/>
                <a:gd name="T10" fmla="*/ 19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36" name="Freeform 616"/>
            <p:cNvSpPr>
              <a:spLocks/>
            </p:cNvSpPr>
            <p:nvPr/>
          </p:nvSpPr>
          <p:spPr bwMode="auto">
            <a:xfrm>
              <a:off x="5009" y="2089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19 w 22"/>
                <a:gd name="T7" fmla="*/ 5 h 19"/>
                <a:gd name="T8" fmla="*/ 22 w 22"/>
                <a:gd name="T9" fmla="*/ 9 h 19"/>
                <a:gd name="T10" fmla="*/ 19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5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37" name="Freeform 617"/>
            <p:cNvSpPr>
              <a:spLocks/>
            </p:cNvSpPr>
            <p:nvPr/>
          </p:nvSpPr>
          <p:spPr bwMode="auto">
            <a:xfrm>
              <a:off x="5009" y="2006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19 w 22"/>
                <a:gd name="T7" fmla="*/ 8 h 19"/>
                <a:gd name="T8" fmla="*/ 22 w 22"/>
                <a:gd name="T9" fmla="*/ 10 h 19"/>
                <a:gd name="T10" fmla="*/ 19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8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19" y="8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38" name="Freeform 618"/>
            <p:cNvSpPr>
              <a:spLocks/>
            </p:cNvSpPr>
            <p:nvPr/>
          </p:nvSpPr>
          <p:spPr bwMode="auto">
            <a:xfrm>
              <a:off x="5009" y="2006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19 w 22"/>
                <a:gd name="T7" fmla="*/ 8 h 19"/>
                <a:gd name="T8" fmla="*/ 22 w 22"/>
                <a:gd name="T9" fmla="*/ 10 h 19"/>
                <a:gd name="T10" fmla="*/ 19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8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19" y="8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39" name="Freeform 619"/>
            <p:cNvSpPr>
              <a:spLocks/>
            </p:cNvSpPr>
            <p:nvPr/>
          </p:nvSpPr>
          <p:spPr bwMode="auto">
            <a:xfrm>
              <a:off x="5009" y="1924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40" name="Freeform 620"/>
            <p:cNvSpPr>
              <a:spLocks/>
            </p:cNvSpPr>
            <p:nvPr/>
          </p:nvSpPr>
          <p:spPr bwMode="auto">
            <a:xfrm>
              <a:off x="5009" y="1924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41" name="Freeform 621"/>
            <p:cNvSpPr>
              <a:spLocks/>
            </p:cNvSpPr>
            <p:nvPr/>
          </p:nvSpPr>
          <p:spPr bwMode="auto">
            <a:xfrm>
              <a:off x="5009" y="1841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3 h 21"/>
                <a:gd name="T4" fmla="*/ 19 w 22"/>
                <a:gd name="T5" fmla="*/ 5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7 w 22"/>
                <a:gd name="T31" fmla="*/ 3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42" name="Freeform 622"/>
            <p:cNvSpPr>
              <a:spLocks/>
            </p:cNvSpPr>
            <p:nvPr/>
          </p:nvSpPr>
          <p:spPr bwMode="auto">
            <a:xfrm>
              <a:off x="5009" y="1841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3 h 21"/>
                <a:gd name="T4" fmla="*/ 19 w 22"/>
                <a:gd name="T5" fmla="*/ 5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7 w 22"/>
                <a:gd name="T31" fmla="*/ 3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43" name="Freeform 623"/>
            <p:cNvSpPr>
              <a:spLocks/>
            </p:cNvSpPr>
            <p:nvPr/>
          </p:nvSpPr>
          <p:spPr bwMode="auto">
            <a:xfrm>
              <a:off x="5009" y="1678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19 w 22"/>
                <a:gd name="T7" fmla="*/ 5 h 19"/>
                <a:gd name="T8" fmla="*/ 22 w 22"/>
                <a:gd name="T9" fmla="*/ 10 h 19"/>
                <a:gd name="T10" fmla="*/ 19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44" name="Freeform 624"/>
            <p:cNvSpPr>
              <a:spLocks/>
            </p:cNvSpPr>
            <p:nvPr/>
          </p:nvSpPr>
          <p:spPr bwMode="auto">
            <a:xfrm>
              <a:off x="5009" y="1678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19 w 22"/>
                <a:gd name="T7" fmla="*/ 5 h 19"/>
                <a:gd name="T8" fmla="*/ 22 w 22"/>
                <a:gd name="T9" fmla="*/ 10 h 19"/>
                <a:gd name="T10" fmla="*/ 19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45" name="Freeform 625"/>
            <p:cNvSpPr>
              <a:spLocks/>
            </p:cNvSpPr>
            <p:nvPr/>
          </p:nvSpPr>
          <p:spPr bwMode="auto">
            <a:xfrm>
              <a:off x="5009" y="1596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46" name="Freeform 626"/>
            <p:cNvSpPr>
              <a:spLocks/>
            </p:cNvSpPr>
            <p:nvPr/>
          </p:nvSpPr>
          <p:spPr bwMode="auto">
            <a:xfrm>
              <a:off x="5009" y="1596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47" name="Freeform 627"/>
            <p:cNvSpPr>
              <a:spLocks/>
            </p:cNvSpPr>
            <p:nvPr/>
          </p:nvSpPr>
          <p:spPr bwMode="auto">
            <a:xfrm>
              <a:off x="5009" y="1513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3 h 21"/>
                <a:gd name="T4" fmla="*/ 19 w 22"/>
                <a:gd name="T5" fmla="*/ 3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3 h 21"/>
                <a:gd name="T30" fmla="*/ 7 w 22"/>
                <a:gd name="T31" fmla="*/ 3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3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48" name="Freeform 628"/>
            <p:cNvSpPr>
              <a:spLocks/>
            </p:cNvSpPr>
            <p:nvPr/>
          </p:nvSpPr>
          <p:spPr bwMode="auto">
            <a:xfrm>
              <a:off x="5009" y="1513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3 h 21"/>
                <a:gd name="T4" fmla="*/ 19 w 22"/>
                <a:gd name="T5" fmla="*/ 3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3 h 21"/>
                <a:gd name="T30" fmla="*/ 7 w 22"/>
                <a:gd name="T31" fmla="*/ 3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3"/>
                  </a:lnTo>
                  <a:lnTo>
                    <a:pt x="19" y="3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49" name="Freeform 629"/>
            <p:cNvSpPr>
              <a:spLocks/>
            </p:cNvSpPr>
            <p:nvPr/>
          </p:nvSpPr>
          <p:spPr bwMode="auto">
            <a:xfrm>
              <a:off x="5009" y="1431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4 h 21"/>
                <a:gd name="T6" fmla="*/ 19 w 22"/>
                <a:gd name="T7" fmla="*/ 7 h 21"/>
                <a:gd name="T8" fmla="*/ 22 w 22"/>
                <a:gd name="T9" fmla="*/ 11 h 21"/>
                <a:gd name="T10" fmla="*/ 19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1 h 21"/>
                <a:gd name="T26" fmla="*/ 0 w 22"/>
                <a:gd name="T27" fmla="*/ 7 h 21"/>
                <a:gd name="T28" fmla="*/ 3 w 22"/>
                <a:gd name="T29" fmla="*/ 4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22" y="11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50" name="Freeform 630"/>
            <p:cNvSpPr>
              <a:spLocks/>
            </p:cNvSpPr>
            <p:nvPr/>
          </p:nvSpPr>
          <p:spPr bwMode="auto">
            <a:xfrm>
              <a:off x="5009" y="1431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4 h 21"/>
                <a:gd name="T6" fmla="*/ 19 w 22"/>
                <a:gd name="T7" fmla="*/ 7 h 21"/>
                <a:gd name="T8" fmla="*/ 22 w 22"/>
                <a:gd name="T9" fmla="*/ 11 h 21"/>
                <a:gd name="T10" fmla="*/ 19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1 h 21"/>
                <a:gd name="T26" fmla="*/ 0 w 22"/>
                <a:gd name="T27" fmla="*/ 7 h 21"/>
                <a:gd name="T28" fmla="*/ 3 w 22"/>
                <a:gd name="T29" fmla="*/ 4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22" y="11"/>
                  </a:lnTo>
                  <a:lnTo>
                    <a:pt x="19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51" name="Freeform 631"/>
            <p:cNvSpPr>
              <a:spLocks/>
            </p:cNvSpPr>
            <p:nvPr/>
          </p:nvSpPr>
          <p:spPr bwMode="auto">
            <a:xfrm>
              <a:off x="2555" y="3729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52" name="Freeform 632"/>
            <p:cNvSpPr>
              <a:spLocks/>
            </p:cNvSpPr>
            <p:nvPr/>
          </p:nvSpPr>
          <p:spPr bwMode="auto">
            <a:xfrm>
              <a:off x="2555" y="3729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53" name="Freeform 633"/>
            <p:cNvSpPr>
              <a:spLocks/>
            </p:cNvSpPr>
            <p:nvPr/>
          </p:nvSpPr>
          <p:spPr bwMode="auto">
            <a:xfrm>
              <a:off x="2555" y="3646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3 h 22"/>
                <a:gd name="T4" fmla="*/ 18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8 w 21"/>
                <a:gd name="T13" fmla="*/ 19 h 22"/>
                <a:gd name="T14" fmla="*/ 14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8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54" name="Freeform 634"/>
            <p:cNvSpPr>
              <a:spLocks/>
            </p:cNvSpPr>
            <p:nvPr/>
          </p:nvSpPr>
          <p:spPr bwMode="auto">
            <a:xfrm>
              <a:off x="2555" y="3646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3 h 22"/>
                <a:gd name="T4" fmla="*/ 18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8 w 21"/>
                <a:gd name="T13" fmla="*/ 19 h 22"/>
                <a:gd name="T14" fmla="*/ 14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8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55" name="Freeform 635"/>
            <p:cNvSpPr>
              <a:spLocks/>
            </p:cNvSpPr>
            <p:nvPr/>
          </p:nvSpPr>
          <p:spPr bwMode="auto">
            <a:xfrm>
              <a:off x="2555" y="356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56" name="Freeform 636"/>
            <p:cNvSpPr>
              <a:spLocks/>
            </p:cNvSpPr>
            <p:nvPr/>
          </p:nvSpPr>
          <p:spPr bwMode="auto">
            <a:xfrm>
              <a:off x="2555" y="356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57" name="Freeform 637"/>
            <p:cNvSpPr>
              <a:spLocks/>
            </p:cNvSpPr>
            <p:nvPr/>
          </p:nvSpPr>
          <p:spPr bwMode="auto">
            <a:xfrm>
              <a:off x="2555" y="348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6 h 21"/>
                <a:gd name="T14" fmla="*/ 14 w 21"/>
                <a:gd name="T15" fmla="*/ 18 h 21"/>
                <a:gd name="T16" fmla="*/ 11 w 21"/>
                <a:gd name="T17" fmla="*/ 21 h 21"/>
                <a:gd name="T18" fmla="*/ 7 w 21"/>
                <a:gd name="T19" fmla="*/ 18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21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58" name="Freeform 638"/>
            <p:cNvSpPr>
              <a:spLocks/>
            </p:cNvSpPr>
            <p:nvPr/>
          </p:nvSpPr>
          <p:spPr bwMode="auto">
            <a:xfrm>
              <a:off x="2555" y="348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6 h 21"/>
                <a:gd name="T14" fmla="*/ 14 w 21"/>
                <a:gd name="T15" fmla="*/ 18 h 21"/>
                <a:gd name="T16" fmla="*/ 11 w 21"/>
                <a:gd name="T17" fmla="*/ 21 h 21"/>
                <a:gd name="T18" fmla="*/ 7 w 21"/>
                <a:gd name="T19" fmla="*/ 18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21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59" name="Freeform 639"/>
            <p:cNvSpPr>
              <a:spLocks/>
            </p:cNvSpPr>
            <p:nvPr/>
          </p:nvSpPr>
          <p:spPr bwMode="auto">
            <a:xfrm>
              <a:off x="2555" y="3318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3 h 22"/>
                <a:gd name="T4" fmla="*/ 18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8 w 21"/>
                <a:gd name="T13" fmla="*/ 19 h 22"/>
                <a:gd name="T14" fmla="*/ 14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8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60" name="Freeform 640"/>
            <p:cNvSpPr>
              <a:spLocks/>
            </p:cNvSpPr>
            <p:nvPr/>
          </p:nvSpPr>
          <p:spPr bwMode="auto">
            <a:xfrm>
              <a:off x="2555" y="3318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3 h 22"/>
                <a:gd name="T4" fmla="*/ 18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8 w 21"/>
                <a:gd name="T13" fmla="*/ 19 h 22"/>
                <a:gd name="T14" fmla="*/ 14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8" y="19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61" name="Freeform 641"/>
            <p:cNvSpPr>
              <a:spLocks/>
            </p:cNvSpPr>
            <p:nvPr/>
          </p:nvSpPr>
          <p:spPr bwMode="auto">
            <a:xfrm>
              <a:off x="2555" y="323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62" name="Freeform 642"/>
            <p:cNvSpPr>
              <a:spLocks/>
            </p:cNvSpPr>
            <p:nvPr/>
          </p:nvSpPr>
          <p:spPr bwMode="auto">
            <a:xfrm>
              <a:off x="2555" y="323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63" name="Freeform 643"/>
            <p:cNvSpPr>
              <a:spLocks/>
            </p:cNvSpPr>
            <p:nvPr/>
          </p:nvSpPr>
          <p:spPr bwMode="auto">
            <a:xfrm>
              <a:off x="2555" y="3156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8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8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64" name="Freeform 644"/>
            <p:cNvSpPr>
              <a:spLocks/>
            </p:cNvSpPr>
            <p:nvPr/>
          </p:nvSpPr>
          <p:spPr bwMode="auto">
            <a:xfrm>
              <a:off x="2555" y="3156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8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8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65" name="Freeform 645"/>
            <p:cNvSpPr>
              <a:spLocks/>
            </p:cNvSpPr>
            <p:nvPr/>
          </p:nvSpPr>
          <p:spPr bwMode="auto">
            <a:xfrm>
              <a:off x="2555" y="307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7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66" name="Freeform 646"/>
            <p:cNvSpPr>
              <a:spLocks/>
            </p:cNvSpPr>
            <p:nvPr/>
          </p:nvSpPr>
          <p:spPr bwMode="auto">
            <a:xfrm>
              <a:off x="2555" y="307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7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67" name="Freeform 647"/>
            <p:cNvSpPr>
              <a:spLocks/>
            </p:cNvSpPr>
            <p:nvPr/>
          </p:nvSpPr>
          <p:spPr bwMode="auto">
            <a:xfrm>
              <a:off x="2555" y="2908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68" name="Freeform 648"/>
            <p:cNvSpPr>
              <a:spLocks/>
            </p:cNvSpPr>
            <p:nvPr/>
          </p:nvSpPr>
          <p:spPr bwMode="auto">
            <a:xfrm>
              <a:off x="2555" y="2908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69" name="Freeform 649"/>
            <p:cNvSpPr>
              <a:spLocks/>
            </p:cNvSpPr>
            <p:nvPr/>
          </p:nvSpPr>
          <p:spPr bwMode="auto">
            <a:xfrm>
              <a:off x="2555" y="2828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8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8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70" name="Freeform 650"/>
            <p:cNvSpPr>
              <a:spLocks/>
            </p:cNvSpPr>
            <p:nvPr/>
          </p:nvSpPr>
          <p:spPr bwMode="auto">
            <a:xfrm>
              <a:off x="2555" y="2828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8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8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71" name="Freeform 651"/>
            <p:cNvSpPr>
              <a:spLocks/>
            </p:cNvSpPr>
            <p:nvPr/>
          </p:nvSpPr>
          <p:spPr bwMode="auto">
            <a:xfrm>
              <a:off x="2555" y="2745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7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72" name="Freeform 652"/>
            <p:cNvSpPr>
              <a:spLocks/>
            </p:cNvSpPr>
            <p:nvPr/>
          </p:nvSpPr>
          <p:spPr bwMode="auto">
            <a:xfrm>
              <a:off x="2555" y="2745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7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73" name="Freeform 653"/>
            <p:cNvSpPr>
              <a:spLocks/>
            </p:cNvSpPr>
            <p:nvPr/>
          </p:nvSpPr>
          <p:spPr bwMode="auto">
            <a:xfrm>
              <a:off x="2555" y="2662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0 h 22"/>
                <a:gd name="T4" fmla="*/ 18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8 w 21"/>
                <a:gd name="T13" fmla="*/ 17 h 22"/>
                <a:gd name="T14" fmla="*/ 14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74" name="Freeform 654"/>
            <p:cNvSpPr>
              <a:spLocks/>
            </p:cNvSpPr>
            <p:nvPr/>
          </p:nvSpPr>
          <p:spPr bwMode="auto">
            <a:xfrm>
              <a:off x="2555" y="2662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0 h 22"/>
                <a:gd name="T4" fmla="*/ 18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8 w 21"/>
                <a:gd name="T13" fmla="*/ 17 h 22"/>
                <a:gd name="T14" fmla="*/ 14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75" name="Freeform 655"/>
            <p:cNvSpPr>
              <a:spLocks/>
            </p:cNvSpPr>
            <p:nvPr/>
          </p:nvSpPr>
          <p:spPr bwMode="auto">
            <a:xfrm>
              <a:off x="2555" y="2500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8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8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76" name="Freeform 656"/>
            <p:cNvSpPr>
              <a:spLocks/>
            </p:cNvSpPr>
            <p:nvPr/>
          </p:nvSpPr>
          <p:spPr bwMode="auto">
            <a:xfrm>
              <a:off x="2555" y="2500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4 w 21"/>
                <a:gd name="T3" fmla="*/ 0 h 18"/>
                <a:gd name="T4" fmla="*/ 18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8 w 21"/>
                <a:gd name="T13" fmla="*/ 16 h 18"/>
                <a:gd name="T14" fmla="*/ 14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77" name="Freeform 657"/>
            <p:cNvSpPr>
              <a:spLocks/>
            </p:cNvSpPr>
            <p:nvPr/>
          </p:nvSpPr>
          <p:spPr bwMode="auto">
            <a:xfrm>
              <a:off x="2555" y="2417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78" name="Freeform 658"/>
            <p:cNvSpPr>
              <a:spLocks/>
            </p:cNvSpPr>
            <p:nvPr/>
          </p:nvSpPr>
          <p:spPr bwMode="auto">
            <a:xfrm>
              <a:off x="2555" y="2417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79" name="Freeform 659"/>
            <p:cNvSpPr>
              <a:spLocks/>
            </p:cNvSpPr>
            <p:nvPr/>
          </p:nvSpPr>
          <p:spPr bwMode="auto">
            <a:xfrm>
              <a:off x="2555" y="2334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0 h 22"/>
                <a:gd name="T4" fmla="*/ 18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8 w 21"/>
                <a:gd name="T13" fmla="*/ 17 h 22"/>
                <a:gd name="T14" fmla="*/ 14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80" name="Freeform 660"/>
            <p:cNvSpPr>
              <a:spLocks/>
            </p:cNvSpPr>
            <p:nvPr/>
          </p:nvSpPr>
          <p:spPr bwMode="auto">
            <a:xfrm>
              <a:off x="2555" y="2334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4 w 21"/>
                <a:gd name="T3" fmla="*/ 0 h 22"/>
                <a:gd name="T4" fmla="*/ 18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8 w 21"/>
                <a:gd name="T13" fmla="*/ 17 h 22"/>
                <a:gd name="T14" fmla="*/ 14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81" name="Freeform 661"/>
            <p:cNvSpPr>
              <a:spLocks/>
            </p:cNvSpPr>
            <p:nvPr/>
          </p:nvSpPr>
          <p:spPr bwMode="auto">
            <a:xfrm>
              <a:off x="2555" y="2252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82" name="Freeform 662"/>
            <p:cNvSpPr>
              <a:spLocks/>
            </p:cNvSpPr>
            <p:nvPr/>
          </p:nvSpPr>
          <p:spPr bwMode="auto">
            <a:xfrm>
              <a:off x="2555" y="2252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83" name="Freeform 663"/>
            <p:cNvSpPr>
              <a:spLocks/>
            </p:cNvSpPr>
            <p:nvPr/>
          </p:nvSpPr>
          <p:spPr bwMode="auto">
            <a:xfrm>
              <a:off x="2555" y="2089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84" name="Freeform 664"/>
            <p:cNvSpPr>
              <a:spLocks/>
            </p:cNvSpPr>
            <p:nvPr/>
          </p:nvSpPr>
          <p:spPr bwMode="auto">
            <a:xfrm>
              <a:off x="2555" y="2089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85" name="Freeform 665"/>
            <p:cNvSpPr>
              <a:spLocks/>
            </p:cNvSpPr>
            <p:nvPr/>
          </p:nvSpPr>
          <p:spPr bwMode="auto">
            <a:xfrm>
              <a:off x="2555" y="200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8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86" name="Freeform 666"/>
            <p:cNvSpPr>
              <a:spLocks/>
            </p:cNvSpPr>
            <p:nvPr/>
          </p:nvSpPr>
          <p:spPr bwMode="auto">
            <a:xfrm>
              <a:off x="2555" y="200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8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87" name="Freeform 667"/>
            <p:cNvSpPr>
              <a:spLocks/>
            </p:cNvSpPr>
            <p:nvPr/>
          </p:nvSpPr>
          <p:spPr bwMode="auto">
            <a:xfrm>
              <a:off x="2555" y="192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6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88" name="Freeform 668"/>
            <p:cNvSpPr>
              <a:spLocks/>
            </p:cNvSpPr>
            <p:nvPr/>
          </p:nvSpPr>
          <p:spPr bwMode="auto">
            <a:xfrm>
              <a:off x="2555" y="192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6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89" name="Freeform 669"/>
            <p:cNvSpPr>
              <a:spLocks/>
            </p:cNvSpPr>
            <p:nvPr/>
          </p:nvSpPr>
          <p:spPr bwMode="auto">
            <a:xfrm>
              <a:off x="2555" y="184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3 h 21"/>
                <a:gd name="T4" fmla="*/ 18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0" name="Freeform 670"/>
            <p:cNvSpPr>
              <a:spLocks/>
            </p:cNvSpPr>
            <p:nvPr/>
          </p:nvSpPr>
          <p:spPr bwMode="auto">
            <a:xfrm>
              <a:off x="2555" y="184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3 h 21"/>
                <a:gd name="T4" fmla="*/ 18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1" name="Freeform 671"/>
            <p:cNvSpPr>
              <a:spLocks/>
            </p:cNvSpPr>
            <p:nvPr/>
          </p:nvSpPr>
          <p:spPr bwMode="auto">
            <a:xfrm>
              <a:off x="2555" y="167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2" name="Freeform 672"/>
            <p:cNvSpPr>
              <a:spLocks/>
            </p:cNvSpPr>
            <p:nvPr/>
          </p:nvSpPr>
          <p:spPr bwMode="auto">
            <a:xfrm>
              <a:off x="2555" y="167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4 w 21"/>
                <a:gd name="T3" fmla="*/ 0 h 19"/>
                <a:gd name="T4" fmla="*/ 18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8 w 21"/>
                <a:gd name="T13" fmla="*/ 17 h 19"/>
                <a:gd name="T14" fmla="*/ 14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4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8" y="17"/>
                  </a:lnTo>
                  <a:lnTo>
                    <a:pt x="14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3" name="Freeform 673"/>
            <p:cNvSpPr>
              <a:spLocks/>
            </p:cNvSpPr>
            <p:nvPr/>
          </p:nvSpPr>
          <p:spPr bwMode="auto">
            <a:xfrm>
              <a:off x="2555" y="1596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6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4" name="Freeform 674"/>
            <p:cNvSpPr>
              <a:spLocks/>
            </p:cNvSpPr>
            <p:nvPr/>
          </p:nvSpPr>
          <p:spPr bwMode="auto">
            <a:xfrm>
              <a:off x="2555" y="1596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0 h 21"/>
                <a:gd name="T4" fmla="*/ 18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8 w 21"/>
                <a:gd name="T13" fmla="*/ 16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0"/>
                  </a:lnTo>
                  <a:lnTo>
                    <a:pt x="18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8" y="16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5" name="Freeform 675"/>
            <p:cNvSpPr>
              <a:spLocks/>
            </p:cNvSpPr>
            <p:nvPr/>
          </p:nvSpPr>
          <p:spPr bwMode="auto">
            <a:xfrm>
              <a:off x="2555" y="151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3 h 21"/>
                <a:gd name="T4" fmla="*/ 18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3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3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6" name="Freeform 676"/>
            <p:cNvSpPr>
              <a:spLocks/>
            </p:cNvSpPr>
            <p:nvPr/>
          </p:nvSpPr>
          <p:spPr bwMode="auto">
            <a:xfrm>
              <a:off x="2555" y="151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3 h 21"/>
                <a:gd name="T4" fmla="*/ 18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3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3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7" name="Freeform 677"/>
            <p:cNvSpPr>
              <a:spLocks/>
            </p:cNvSpPr>
            <p:nvPr/>
          </p:nvSpPr>
          <p:spPr bwMode="auto">
            <a:xfrm>
              <a:off x="2555" y="143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1 h 21"/>
                <a:gd name="T26" fmla="*/ 2 w 21"/>
                <a:gd name="T27" fmla="*/ 7 h 21"/>
                <a:gd name="T28" fmla="*/ 4 w 21"/>
                <a:gd name="T29" fmla="*/ 4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8" name="Freeform 678"/>
            <p:cNvSpPr>
              <a:spLocks/>
            </p:cNvSpPr>
            <p:nvPr/>
          </p:nvSpPr>
          <p:spPr bwMode="auto">
            <a:xfrm>
              <a:off x="2555" y="143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4 w 21"/>
                <a:gd name="T3" fmla="*/ 2 h 21"/>
                <a:gd name="T4" fmla="*/ 18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8 w 21"/>
                <a:gd name="T13" fmla="*/ 19 h 21"/>
                <a:gd name="T14" fmla="*/ 14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1 h 21"/>
                <a:gd name="T26" fmla="*/ 2 w 21"/>
                <a:gd name="T27" fmla="*/ 7 h 21"/>
                <a:gd name="T28" fmla="*/ 4 w 21"/>
                <a:gd name="T29" fmla="*/ 4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8" y="19"/>
                  </a:lnTo>
                  <a:lnTo>
                    <a:pt x="14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99" name="Freeform 679"/>
            <p:cNvSpPr>
              <a:spLocks/>
            </p:cNvSpPr>
            <p:nvPr/>
          </p:nvSpPr>
          <p:spPr bwMode="auto">
            <a:xfrm>
              <a:off x="3208" y="3729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0" name="Freeform 680"/>
            <p:cNvSpPr>
              <a:spLocks/>
            </p:cNvSpPr>
            <p:nvPr/>
          </p:nvSpPr>
          <p:spPr bwMode="auto">
            <a:xfrm>
              <a:off x="3208" y="3729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1" name="Freeform 681"/>
            <p:cNvSpPr>
              <a:spLocks/>
            </p:cNvSpPr>
            <p:nvPr/>
          </p:nvSpPr>
          <p:spPr bwMode="auto">
            <a:xfrm>
              <a:off x="3208" y="3646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7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2" name="Freeform 682"/>
            <p:cNvSpPr>
              <a:spLocks/>
            </p:cNvSpPr>
            <p:nvPr/>
          </p:nvSpPr>
          <p:spPr bwMode="auto">
            <a:xfrm>
              <a:off x="3208" y="3646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7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3" name="Freeform 683"/>
            <p:cNvSpPr>
              <a:spLocks/>
            </p:cNvSpPr>
            <p:nvPr/>
          </p:nvSpPr>
          <p:spPr bwMode="auto">
            <a:xfrm>
              <a:off x="3208" y="356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4" name="Freeform 684"/>
            <p:cNvSpPr>
              <a:spLocks/>
            </p:cNvSpPr>
            <p:nvPr/>
          </p:nvSpPr>
          <p:spPr bwMode="auto">
            <a:xfrm>
              <a:off x="3208" y="356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5" name="Freeform 685"/>
            <p:cNvSpPr>
              <a:spLocks/>
            </p:cNvSpPr>
            <p:nvPr/>
          </p:nvSpPr>
          <p:spPr bwMode="auto">
            <a:xfrm>
              <a:off x="3208" y="348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8 h 21"/>
                <a:gd name="T16" fmla="*/ 12 w 22"/>
                <a:gd name="T17" fmla="*/ 21 h 21"/>
                <a:gd name="T18" fmla="*/ 7 w 22"/>
                <a:gd name="T19" fmla="*/ 18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6" name="Freeform 686"/>
            <p:cNvSpPr>
              <a:spLocks/>
            </p:cNvSpPr>
            <p:nvPr/>
          </p:nvSpPr>
          <p:spPr bwMode="auto">
            <a:xfrm>
              <a:off x="3208" y="348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8 h 21"/>
                <a:gd name="T16" fmla="*/ 12 w 22"/>
                <a:gd name="T17" fmla="*/ 21 h 21"/>
                <a:gd name="T18" fmla="*/ 7 w 22"/>
                <a:gd name="T19" fmla="*/ 18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7" name="Freeform 687"/>
            <p:cNvSpPr>
              <a:spLocks/>
            </p:cNvSpPr>
            <p:nvPr/>
          </p:nvSpPr>
          <p:spPr bwMode="auto">
            <a:xfrm>
              <a:off x="3208" y="331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7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8" name="Freeform 688"/>
            <p:cNvSpPr>
              <a:spLocks/>
            </p:cNvSpPr>
            <p:nvPr/>
          </p:nvSpPr>
          <p:spPr bwMode="auto">
            <a:xfrm>
              <a:off x="3208" y="331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7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09" name="Freeform 689"/>
            <p:cNvSpPr>
              <a:spLocks/>
            </p:cNvSpPr>
            <p:nvPr/>
          </p:nvSpPr>
          <p:spPr bwMode="auto">
            <a:xfrm>
              <a:off x="3208" y="323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10" name="Freeform 690"/>
            <p:cNvSpPr>
              <a:spLocks/>
            </p:cNvSpPr>
            <p:nvPr/>
          </p:nvSpPr>
          <p:spPr bwMode="auto">
            <a:xfrm>
              <a:off x="3208" y="323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11" name="Freeform 691"/>
            <p:cNvSpPr>
              <a:spLocks/>
            </p:cNvSpPr>
            <p:nvPr/>
          </p:nvSpPr>
          <p:spPr bwMode="auto">
            <a:xfrm>
              <a:off x="3208" y="3156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12" name="Freeform 692"/>
            <p:cNvSpPr>
              <a:spLocks/>
            </p:cNvSpPr>
            <p:nvPr/>
          </p:nvSpPr>
          <p:spPr bwMode="auto">
            <a:xfrm>
              <a:off x="3208" y="3156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13" name="Freeform 693"/>
            <p:cNvSpPr>
              <a:spLocks/>
            </p:cNvSpPr>
            <p:nvPr/>
          </p:nvSpPr>
          <p:spPr bwMode="auto">
            <a:xfrm>
              <a:off x="3208" y="307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14" name="Freeform 694"/>
            <p:cNvSpPr>
              <a:spLocks/>
            </p:cNvSpPr>
            <p:nvPr/>
          </p:nvSpPr>
          <p:spPr bwMode="auto">
            <a:xfrm>
              <a:off x="3208" y="307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15" name="Freeform 695"/>
            <p:cNvSpPr>
              <a:spLocks/>
            </p:cNvSpPr>
            <p:nvPr/>
          </p:nvSpPr>
          <p:spPr bwMode="auto">
            <a:xfrm>
              <a:off x="3208" y="2908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16" name="Freeform 696"/>
            <p:cNvSpPr>
              <a:spLocks/>
            </p:cNvSpPr>
            <p:nvPr/>
          </p:nvSpPr>
          <p:spPr bwMode="auto">
            <a:xfrm>
              <a:off x="3208" y="2908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17" name="Freeform 697"/>
            <p:cNvSpPr>
              <a:spLocks/>
            </p:cNvSpPr>
            <p:nvPr/>
          </p:nvSpPr>
          <p:spPr bwMode="auto">
            <a:xfrm>
              <a:off x="3208" y="2828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18" name="Freeform 698"/>
            <p:cNvSpPr>
              <a:spLocks/>
            </p:cNvSpPr>
            <p:nvPr/>
          </p:nvSpPr>
          <p:spPr bwMode="auto">
            <a:xfrm>
              <a:off x="3208" y="2828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19" name="Freeform 699"/>
            <p:cNvSpPr>
              <a:spLocks/>
            </p:cNvSpPr>
            <p:nvPr/>
          </p:nvSpPr>
          <p:spPr bwMode="auto">
            <a:xfrm>
              <a:off x="3208" y="2745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20" name="Freeform 700"/>
            <p:cNvSpPr>
              <a:spLocks/>
            </p:cNvSpPr>
            <p:nvPr/>
          </p:nvSpPr>
          <p:spPr bwMode="auto">
            <a:xfrm>
              <a:off x="3208" y="2745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21" name="Freeform 701"/>
            <p:cNvSpPr>
              <a:spLocks/>
            </p:cNvSpPr>
            <p:nvPr/>
          </p:nvSpPr>
          <p:spPr bwMode="auto">
            <a:xfrm>
              <a:off x="3208" y="266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7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22" name="Freeform 702"/>
            <p:cNvSpPr>
              <a:spLocks/>
            </p:cNvSpPr>
            <p:nvPr/>
          </p:nvSpPr>
          <p:spPr bwMode="auto">
            <a:xfrm>
              <a:off x="3208" y="266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7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23" name="Freeform 703"/>
            <p:cNvSpPr>
              <a:spLocks/>
            </p:cNvSpPr>
            <p:nvPr/>
          </p:nvSpPr>
          <p:spPr bwMode="auto">
            <a:xfrm>
              <a:off x="3208" y="2500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24" name="Freeform 704"/>
            <p:cNvSpPr>
              <a:spLocks/>
            </p:cNvSpPr>
            <p:nvPr/>
          </p:nvSpPr>
          <p:spPr bwMode="auto">
            <a:xfrm>
              <a:off x="3208" y="2500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25" name="Freeform 705"/>
            <p:cNvSpPr>
              <a:spLocks/>
            </p:cNvSpPr>
            <p:nvPr/>
          </p:nvSpPr>
          <p:spPr bwMode="auto">
            <a:xfrm>
              <a:off x="3208" y="2417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26" name="Freeform 706"/>
            <p:cNvSpPr>
              <a:spLocks/>
            </p:cNvSpPr>
            <p:nvPr/>
          </p:nvSpPr>
          <p:spPr bwMode="auto">
            <a:xfrm>
              <a:off x="3208" y="2417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27" name="Freeform 707"/>
            <p:cNvSpPr>
              <a:spLocks/>
            </p:cNvSpPr>
            <p:nvPr/>
          </p:nvSpPr>
          <p:spPr bwMode="auto">
            <a:xfrm>
              <a:off x="3208" y="23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7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28" name="Freeform 708"/>
            <p:cNvSpPr>
              <a:spLocks/>
            </p:cNvSpPr>
            <p:nvPr/>
          </p:nvSpPr>
          <p:spPr bwMode="auto">
            <a:xfrm>
              <a:off x="3208" y="23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7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29" name="Freeform 709"/>
            <p:cNvSpPr>
              <a:spLocks/>
            </p:cNvSpPr>
            <p:nvPr/>
          </p:nvSpPr>
          <p:spPr bwMode="auto">
            <a:xfrm>
              <a:off x="3208" y="2252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30" name="Freeform 710"/>
            <p:cNvSpPr>
              <a:spLocks/>
            </p:cNvSpPr>
            <p:nvPr/>
          </p:nvSpPr>
          <p:spPr bwMode="auto">
            <a:xfrm>
              <a:off x="3208" y="2252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31" name="Freeform 711"/>
            <p:cNvSpPr>
              <a:spLocks/>
            </p:cNvSpPr>
            <p:nvPr/>
          </p:nvSpPr>
          <p:spPr bwMode="auto">
            <a:xfrm>
              <a:off x="3208" y="2089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32" name="Freeform 712"/>
            <p:cNvSpPr>
              <a:spLocks/>
            </p:cNvSpPr>
            <p:nvPr/>
          </p:nvSpPr>
          <p:spPr bwMode="auto">
            <a:xfrm>
              <a:off x="3208" y="2089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33" name="Freeform 713"/>
            <p:cNvSpPr>
              <a:spLocks/>
            </p:cNvSpPr>
            <p:nvPr/>
          </p:nvSpPr>
          <p:spPr bwMode="auto">
            <a:xfrm>
              <a:off x="3208" y="200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8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8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34" name="Freeform 714"/>
            <p:cNvSpPr>
              <a:spLocks/>
            </p:cNvSpPr>
            <p:nvPr/>
          </p:nvSpPr>
          <p:spPr bwMode="auto">
            <a:xfrm>
              <a:off x="3208" y="200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8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8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35" name="Freeform 715"/>
            <p:cNvSpPr>
              <a:spLocks/>
            </p:cNvSpPr>
            <p:nvPr/>
          </p:nvSpPr>
          <p:spPr bwMode="auto">
            <a:xfrm>
              <a:off x="3208" y="192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36" name="Freeform 716"/>
            <p:cNvSpPr>
              <a:spLocks/>
            </p:cNvSpPr>
            <p:nvPr/>
          </p:nvSpPr>
          <p:spPr bwMode="auto">
            <a:xfrm>
              <a:off x="3208" y="192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37" name="Freeform 717"/>
            <p:cNvSpPr>
              <a:spLocks/>
            </p:cNvSpPr>
            <p:nvPr/>
          </p:nvSpPr>
          <p:spPr bwMode="auto">
            <a:xfrm>
              <a:off x="3208" y="184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38" name="Freeform 718"/>
            <p:cNvSpPr>
              <a:spLocks/>
            </p:cNvSpPr>
            <p:nvPr/>
          </p:nvSpPr>
          <p:spPr bwMode="auto">
            <a:xfrm>
              <a:off x="3208" y="184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39" name="Freeform 719"/>
            <p:cNvSpPr>
              <a:spLocks/>
            </p:cNvSpPr>
            <p:nvPr/>
          </p:nvSpPr>
          <p:spPr bwMode="auto">
            <a:xfrm>
              <a:off x="3208" y="167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40" name="Freeform 720"/>
            <p:cNvSpPr>
              <a:spLocks/>
            </p:cNvSpPr>
            <p:nvPr/>
          </p:nvSpPr>
          <p:spPr bwMode="auto">
            <a:xfrm>
              <a:off x="3208" y="167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41" name="Freeform 721"/>
            <p:cNvSpPr>
              <a:spLocks/>
            </p:cNvSpPr>
            <p:nvPr/>
          </p:nvSpPr>
          <p:spPr bwMode="auto">
            <a:xfrm>
              <a:off x="3208" y="1596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42" name="Freeform 722"/>
            <p:cNvSpPr>
              <a:spLocks/>
            </p:cNvSpPr>
            <p:nvPr/>
          </p:nvSpPr>
          <p:spPr bwMode="auto">
            <a:xfrm>
              <a:off x="3208" y="1596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43" name="Freeform 723"/>
            <p:cNvSpPr>
              <a:spLocks/>
            </p:cNvSpPr>
            <p:nvPr/>
          </p:nvSpPr>
          <p:spPr bwMode="auto">
            <a:xfrm>
              <a:off x="3208" y="151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3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44" name="Freeform 724"/>
            <p:cNvSpPr>
              <a:spLocks/>
            </p:cNvSpPr>
            <p:nvPr/>
          </p:nvSpPr>
          <p:spPr bwMode="auto">
            <a:xfrm>
              <a:off x="3208" y="151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3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45" name="Freeform 725"/>
            <p:cNvSpPr>
              <a:spLocks/>
            </p:cNvSpPr>
            <p:nvPr/>
          </p:nvSpPr>
          <p:spPr bwMode="auto">
            <a:xfrm>
              <a:off x="3208" y="143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1 h 21"/>
                <a:gd name="T26" fmla="*/ 3 w 22"/>
                <a:gd name="T27" fmla="*/ 7 h 21"/>
                <a:gd name="T28" fmla="*/ 5 w 22"/>
                <a:gd name="T29" fmla="*/ 4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46" name="Freeform 726"/>
            <p:cNvSpPr>
              <a:spLocks/>
            </p:cNvSpPr>
            <p:nvPr/>
          </p:nvSpPr>
          <p:spPr bwMode="auto">
            <a:xfrm>
              <a:off x="3208" y="143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1 h 21"/>
                <a:gd name="T26" fmla="*/ 3 w 22"/>
                <a:gd name="T27" fmla="*/ 7 h 21"/>
                <a:gd name="T28" fmla="*/ 5 w 22"/>
                <a:gd name="T29" fmla="*/ 4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47" name="Freeform 727"/>
            <p:cNvSpPr>
              <a:spLocks/>
            </p:cNvSpPr>
            <p:nvPr/>
          </p:nvSpPr>
          <p:spPr bwMode="auto">
            <a:xfrm>
              <a:off x="3865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48" name="Freeform 728"/>
            <p:cNvSpPr>
              <a:spLocks/>
            </p:cNvSpPr>
            <p:nvPr/>
          </p:nvSpPr>
          <p:spPr bwMode="auto">
            <a:xfrm>
              <a:off x="3865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49" name="Freeform 729"/>
            <p:cNvSpPr>
              <a:spLocks/>
            </p:cNvSpPr>
            <p:nvPr/>
          </p:nvSpPr>
          <p:spPr bwMode="auto">
            <a:xfrm>
              <a:off x="3865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8 w 21"/>
                <a:gd name="T7" fmla="*/ 7 h 22"/>
                <a:gd name="T8" fmla="*/ 21 w 21"/>
                <a:gd name="T9" fmla="*/ 12 h 22"/>
                <a:gd name="T10" fmla="*/ 18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4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4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50" name="Freeform 730"/>
            <p:cNvSpPr>
              <a:spLocks/>
            </p:cNvSpPr>
            <p:nvPr/>
          </p:nvSpPr>
          <p:spPr bwMode="auto">
            <a:xfrm>
              <a:off x="3865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8 w 21"/>
                <a:gd name="T7" fmla="*/ 7 h 22"/>
                <a:gd name="T8" fmla="*/ 21 w 21"/>
                <a:gd name="T9" fmla="*/ 12 h 22"/>
                <a:gd name="T10" fmla="*/ 18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4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4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51" name="Freeform 731"/>
            <p:cNvSpPr>
              <a:spLocks/>
            </p:cNvSpPr>
            <p:nvPr/>
          </p:nvSpPr>
          <p:spPr bwMode="auto">
            <a:xfrm>
              <a:off x="3865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5 h 19"/>
                <a:gd name="T8" fmla="*/ 21 w 21"/>
                <a:gd name="T9" fmla="*/ 10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52" name="Freeform 732"/>
            <p:cNvSpPr>
              <a:spLocks/>
            </p:cNvSpPr>
            <p:nvPr/>
          </p:nvSpPr>
          <p:spPr bwMode="auto">
            <a:xfrm>
              <a:off x="3865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5 h 19"/>
                <a:gd name="T8" fmla="*/ 21 w 21"/>
                <a:gd name="T9" fmla="*/ 10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53" name="Freeform 733"/>
            <p:cNvSpPr>
              <a:spLocks/>
            </p:cNvSpPr>
            <p:nvPr/>
          </p:nvSpPr>
          <p:spPr bwMode="auto">
            <a:xfrm>
              <a:off x="3865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4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54" name="Freeform 734"/>
            <p:cNvSpPr>
              <a:spLocks/>
            </p:cNvSpPr>
            <p:nvPr/>
          </p:nvSpPr>
          <p:spPr bwMode="auto">
            <a:xfrm>
              <a:off x="3865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4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55" name="Freeform 735"/>
            <p:cNvSpPr>
              <a:spLocks/>
            </p:cNvSpPr>
            <p:nvPr/>
          </p:nvSpPr>
          <p:spPr bwMode="auto">
            <a:xfrm>
              <a:off x="3865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8 w 21"/>
                <a:gd name="T7" fmla="*/ 7 h 22"/>
                <a:gd name="T8" fmla="*/ 21 w 21"/>
                <a:gd name="T9" fmla="*/ 12 h 22"/>
                <a:gd name="T10" fmla="*/ 18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4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4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56" name="Freeform 736"/>
            <p:cNvSpPr>
              <a:spLocks/>
            </p:cNvSpPr>
            <p:nvPr/>
          </p:nvSpPr>
          <p:spPr bwMode="auto">
            <a:xfrm>
              <a:off x="3865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8 w 21"/>
                <a:gd name="T7" fmla="*/ 7 h 22"/>
                <a:gd name="T8" fmla="*/ 21 w 21"/>
                <a:gd name="T9" fmla="*/ 12 h 22"/>
                <a:gd name="T10" fmla="*/ 18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4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4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57" name="Freeform 737"/>
            <p:cNvSpPr>
              <a:spLocks/>
            </p:cNvSpPr>
            <p:nvPr/>
          </p:nvSpPr>
          <p:spPr bwMode="auto">
            <a:xfrm>
              <a:off x="3865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5 h 19"/>
                <a:gd name="T8" fmla="*/ 21 w 21"/>
                <a:gd name="T9" fmla="*/ 10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58" name="Freeform 738"/>
            <p:cNvSpPr>
              <a:spLocks/>
            </p:cNvSpPr>
            <p:nvPr/>
          </p:nvSpPr>
          <p:spPr bwMode="auto">
            <a:xfrm>
              <a:off x="3865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5 h 19"/>
                <a:gd name="T8" fmla="*/ 21 w 21"/>
                <a:gd name="T9" fmla="*/ 10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59" name="Freeform 739"/>
            <p:cNvSpPr>
              <a:spLocks/>
            </p:cNvSpPr>
            <p:nvPr/>
          </p:nvSpPr>
          <p:spPr bwMode="auto">
            <a:xfrm>
              <a:off x="3865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8 w 21"/>
                <a:gd name="T7" fmla="*/ 4 h 18"/>
                <a:gd name="T8" fmla="*/ 21 w 21"/>
                <a:gd name="T9" fmla="*/ 9 h 18"/>
                <a:gd name="T10" fmla="*/ 18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4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4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60" name="Freeform 740"/>
            <p:cNvSpPr>
              <a:spLocks/>
            </p:cNvSpPr>
            <p:nvPr/>
          </p:nvSpPr>
          <p:spPr bwMode="auto">
            <a:xfrm>
              <a:off x="3865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8 w 21"/>
                <a:gd name="T7" fmla="*/ 4 h 18"/>
                <a:gd name="T8" fmla="*/ 21 w 21"/>
                <a:gd name="T9" fmla="*/ 9 h 18"/>
                <a:gd name="T10" fmla="*/ 18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4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4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61" name="Freeform 741"/>
            <p:cNvSpPr>
              <a:spLocks/>
            </p:cNvSpPr>
            <p:nvPr/>
          </p:nvSpPr>
          <p:spPr bwMode="auto">
            <a:xfrm>
              <a:off x="3865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62" name="Freeform 742"/>
            <p:cNvSpPr>
              <a:spLocks/>
            </p:cNvSpPr>
            <p:nvPr/>
          </p:nvSpPr>
          <p:spPr bwMode="auto">
            <a:xfrm>
              <a:off x="3865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63" name="Freeform 743"/>
            <p:cNvSpPr>
              <a:spLocks/>
            </p:cNvSpPr>
            <p:nvPr/>
          </p:nvSpPr>
          <p:spPr bwMode="auto">
            <a:xfrm>
              <a:off x="3865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64" name="Freeform 744"/>
            <p:cNvSpPr>
              <a:spLocks/>
            </p:cNvSpPr>
            <p:nvPr/>
          </p:nvSpPr>
          <p:spPr bwMode="auto">
            <a:xfrm>
              <a:off x="3865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65" name="Freeform 745"/>
            <p:cNvSpPr>
              <a:spLocks/>
            </p:cNvSpPr>
            <p:nvPr/>
          </p:nvSpPr>
          <p:spPr bwMode="auto">
            <a:xfrm>
              <a:off x="3865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8 w 21"/>
                <a:gd name="T7" fmla="*/ 4 h 18"/>
                <a:gd name="T8" fmla="*/ 21 w 21"/>
                <a:gd name="T9" fmla="*/ 9 h 18"/>
                <a:gd name="T10" fmla="*/ 18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4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4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66" name="Freeform 746"/>
            <p:cNvSpPr>
              <a:spLocks/>
            </p:cNvSpPr>
            <p:nvPr/>
          </p:nvSpPr>
          <p:spPr bwMode="auto">
            <a:xfrm>
              <a:off x="3865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8 w 21"/>
                <a:gd name="T7" fmla="*/ 4 h 18"/>
                <a:gd name="T8" fmla="*/ 21 w 21"/>
                <a:gd name="T9" fmla="*/ 9 h 18"/>
                <a:gd name="T10" fmla="*/ 18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4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4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67" name="Freeform 747"/>
            <p:cNvSpPr>
              <a:spLocks/>
            </p:cNvSpPr>
            <p:nvPr/>
          </p:nvSpPr>
          <p:spPr bwMode="auto">
            <a:xfrm>
              <a:off x="3865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68" name="Freeform 748"/>
            <p:cNvSpPr>
              <a:spLocks/>
            </p:cNvSpPr>
            <p:nvPr/>
          </p:nvSpPr>
          <p:spPr bwMode="auto">
            <a:xfrm>
              <a:off x="3865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69" name="Freeform 749"/>
            <p:cNvSpPr>
              <a:spLocks/>
            </p:cNvSpPr>
            <p:nvPr/>
          </p:nvSpPr>
          <p:spPr bwMode="auto">
            <a:xfrm>
              <a:off x="3865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8 w 21"/>
                <a:gd name="T7" fmla="*/ 7 h 22"/>
                <a:gd name="T8" fmla="*/ 21 w 21"/>
                <a:gd name="T9" fmla="*/ 10 h 22"/>
                <a:gd name="T10" fmla="*/ 18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4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4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70" name="Freeform 750"/>
            <p:cNvSpPr>
              <a:spLocks/>
            </p:cNvSpPr>
            <p:nvPr/>
          </p:nvSpPr>
          <p:spPr bwMode="auto">
            <a:xfrm>
              <a:off x="3865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8 w 21"/>
                <a:gd name="T7" fmla="*/ 7 h 22"/>
                <a:gd name="T8" fmla="*/ 21 w 21"/>
                <a:gd name="T9" fmla="*/ 10 h 22"/>
                <a:gd name="T10" fmla="*/ 18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4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4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71" name="Freeform 751"/>
            <p:cNvSpPr>
              <a:spLocks/>
            </p:cNvSpPr>
            <p:nvPr/>
          </p:nvSpPr>
          <p:spPr bwMode="auto">
            <a:xfrm>
              <a:off x="3865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8 w 21"/>
                <a:gd name="T7" fmla="*/ 4 h 18"/>
                <a:gd name="T8" fmla="*/ 21 w 21"/>
                <a:gd name="T9" fmla="*/ 9 h 18"/>
                <a:gd name="T10" fmla="*/ 18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4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4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72" name="Freeform 752"/>
            <p:cNvSpPr>
              <a:spLocks/>
            </p:cNvSpPr>
            <p:nvPr/>
          </p:nvSpPr>
          <p:spPr bwMode="auto">
            <a:xfrm>
              <a:off x="3865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8 w 21"/>
                <a:gd name="T7" fmla="*/ 4 h 18"/>
                <a:gd name="T8" fmla="*/ 21 w 21"/>
                <a:gd name="T9" fmla="*/ 9 h 18"/>
                <a:gd name="T10" fmla="*/ 18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4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4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73" name="Freeform 753"/>
            <p:cNvSpPr>
              <a:spLocks/>
            </p:cNvSpPr>
            <p:nvPr/>
          </p:nvSpPr>
          <p:spPr bwMode="auto">
            <a:xfrm>
              <a:off x="3865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8 w 21"/>
                <a:gd name="T7" fmla="*/ 5 h 19"/>
                <a:gd name="T8" fmla="*/ 21 w 21"/>
                <a:gd name="T9" fmla="*/ 9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74" name="Freeform 754"/>
            <p:cNvSpPr>
              <a:spLocks/>
            </p:cNvSpPr>
            <p:nvPr/>
          </p:nvSpPr>
          <p:spPr bwMode="auto">
            <a:xfrm>
              <a:off x="3865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8 w 21"/>
                <a:gd name="T7" fmla="*/ 5 h 19"/>
                <a:gd name="T8" fmla="*/ 21 w 21"/>
                <a:gd name="T9" fmla="*/ 9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75" name="Freeform 755"/>
            <p:cNvSpPr>
              <a:spLocks/>
            </p:cNvSpPr>
            <p:nvPr/>
          </p:nvSpPr>
          <p:spPr bwMode="auto">
            <a:xfrm>
              <a:off x="3865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8 w 21"/>
                <a:gd name="T7" fmla="*/ 7 h 22"/>
                <a:gd name="T8" fmla="*/ 21 w 21"/>
                <a:gd name="T9" fmla="*/ 10 h 22"/>
                <a:gd name="T10" fmla="*/ 18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4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4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76" name="Freeform 756"/>
            <p:cNvSpPr>
              <a:spLocks/>
            </p:cNvSpPr>
            <p:nvPr/>
          </p:nvSpPr>
          <p:spPr bwMode="auto">
            <a:xfrm>
              <a:off x="3865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8 w 21"/>
                <a:gd name="T7" fmla="*/ 7 h 22"/>
                <a:gd name="T8" fmla="*/ 21 w 21"/>
                <a:gd name="T9" fmla="*/ 10 h 22"/>
                <a:gd name="T10" fmla="*/ 18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4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4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77" name="Freeform 757"/>
            <p:cNvSpPr>
              <a:spLocks/>
            </p:cNvSpPr>
            <p:nvPr/>
          </p:nvSpPr>
          <p:spPr bwMode="auto">
            <a:xfrm>
              <a:off x="3865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78" name="Freeform 758"/>
            <p:cNvSpPr>
              <a:spLocks/>
            </p:cNvSpPr>
            <p:nvPr/>
          </p:nvSpPr>
          <p:spPr bwMode="auto">
            <a:xfrm>
              <a:off x="3865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79" name="Freeform 759"/>
            <p:cNvSpPr>
              <a:spLocks/>
            </p:cNvSpPr>
            <p:nvPr/>
          </p:nvSpPr>
          <p:spPr bwMode="auto">
            <a:xfrm>
              <a:off x="3865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8 w 21"/>
                <a:gd name="T7" fmla="*/ 5 h 19"/>
                <a:gd name="T8" fmla="*/ 21 w 21"/>
                <a:gd name="T9" fmla="*/ 9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80" name="Freeform 760"/>
            <p:cNvSpPr>
              <a:spLocks/>
            </p:cNvSpPr>
            <p:nvPr/>
          </p:nvSpPr>
          <p:spPr bwMode="auto">
            <a:xfrm>
              <a:off x="3865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8 w 21"/>
                <a:gd name="T7" fmla="*/ 5 h 19"/>
                <a:gd name="T8" fmla="*/ 21 w 21"/>
                <a:gd name="T9" fmla="*/ 9 h 19"/>
                <a:gd name="T10" fmla="*/ 18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5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81" name="Freeform 761"/>
            <p:cNvSpPr>
              <a:spLocks/>
            </p:cNvSpPr>
            <p:nvPr/>
          </p:nvSpPr>
          <p:spPr bwMode="auto">
            <a:xfrm>
              <a:off x="3865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8 h 19"/>
                <a:gd name="T8" fmla="*/ 21 w 21"/>
                <a:gd name="T9" fmla="*/ 10 h 19"/>
                <a:gd name="T10" fmla="*/ 18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82" name="Freeform 762"/>
            <p:cNvSpPr>
              <a:spLocks/>
            </p:cNvSpPr>
            <p:nvPr/>
          </p:nvSpPr>
          <p:spPr bwMode="auto">
            <a:xfrm>
              <a:off x="3865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8 h 19"/>
                <a:gd name="T8" fmla="*/ 21 w 21"/>
                <a:gd name="T9" fmla="*/ 10 h 19"/>
                <a:gd name="T10" fmla="*/ 18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83" name="Freeform 763"/>
            <p:cNvSpPr>
              <a:spLocks/>
            </p:cNvSpPr>
            <p:nvPr/>
          </p:nvSpPr>
          <p:spPr bwMode="auto">
            <a:xfrm>
              <a:off x="3865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84" name="Freeform 764"/>
            <p:cNvSpPr>
              <a:spLocks/>
            </p:cNvSpPr>
            <p:nvPr/>
          </p:nvSpPr>
          <p:spPr bwMode="auto">
            <a:xfrm>
              <a:off x="3865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85" name="Freeform 765"/>
            <p:cNvSpPr>
              <a:spLocks/>
            </p:cNvSpPr>
            <p:nvPr/>
          </p:nvSpPr>
          <p:spPr bwMode="auto">
            <a:xfrm>
              <a:off x="3865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4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86" name="Freeform 766"/>
            <p:cNvSpPr>
              <a:spLocks/>
            </p:cNvSpPr>
            <p:nvPr/>
          </p:nvSpPr>
          <p:spPr bwMode="auto">
            <a:xfrm>
              <a:off x="3865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4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87" name="Freeform 767"/>
            <p:cNvSpPr>
              <a:spLocks/>
            </p:cNvSpPr>
            <p:nvPr/>
          </p:nvSpPr>
          <p:spPr bwMode="auto">
            <a:xfrm>
              <a:off x="3865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5 h 19"/>
                <a:gd name="T8" fmla="*/ 21 w 21"/>
                <a:gd name="T9" fmla="*/ 10 h 19"/>
                <a:gd name="T10" fmla="*/ 18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88" name="Freeform 768"/>
            <p:cNvSpPr>
              <a:spLocks/>
            </p:cNvSpPr>
            <p:nvPr/>
          </p:nvSpPr>
          <p:spPr bwMode="auto">
            <a:xfrm>
              <a:off x="3865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8 w 21"/>
                <a:gd name="T7" fmla="*/ 5 h 19"/>
                <a:gd name="T8" fmla="*/ 21 w 21"/>
                <a:gd name="T9" fmla="*/ 10 h 19"/>
                <a:gd name="T10" fmla="*/ 18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4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4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8" y="5"/>
                  </a:lnTo>
                  <a:lnTo>
                    <a:pt x="21" y="10"/>
                  </a:lnTo>
                  <a:lnTo>
                    <a:pt x="18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89" name="Freeform 769"/>
            <p:cNvSpPr>
              <a:spLocks/>
            </p:cNvSpPr>
            <p:nvPr/>
          </p:nvSpPr>
          <p:spPr bwMode="auto">
            <a:xfrm>
              <a:off x="3865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90" name="Freeform 770"/>
            <p:cNvSpPr>
              <a:spLocks/>
            </p:cNvSpPr>
            <p:nvPr/>
          </p:nvSpPr>
          <p:spPr bwMode="auto">
            <a:xfrm>
              <a:off x="3865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8 w 21"/>
                <a:gd name="T7" fmla="*/ 7 h 21"/>
                <a:gd name="T8" fmla="*/ 21 w 21"/>
                <a:gd name="T9" fmla="*/ 9 h 21"/>
                <a:gd name="T10" fmla="*/ 18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4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8" y="7"/>
                  </a:lnTo>
                  <a:lnTo>
                    <a:pt x="21" y="9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91" name="Freeform 771"/>
            <p:cNvSpPr>
              <a:spLocks/>
            </p:cNvSpPr>
            <p:nvPr/>
          </p:nvSpPr>
          <p:spPr bwMode="auto">
            <a:xfrm>
              <a:off x="3865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4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92" name="Freeform 772"/>
            <p:cNvSpPr>
              <a:spLocks/>
            </p:cNvSpPr>
            <p:nvPr/>
          </p:nvSpPr>
          <p:spPr bwMode="auto">
            <a:xfrm>
              <a:off x="3865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8 w 21"/>
                <a:gd name="T7" fmla="*/ 7 h 21"/>
                <a:gd name="T8" fmla="*/ 21 w 21"/>
                <a:gd name="T9" fmla="*/ 12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4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4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8" y="7"/>
                  </a:lnTo>
                  <a:lnTo>
                    <a:pt x="21" y="12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93" name="Freeform 773"/>
            <p:cNvSpPr>
              <a:spLocks/>
            </p:cNvSpPr>
            <p:nvPr/>
          </p:nvSpPr>
          <p:spPr bwMode="auto">
            <a:xfrm>
              <a:off x="3865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8 w 21"/>
                <a:gd name="T7" fmla="*/ 7 h 21"/>
                <a:gd name="T8" fmla="*/ 21 w 21"/>
                <a:gd name="T9" fmla="*/ 11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94" name="Freeform 774"/>
            <p:cNvSpPr>
              <a:spLocks/>
            </p:cNvSpPr>
            <p:nvPr/>
          </p:nvSpPr>
          <p:spPr bwMode="auto">
            <a:xfrm>
              <a:off x="3865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8 w 21"/>
                <a:gd name="T7" fmla="*/ 7 h 21"/>
                <a:gd name="T8" fmla="*/ 21 w 21"/>
                <a:gd name="T9" fmla="*/ 11 h 21"/>
                <a:gd name="T10" fmla="*/ 18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4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4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95" name="Freeform 775"/>
            <p:cNvSpPr>
              <a:spLocks/>
            </p:cNvSpPr>
            <p:nvPr/>
          </p:nvSpPr>
          <p:spPr bwMode="auto">
            <a:xfrm>
              <a:off x="4518" y="3729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96" name="Freeform 776"/>
            <p:cNvSpPr>
              <a:spLocks/>
            </p:cNvSpPr>
            <p:nvPr/>
          </p:nvSpPr>
          <p:spPr bwMode="auto">
            <a:xfrm>
              <a:off x="4518" y="3729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97" name="Freeform 777"/>
            <p:cNvSpPr>
              <a:spLocks/>
            </p:cNvSpPr>
            <p:nvPr/>
          </p:nvSpPr>
          <p:spPr bwMode="auto">
            <a:xfrm>
              <a:off x="4518" y="3646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7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7 w 22"/>
                <a:gd name="T31" fmla="*/ 3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98" name="Freeform 778"/>
            <p:cNvSpPr>
              <a:spLocks/>
            </p:cNvSpPr>
            <p:nvPr/>
          </p:nvSpPr>
          <p:spPr bwMode="auto">
            <a:xfrm>
              <a:off x="4518" y="3646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7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7 w 22"/>
                <a:gd name="T31" fmla="*/ 3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899" name="Freeform 779"/>
            <p:cNvSpPr>
              <a:spLocks/>
            </p:cNvSpPr>
            <p:nvPr/>
          </p:nvSpPr>
          <p:spPr bwMode="auto">
            <a:xfrm>
              <a:off x="4518" y="3566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00" name="Freeform 780"/>
            <p:cNvSpPr>
              <a:spLocks/>
            </p:cNvSpPr>
            <p:nvPr/>
          </p:nvSpPr>
          <p:spPr bwMode="auto">
            <a:xfrm>
              <a:off x="4518" y="3566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01" name="Freeform 781"/>
            <p:cNvSpPr>
              <a:spLocks/>
            </p:cNvSpPr>
            <p:nvPr/>
          </p:nvSpPr>
          <p:spPr bwMode="auto">
            <a:xfrm>
              <a:off x="4518" y="3484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8 h 21"/>
                <a:gd name="T16" fmla="*/ 10 w 22"/>
                <a:gd name="T17" fmla="*/ 21 h 21"/>
                <a:gd name="T18" fmla="*/ 7 w 22"/>
                <a:gd name="T19" fmla="*/ 18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02" name="Freeform 782"/>
            <p:cNvSpPr>
              <a:spLocks/>
            </p:cNvSpPr>
            <p:nvPr/>
          </p:nvSpPr>
          <p:spPr bwMode="auto">
            <a:xfrm>
              <a:off x="4518" y="3484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8 h 21"/>
                <a:gd name="T16" fmla="*/ 10 w 22"/>
                <a:gd name="T17" fmla="*/ 21 h 21"/>
                <a:gd name="T18" fmla="*/ 7 w 22"/>
                <a:gd name="T19" fmla="*/ 18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03" name="Freeform 783"/>
            <p:cNvSpPr>
              <a:spLocks/>
            </p:cNvSpPr>
            <p:nvPr/>
          </p:nvSpPr>
          <p:spPr bwMode="auto">
            <a:xfrm>
              <a:off x="4518" y="3318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7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7 w 22"/>
                <a:gd name="T31" fmla="*/ 3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04" name="Freeform 784"/>
            <p:cNvSpPr>
              <a:spLocks/>
            </p:cNvSpPr>
            <p:nvPr/>
          </p:nvSpPr>
          <p:spPr bwMode="auto">
            <a:xfrm>
              <a:off x="4518" y="3318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7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7 w 22"/>
                <a:gd name="T31" fmla="*/ 3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05" name="Freeform 785"/>
            <p:cNvSpPr>
              <a:spLocks/>
            </p:cNvSpPr>
            <p:nvPr/>
          </p:nvSpPr>
          <p:spPr bwMode="auto">
            <a:xfrm>
              <a:off x="4518" y="3238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06" name="Freeform 786"/>
            <p:cNvSpPr>
              <a:spLocks/>
            </p:cNvSpPr>
            <p:nvPr/>
          </p:nvSpPr>
          <p:spPr bwMode="auto">
            <a:xfrm>
              <a:off x="4518" y="3238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07" name="Freeform 787"/>
            <p:cNvSpPr>
              <a:spLocks/>
            </p:cNvSpPr>
            <p:nvPr/>
          </p:nvSpPr>
          <p:spPr bwMode="auto">
            <a:xfrm>
              <a:off x="4518" y="3156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7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7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08" name="Freeform 788"/>
            <p:cNvSpPr>
              <a:spLocks/>
            </p:cNvSpPr>
            <p:nvPr/>
          </p:nvSpPr>
          <p:spPr bwMode="auto">
            <a:xfrm>
              <a:off x="4518" y="3156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7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7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09" name="Freeform 789"/>
            <p:cNvSpPr>
              <a:spLocks/>
            </p:cNvSpPr>
            <p:nvPr/>
          </p:nvSpPr>
          <p:spPr bwMode="auto">
            <a:xfrm>
              <a:off x="4518" y="3073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10" name="Freeform 790"/>
            <p:cNvSpPr>
              <a:spLocks/>
            </p:cNvSpPr>
            <p:nvPr/>
          </p:nvSpPr>
          <p:spPr bwMode="auto">
            <a:xfrm>
              <a:off x="4518" y="3073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11" name="Freeform 791"/>
            <p:cNvSpPr>
              <a:spLocks/>
            </p:cNvSpPr>
            <p:nvPr/>
          </p:nvSpPr>
          <p:spPr bwMode="auto">
            <a:xfrm>
              <a:off x="4518" y="2908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12" name="Freeform 792"/>
            <p:cNvSpPr>
              <a:spLocks/>
            </p:cNvSpPr>
            <p:nvPr/>
          </p:nvSpPr>
          <p:spPr bwMode="auto">
            <a:xfrm>
              <a:off x="4518" y="2908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13" name="Freeform 793"/>
            <p:cNvSpPr>
              <a:spLocks/>
            </p:cNvSpPr>
            <p:nvPr/>
          </p:nvSpPr>
          <p:spPr bwMode="auto">
            <a:xfrm>
              <a:off x="4518" y="2828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7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7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14" name="Freeform 794"/>
            <p:cNvSpPr>
              <a:spLocks/>
            </p:cNvSpPr>
            <p:nvPr/>
          </p:nvSpPr>
          <p:spPr bwMode="auto">
            <a:xfrm>
              <a:off x="4518" y="2828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7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7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15" name="Freeform 795"/>
            <p:cNvSpPr>
              <a:spLocks/>
            </p:cNvSpPr>
            <p:nvPr/>
          </p:nvSpPr>
          <p:spPr bwMode="auto">
            <a:xfrm>
              <a:off x="4518" y="2745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16" name="Freeform 796"/>
            <p:cNvSpPr>
              <a:spLocks/>
            </p:cNvSpPr>
            <p:nvPr/>
          </p:nvSpPr>
          <p:spPr bwMode="auto">
            <a:xfrm>
              <a:off x="4518" y="2745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17" name="Freeform 797"/>
            <p:cNvSpPr>
              <a:spLocks/>
            </p:cNvSpPr>
            <p:nvPr/>
          </p:nvSpPr>
          <p:spPr bwMode="auto">
            <a:xfrm>
              <a:off x="4518" y="2662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7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7 w 22"/>
                <a:gd name="T31" fmla="*/ 0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18" name="Freeform 798"/>
            <p:cNvSpPr>
              <a:spLocks/>
            </p:cNvSpPr>
            <p:nvPr/>
          </p:nvSpPr>
          <p:spPr bwMode="auto">
            <a:xfrm>
              <a:off x="4518" y="2662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7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7 w 22"/>
                <a:gd name="T31" fmla="*/ 0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19" name="Freeform 799"/>
            <p:cNvSpPr>
              <a:spLocks/>
            </p:cNvSpPr>
            <p:nvPr/>
          </p:nvSpPr>
          <p:spPr bwMode="auto">
            <a:xfrm>
              <a:off x="4518" y="2500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7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7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20" name="Freeform 800"/>
            <p:cNvSpPr>
              <a:spLocks/>
            </p:cNvSpPr>
            <p:nvPr/>
          </p:nvSpPr>
          <p:spPr bwMode="auto">
            <a:xfrm>
              <a:off x="4518" y="2500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7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7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21" name="Freeform 801"/>
            <p:cNvSpPr>
              <a:spLocks/>
            </p:cNvSpPr>
            <p:nvPr/>
          </p:nvSpPr>
          <p:spPr bwMode="auto">
            <a:xfrm>
              <a:off x="4518" y="2417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22" name="Freeform 802"/>
            <p:cNvSpPr>
              <a:spLocks/>
            </p:cNvSpPr>
            <p:nvPr/>
          </p:nvSpPr>
          <p:spPr bwMode="auto">
            <a:xfrm>
              <a:off x="4518" y="2417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23" name="Freeform 803"/>
            <p:cNvSpPr>
              <a:spLocks/>
            </p:cNvSpPr>
            <p:nvPr/>
          </p:nvSpPr>
          <p:spPr bwMode="auto">
            <a:xfrm>
              <a:off x="4518" y="2334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7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7 w 22"/>
                <a:gd name="T31" fmla="*/ 0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24" name="Freeform 804"/>
            <p:cNvSpPr>
              <a:spLocks/>
            </p:cNvSpPr>
            <p:nvPr/>
          </p:nvSpPr>
          <p:spPr bwMode="auto">
            <a:xfrm>
              <a:off x="4518" y="2334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7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7 w 22"/>
                <a:gd name="T31" fmla="*/ 0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25" name="Freeform 805"/>
            <p:cNvSpPr>
              <a:spLocks/>
            </p:cNvSpPr>
            <p:nvPr/>
          </p:nvSpPr>
          <p:spPr bwMode="auto">
            <a:xfrm>
              <a:off x="4518" y="2252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26" name="Freeform 806"/>
            <p:cNvSpPr>
              <a:spLocks/>
            </p:cNvSpPr>
            <p:nvPr/>
          </p:nvSpPr>
          <p:spPr bwMode="auto">
            <a:xfrm>
              <a:off x="4518" y="2252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27" name="Freeform 807"/>
            <p:cNvSpPr>
              <a:spLocks/>
            </p:cNvSpPr>
            <p:nvPr/>
          </p:nvSpPr>
          <p:spPr bwMode="auto">
            <a:xfrm>
              <a:off x="4518" y="2089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928" name="Freeform 808"/>
            <p:cNvSpPr>
              <a:spLocks/>
            </p:cNvSpPr>
            <p:nvPr/>
          </p:nvSpPr>
          <p:spPr bwMode="auto">
            <a:xfrm>
              <a:off x="4518" y="2089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09"/>
          <p:cNvGrpSpPr>
            <a:grpSpLocks/>
          </p:cNvGrpSpPr>
          <p:nvPr/>
        </p:nvGrpSpPr>
        <p:grpSpPr bwMode="auto">
          <a:xfrm>
            <a:off x="3995738" y="2271713"/>
            <a:ext cx="3925887" cy="3681412"/>
            <a:chOff x="2720" y="1431"/>
            <a:chExt cx="2473" cy="2319"/>
          </a:xfrm>
        </p:grpSpPr>
        <p:sp>
          <p:nvSpPr>
            <p:cNvPr id="46529" name="Freeform 810"/>
            <p:cNvSpPr>
              <a:spLocks/>
            </p:cNvSpPr>
            <p:nvPr/>
          </p:nvSpPr>
          <p:spPr bwMode="auto">
            <a:xfrm>
              <a:off x="4518" y="2006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8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30" name="Freeform 811"/>
            <p:cNvSpPr>
              <a:spLocks/>
            </p:cNvSpPr>
            <p:nvPr/>
          </p:nvSpPr>
          <p:spPr bwMode="auto">
            <a:xfrm>
              <a:off x="4518" y="2006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8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31" name="Freeform 812"/>
            <p:cNvSpPr>
              <a:spLocks/>
            </p:cNvSpPr>
            <p:nvPr/>
          </p:nvSpPr>
          <p:spPr bwMode="auto">
            <a:xfrm>
              <a:off x="4518" y="1924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32" name="Freeform 813"/>
            <p:cNvSpPr>
              <a:spLocks/>
            </p:cNvSpPr>
            <p:nvPr/>
          </p:nvSpPr>
          <p:spPr bwMode="auto">
            <a:xfrm>
              <a:off x="4518" y="1924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33" name="Freeform 814"/>
            <p:cNvSpPr>
              <a:spLocks/>
            </p:cNvSpPr>
            <p:nvPr/>
          </p:nvSpPr>
          <p:spPr bwMode="auto">
            <a:xfrm>
              <a:off x="4518" y="1841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7 w 22"/>
                <a:gd name="T31" fmla="*/ 3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34" name="Freeform 815"/>
            <p:cNvSpPr>
              <a:spLocks/>
            </p:cNvSpPr>
            <p:nvPr/>
          </p:nvSpPr>
          <p:spPr bwMode="auto">
            <a:xfrm>
              <a:off x="4518" y="1841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7 w 22"/>
                <a:gd name="T31" fmla="*/ 3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35" name="Freeform 816"/>
            <p:cNvSpPr>
              <a:spLocks/>
            </p:cNvSpPr>
            <p:nvPr/>
          </p:nvSpPr>
          <p:spPr bwMode="auto">
            <a:xfrm>
              <a:off x="4518" y="1678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36" name="Freeform 817"/>
            <p:cNvSpPr>
              <a:spLocks/>
            </p:cNvSpPr>
            <p:nvPr/>
          </p:nvSpPr>
          <p:spPr bwMode="auto">
            <a:xfrm>
              <a:off x="4518" y="1678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7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7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37" name="Freeform 818"/>
            <p:cNvSpPr>
              <a:spLocks/>
            </p:cNvSpPr>
            <p:nvPr/>
          </p:nvSpPr>
          <p:spPr bwMode="auto">
            <a:xfrm>
              <a:off x="4518" y="1596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38" name="Freeform 819"/>
            <p:cNvSpPr>
              <a:spLocks/>
            </p:cNvSpPr>
            <p:nvPr/>
          </p:nvSpPr>
          <p:spPr bwMode="auto">
            <a:xfrm>
              <a:off x="4518" y="1596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7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39" name="Freeform 820"/>
            <p:cNvSpPr>
              <a:spLocks/>
            </p:cNvSpPr>
            <p:nvPr/>
          </p:nvSpPr>
          <p:spPr bwMode="auto">
            <a:xfrm>
              <a:off x="4518" y="1513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3 h 21"/>
                <a:gd name="T30" fmla="*/ 7 w 22"/>
                <a:gd name="T31" fmla="*/ 3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40" name="Freeform 821"/>
            <p:cNvSpPr>
              <a:spLocks/>
            </p:cNvSpPr>
            <p:nvPr/>
          </p:nvSpPr>
          <p:spPr bwMode="auto">
            <a:xfrm>
              <a:off x="4518" y="1513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7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3 h 21"/>
                <a:gd name="T30" fmla="*/ 7 w 22"/>
                <a:gd name="T31" fmla="*/ 3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41" name="Freeform 822"/>
            <p:cNvSpPr>
              <a:spLocks/>
            </p:cNvSpPr>
            <p:nvPr/>
          </p:nvSpPr>
          <p:spPr bwMode="auto">
            <a:xfrm>
              <a:off x="4518" y="1431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1 h 21"/>
                <a:gd name="T26" fmla="*/ 0 w 22"/>
                <a:gd name="T27" fmla="*/ 7 h 21"/>
                <a:gd name="T28" fmla="*/ 3 w 22"/>
                <a:gd name="T29" fmla="*/ 4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42" name="Freeform 823"/>
            <p:cNvSpPr>
              <a:spLocks/>
            </p:cNvSpPr>
            <p:nvPr/>
          </p:nvSpPr>
          <p:spPr bwMode="auto">
            <a:xfrm>
              <a:off x="4518" y="1431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7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1 h 21"/>
                <a:gd name="T26" fmla="*/ 0 w 22"/>
                <a:gd name="T27" fmla="*/ 7 h 21"/>
                <a:gd name="T28" fmla="*/ 3 w 22"/>
                <a:gd name="T29" fmla="*/ 4 h 21"/>
                <a:gd name="T30" fmla="*/ 7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43" name="Freeform 824"/>
            <p:cNvSpPr>
              <a:spLocks/>
            </p:cNvSpPr>
            <p:nvPr/>
          </p:nvSpPr>
          <p:spPr bwMode="auto">
            <a:xfrm>
              <a:off x="5172" y="3729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5 w 21"/>
                <a:gd name="T21" fmla="*/ 19 h 21"/>
                <a:gd name="T22" fmla="*/ 3 w 21"/>
                <a:gd name="T23" fmla="*/ 14 h 21"/>
                <a:gd name="T24" fmla="*/ 0 w 21"/>
                <a:gd name="T25" fmla="*/ 12 h 21"/>
                <a:gd name="T26" fmla="*/ 3 w 21"/>
                <a:gd name="T27" fmla="*/ 7 h 21"/>
                <a:gd name="T28" fmla="*/ 5 w 21"/>
                <a:gd name="T29" fmla="*/ 5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44" name="Freeform 825"/>
            <p:cNvSpPr>
              <a:spLocks/>
            </p:cNvSpPr>
            <p:nvPr/>
          </p:nvSpPr>
          <p:spPr bwMode="auto">
            <a:xfrm>
              <a:off x="5172" y="3729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5 w 21"/>
                <a:gd name="T21" fmla="*/ 19 h 21"/>
                <a:gd name="T22" fmla="*/ 3 w 21"/>
                <a:gd name="T23" fmla="*/ 14 h 21"/>
                <a:gd name="T24" fmla="*/ 0 w 21"/>
                <a:gd name="T25" fmla="*/ 12 h 21"/>
                <a:gd name="T26" fmla="*/ 3 w 21"/>
                <a:gd name="T27" fmla="*/ 7 h 21"/>
                <a:gd name="T28" fmla="*/ 5 w 21"/>
                <a:gd name="T29" fmla="*/ 5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45" name="Freeform 826"/>
            <p:cNvSpPr>
              <a:spLocks/>
            </p:cNvSpPr>
            <p:nvPr/>
          </p:nvSpPr>
          <p:spPr bwMode="auto">
            <a:xfrm>
              <a:off x="5172" y="3646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12 w 21"/>
                <a:gd name="T17" fmla="*/ 22 h 22"/>
                <a:gd name="T18" fmla="*/ 7 w 21"/>
                <a:gd name="T19" fmla="*/ 22 h 22"/>
                <a:gd name="T20" fmla="*/ 5 w 21"/>
                <a:gd name="T21" fmla="*/ 19 h 22"/>
                <a:gd name="T22" fmla="*/ 3 w 21"/>
                <a:gd name="T23" fmla="*/ 15 h 22"/>
                <a:gd name="T24" fmla="*/ 0 w 21"/>
                <a:gd name="T25" fmla="*/ 12 h 22"/>
                <a:gd name="T26" fmla="*/ 3 w 21"/>
                <a:gd name="T27" fmla="*/ 7 h 22"/>
                <a:gd name="T28" fmla="*/ 5 w 21"/>
                <a:gd name="T29" fmla="*/ 5 h 22"/>
                <a:gd name="T30" fmla="*/ 7 w 21"/>
                <a:gd name="T31" fmla="*/ 3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46" name="Freeform 827"/>
            <p:cNvSpPr>
              <a:spLocks/>
            </p:cNvSpPr>
            <p:nvPr/>
          </p:nvSpPr>
          <p:spPr bwMode="auto">
            <a:xfrm>
              <a:off x="5172" y="3646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12 w 21"/>
                <a:gd name="T17" fmla="*/ 22 h 22"/>
                <a:gd name="T18" fmla="*/ 7 w 21"/>
                <a:gd name="T19" fmla="*/ 22 h 22"/>
                <a:gd name="T20" fmla="*/ 5 w 21"/>
                <a:gd name="T21" fmla="*/ 19 h 22"/>
                <a:gd name="T22" fmla="*/ 3 w 21"/>
                <a:gd name="T23" fmla="*/ 15 h 22"/>
                <a:gd name="T24" fmla="*/ 0 w 21"/>
                <a:gd name="T25" fmla="*/ 12 h 22"/>
                <a:gd name="T26" fmla="*/ 3 w 21"/>
                <a:gd name="T27" fmla="*/ 7 h 22"/>
                <a:gd name="T28" fmla="*/ 5 w 21"/>
                <a:gd name="T29" fmla="*/ 5 h 22"/>
                <a:gd name="T30" fmla="*/ 7 w 21"/>
                <a:gd name="T31" fmla="*/ 3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47" name="Freeform 828"/>
            <p:cNvSpPr>
              <a:spLocks/>
            </p:cNvSpPr>
            <p:nvPr/>
          </p:nvSpPr>
          <p:spPr bwMode="auto">
            <a:xfrm>
              <a:off x="5172" y="3566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5 w 21"/>
                <a:gd name="T21" fmla="*/ 17 h 19"/>
                <a:gd name="T22" fmla="*/ 3 w 21"/>
                <a:gd name="T23" fmla="*/ 14 h 19"/>
                <a:gd name="T24" fmla="*/ 0 w 21"/>
                <a:gd name="T25" fmla="*/ 10 h 19"/>
                <a:gd name="T26" fmla="*/ 3 w 21"/>
                <a:gd name="T27" fmla="*/ 5 h 19"/>
                <a:gd name="T28" fmla="*/ 5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48" name="Freeform 829"/>
            <p:cNvSpPr>
              <a:spLocks/>
            </p:cNvSpPr>
            <p:nvPr/>
          </p:nvSpPr>
          <p:spPr bwMode="auto">
            <a:xfrm>
              <a:off x="5172" y="3566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5 w 21"/>
                <a:gd name="T21" fmla="*/ 17 h 19"/>
                <a:gd name="T22" fmla="*/ 3 w 21"/>
                <a:gd name="T23" fmla="*/ 14 h 19"/>
                <a:gd name="T24" fmla="*/ 0 w 21"/>
                <a:gd name="T25" fmla="*/ 10 h 19"/>
                <a:gd name="T26" fmla="*/ 3 w 21"/>
                <a:gd name="T27" fmla="*/ 5 h 19"/>
                <a:gd name="T28" fmla="*/ 5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49" name="Freeform 830"/>
            <p:cNvSpPr>
              <a:spLocks/>
            </p:cNvSpPr>
            <p:nvPr/>
          </p:nvSpPr>
          <p:spPr bwMode="auto">
            <a:xfrm>
              <a:off x="5172" y="3484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8 h 21"/>
                <a:gd name="T16" fmla="*/ 12 w 21"/>
                <a:gd name="T17" fmla="*/ 21 h 21"/>
                <a:gd name="T18" fmla="*/ 7 w 21"/>
                <a:gd name="T19" fmla="*/ 18 h 21"/>
                <a:gd name="T20" fmla="*/ 5 w 21"/>
                <a:gd name="T21" fmla="*/ 16 h 21"/>
                <a:gd name="T22" fmla="*/ 3 w 21"/>
                <a:gd name="T23" fmla="*/ 14 h 21"/>
                <a:gd name="T24" fmla="*/ 0 w 21"/>
                <a:gd name="T25" fmla="*/ 9 h 21"/>
                <a:gd name="T26" fmla="*/ 3 w 21"/>
                <a:gd name="T27" fmla="*/ 7 h 21"/>
                <a:gd name="T28" fmla="*/ 5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50" name="Freeform 831"/>
            <p:cNvSpPr>
              <a:spLocks/>
            </p:cNvSpPr>
            <p:nvPr/>
          </p:nvSpPr>
          <p:spPr bwMode="auto">
            <a:xfrm>
              <a:off x="5172" y="3484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8 h 21"/>
                <a:gd name="T16" fmla="*/ 12 w 21"/>
                <a:gd name="T17" fmla="*/ 21 h 21"/>
                <a:gd name="T18" fmla="*/ 7 w 21"/>
                <a:gd name="T19" fmla="*/ 18 h 21"/>
                <a:gd name="T20" fmla="*/ 5 w 21"/>
                <a:gd name="T21" fmla="*/ 16 h 21"/>
                <a:gd name="T22" fmla="*/ 3 w 21"/>
                <a:gd name="T23" fmla="*/ 14 h 21"/>
                <a:gd name="T24" fmla="*/ 0 w 21"/>
                <a:gd name="T25" fmla="*/ 9 h 21"/>
                <a:gd name="T26" fmla="*/ 3 w 21"/>
                <a:gd name="T27" fmla="*/ 7 h 21"/>
                <a:gd name="T28" fmla="*/ 5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51" name="Freeform 832"/>
            <p:cNvSpPr>
              <a:spLocks/>
            </p:cNvSpPr>
            <p:nvPr/>
          </p:nvSpPr>
          <p:spPr bwMode="auto">
            <a:xfrm>
              <a:off x="5172" y="3318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12 w 21"/>
                <a:gd name="T17" fmla="*/ 22 h 22"/>
                <a:gd name="T18" fmla="*/ 7 w 21"/>
                <a:gd name="T19" fmla="*/ 22 h 22"/>
                <a:gd name="T20" fmla="*/ 5 w 21"/>
                <a:gd name="T21" fmla="*/ 19 h 22"/>
                <a:gd name="T22" fmla="*/ 3 w 21"/>
                <a:gd name="T23" fmla="*/ 15 h 22"/>
                <a:gd name="T24" fmla="*/ 0 w 21"/>
                <a:gd name="T25" fmla="*/ 12 h 22"/>
                <a:gd name="T26" fmla="*/ 3 w 21"/>
                <a:gd name="T27" fmla="*/ 7 h 22"/>
                <a:gd name="T28" fmla="*/ 5 w 21"/>
                <a:gd name="T29" fmla="*/ 5 h 22"/>
                <a:gd name="T30" fmla="*/ 7 w 21"/>
                <a:gd name="T31" fmla="*/ 3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52" name="Freeform 833"/>
            <p:cNvSpPr>
              <a:spLocks/>
            </p:cNvSpPr>
            <p:nvPr/>
          </p:nvSpPr>
          <p:spPr bwMode="auto">
            <a:xfrm>
              <a:off x="5172" y="3318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4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4 w 21"/>
                <a:gd name="T15" fmla="*/ 22 h 22"/>
                <a:gd name="T16" fmla="*/ 12 w 21"/>
                <a:gd name="T17" fmla="*/ 22 h 22"/>
                <a:gd name="T18" fmla="*/ 7 w 21"/>
                <a:gd name="T19" fmla="*/ 22 h 22"/>
                <a:gd name="T20" fmla="*/ 5 w 21"/>
                <a:gd name="T21" fmla="*/ 19 h 22"/>
                <a:gd name="T22" fmla="*/ 3 w 21"/>
                <a:gd name="T23" fmla="*/ 15 h 22"/>
                <a:gd name="T24" fmla="*/ 0 w 21"/>
                <a:gd name="T25" fmla="*/ 12 h 22"/>
                <a:gd name="T26" fmla="*/ 3 w 21"/>
                <a:gd name="T27" fmla="*/ 7 h 22"/>
                <a:gd name="T28" fmla="*/ 5 w 21"/>
                <a:gd name="T29" fmla="*/ 5 h 22"/>
                <a:gd name="T30" fmla="*/ 7 w 21"/>
                <a:gd name="T31" fmla="*/ 3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53" name="Freeform 834"/>
            <p:cNvSpPr>
              <a:spLocks/>
            </p:cNvSpPr>
            <p:nvPr/>
          </p:nvSpPr>
          <p:spPr bwMode="auto">
            <a:xfrm>
              <a:off x="5172" y="3238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5 w 21"/>
                <a:gd name="T21" fmla="*/ 17 h 19"/>
                <a:gd name="T22" fmla="*/ 3 w 21"/>
                <a:gd name="T23" fmla="*/ 14 h 19"/>
                <a:gd name="T24" fmla="*/ 0 w 21"/>
                <a:gd name="T25" fmla="*/ 10 h 19"/>
                <a:gd name="T26" fmla="*/ 3 w 21"/>
                <a:gd name="T27" fmla="*/ 5 h 19"/>
                <a:gd name="T28" fmla="*/ 5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54" name="Freeform 835"/>
            <p:cNvSpPr>
              <a:spLocks/>
            </p:cNvSpPr>
            <p:nvPr/>
          </p:nvSpPr>
          <p:spPr bwMode="auto">
            <a:xfrm>
              <a:off x="5172" y="3238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5 w 21"/>
                <a:gd name="T21" fmla="*/ 17 h 19"/>
                <a:gd name="T22" fmla="*/ 3 w 21"/>
                <a:gd name="T23" fmla="*/ 14 h 19"/>
                <a:gd name="T24" fmla="*/ 0 w 21"/>
                <a:gd name="T25" fmla="*/ 10 h 19"/>
                <a:gd name="T26" fmla="*/ 3 w 21"/>
                <a:gd name="T27" fmla="*/ 5 h 19"/>
                <a:gd name="T28" fmla="*/ 5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55" name="Freeform 836"/>
            <p:cNvSpPr>
              <a:spLocks/>
            </p:cNvSpPr>
            <p:nvPr/>
          </p:nvSpPr>
          <p:spPr bwMode="auto">
            <a:xfrm>
              <a:off x="5172" y="3156"/>
              <a:ext cx="21" cy="18"/>
            </a:xfrm>
            <a:custGeom>
              <a:avLst/>
              <a:gdLst>
                <a:gd name="T0" fmla="*/ 12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12 w 21"/>
                <a:gd name="T17" fmla="*/ 18 h 18"/>
                <a:gd name="T18" fmla="*/ 7 w 21"/>
                <a:gd name="T19" fmla="*/ 18 h 18"/>
                <a:gd name="T20" fmla="*/ 5 w 21"/>
                <a:gd name="T21" fmla="*/ 16 h 18"/>
                <a:gd name="T22" fmla="*/ 3 w 21"/>
                <a:gd name="T23" fmla="*/ 14 h 18"/>
                <a:gd name="T24" fmla="*/ 0 w 21"/>
                <a:gd name="T25" fmla="*/ 9 h 18"/>
                <a:gd name="T26" fmla="*/ 3 w 21"/>
                <a:gd name="T27" fmla="*/ 4 h 18"/>
                <a:gd name="T28" fmla="*/ 5 w 21"/>
                <a:gd name="T29" fmla="*/ 2 h 18"/>
                <a:gd name="T30" fmla="*/ 7 w 21"/>
                <a:gd name="T31" fmla="*/ 0 h 18"/>
                <a:gd name="T32" fmla="*/ 12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56" name="Freeform 837"/>
            <p:cNvSpPr>
              <a:spLocks/>
            </p:cNvSpPr>
            <p:nvPr/>
          </p:nvSpPr>
          <p:spPr bwMode="auto">
            <a:xfrm>
              <a:off x="5172" y="3156"/>
              <a:ext cx="21" cy="18"/>
            </a:xfrm>
            <a:custGeom>
              <a:avLst/>
              <a:gdLst>
                <a:gd name="T0" fmla="*/ 12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12 w 21"/>
                <a:gd name="T17" fmla="*/ 18 h 18"/>
                <a:gd name="T18" fmla="*/ 7 w 21"/>
                <a:gd name="T19" fmla="*/ 18 h 18"/>
                <a:gd name="T20" fmla="*/ 5 w 21"/>
                <a:gd name="T21" fmla="*/ 16 h 18"/>
                <a:gd name="T22" fmla="*/ 3 w 21"/>
                <a:gd name="T23" fmla="*/ 14 h 18"/>
                <a:gd name="T24" fmla="*/ 0 w 21"/>
                <a:gd name="T25" fmla="*/ 9 h 18"/>
                <a:gd name="T26" fmla="*/ 3 w 21"/>
                <a:gd name="T27" fmla="*/ 4 h 18"/>
                <a:gd name="T28" fmla="*/ 5 w 21"/>
                <a:gd name="T29" fmla="*/ 2 h 18"/>
                <a:gd name="T30" fmla="*/ 7 w 21"/>
                <a:gd name="T31" fmla="*/ 0 h 18"/>
                <a:gd name="T32" fmla="*/ 12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57" name="Freeform 838"/>
            <p:cNvSpPr>
              <a:spLocks/>
            </p:cNvSpPr>
            <p:nvPr/>
          </p:nvSpPr>
          <p:spPr bwMode="auto">
            <a:xfrm>
              <a:off x="5172" y="3073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5 w 21"/>
                <a:gd name="T21" fmla="*/ 17 h 21"/>
                <a:gd name="T22" fmla="*/ 3 w 21"/>
                <a:gd name="T23" fmla="*/ 14 h 21"/>
                <a:gd name="T24" fmla="*/ 0 w 21"/>
                <a:gd name="T25" fmla="*/ 9 h 21"/>
                <a:gd name="T26" fmla="*/ 3 w 21"/>
                <a:gd name="T27" fmla="*/ 7 h 21"/>
                <a:gd name="T28" fmla="*/ 5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58" name="Freeform 839"/>
            <p:cNvSpPr>
              <a:spLocks/>
            </p:cNvSpPr>
            <p:nvPr/>
          </p:nvSpPr>
          <p:spPr bwMode="auto">
            <a:xfrm>
              <a:off x="5172" y="3073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5 w 21"/>
                <a:gd name="T21" fmla="*/ 17 h 21"/>
                <a:gd name="T22" fmla="*/ 3 w 21"/>
                <a:gd name="T23" fmla="*/ 14 h 21"/>
                <a:gd name="T24" fmla="*/ 0 w 21"/>
                <a:gd name="T25" fmla="*/ 9 h 21"/>
                <a:gd name="T26" fmla="*/ 3 w 21"/>
                <a:gd name="T27" fmla="*/ 7 h 21"/>
                <a:gd name="T28" fmla="*/ 5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59" name="Freeform 840"/>
            <p:cNvSpPr>
              <a:spLocks/>
            </p:cNvSpPr>
            <p:nvPr/>
          </p:nvSpPr>
          <p:spPr bwMode="auto">
            <a:xfrm>
              <a:off x="5172" y="2908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5 w 21"/>
                <a:gd name="T21" fmla="*/ 19 h 21"/>
                <a:gd name="T22" fmla="*/ 3 w 21"/>
                <a:gd name="T23" fmla="*/ 14 h 21"/>
                <a:gd name="T24" fmla="*/ 0 w 21"/>
                <a:gd name="T25" fmla="*/ 12 h 21"/>
                <a:gd name="T26" fmla="*/ 3 w 21"/>
                <a:gd name="T27" fmla="*/ 7 h 21"/>
                <a:gd name="T28" fmla="*/ 5 w 21"/>
                <a:gd name="T29" fmla="*/ 5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60" name="Freeform 841"/>
            <p:cNvSpPr>
              <a:spLocks/>
            </p:cNvSpPr>
            <p:nvPr/>
          </p:nvSpPr>
          <p:spPr bwMode="auto">
            <a:xfrm>
              <a:off x="5172" y="2908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5 w 21"/>
                <a:gd name="T21" fmla="*/ 19 h 21"/>
                <a:gd name="T22" fmla="*/ 3 w 21"/>
                <a:gd name="T23" fmla="*/ 14 h 21"/>
                <a:gd name="T24" fmla="*/ 0 w 21"/>
                <a:gd name="T25" fmla="*/ 12 h 21"/>
                <a:gd name="T26" fmla="*/ 3 w 21"/>
                <a:gd name="T27" fmla="*/ 7 h 21"/>
                <a:gd name="T28" fmla="*/ 5 w 21"/>
                <a:gd name="T29" fmla="*/ 5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61" name="Freeform 842"/>
            <p:cNvSpPr>
              <a:spLocks/>
            </p:cNvSpPr>
            <p:nvPr/>
          </p:nvSpPr>
          <p:spPr bwMode="auto">
            <a:xfrm>
              <a:off x="5172" y="2828"/>
              <a:ext cx="21" cy="18"/>
            </a:xfrm>
            <a:custGeom>
              <a:avLst/>
              <a:gdLst>
                <a:gd name="T0" fmla="*/ 12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12 w 21"/>
                <a:gd name="T17" fmla="*/ 18 h 18"/>
                <a:gd name="T18" fmla="*/ 7 w 21"/>
                <a:gd name="T19" fmla="*/ 18 h 18"/>
                <a:gd name="T20" fmla="*/ 5 w 21"/>
                <a:gd name="T21" fmla="*/ 16 h 18"/>
                <a:gd name="T22" fmla="*/ 3 w 21"/>
                <a:gd name="T23" fmla="*/ 14 h 18"/>
                <a:gd name="T24" fmla="*/ 0 w 21"/>
                <a:gd name="T25" fmla="*/ 9 h 18"/>
                <a:gd name="T26" fmla="*/ 3 w 21"/>
                <a:gd name="T27" fmla="*/ 4 h 18"/>
                <a:gd name="T28" fmla="*/ 5 w 21"/>
                <a:gd name="T29" fmla="*/ 2 h 18"/>
                <a:gd name="T30" fmla="*/ 7 w 21"/>
                <a:gd name="T31" fmla="*/ 0 h 18"/>
                <a:gd name="T32" fmla="*/ 12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62" name="Freeform 843"/>
            <p:cNvSpPr>
              <a:spLocks/>
            </p:cNvSpPr>
            <p:nvPr/>
          </p:nvSpPr>
          <p:spPr bwMode="auto">
            <a:xfrm>
              <a:off x="5172" y="2828"/>
              <a:ext cx="21" cy="18"/>
            </a:xfrm>
            <a:custGeom>
              <a:avLst/>
              <a:gdLst>
                <a:gd name="T0" fmla="*/ 12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12 w 21"/>
                <a:gd name="T17" fmla="*/ 18 h 18"/>
                <a:gd name="T18" fmla="*/ 7 w 21"/>
                <a:gd name="T19" fmla="*/ 18 h 18"/>
                <a:gd name="T20" fmla="*/ 5 w 21"/>
                <a:gd name="T21" fmla="*/ 16 h 18"/>
                <a:gd name="T22" fmla="*/ 3 w 21"/>
                <a:gd name="T23" fmla="*/ 14 h 18"/>
                <a:gd name="T24" fmla="*/ 0 w 21"/>
                <a:gd name="T25" fmla="*/ 9 h 18"/>
                <a:gd name="T26" fmla="*/ 3 w 21"/>
                <a:gd name="T27" fmla="*/ 4 h 18"/>
                <a:gd name="T28" fmla="*/ 5 w 21"/>
                <a:gd name="T29" fmla="*/ 2 h 18"/>
                <a:gd name="T30" fmla="*/ 7 w 21"/>
                <a:gd name="T31" fmla="*/ 0 h 18"/>
                <a:gd name="T32" fmla="*/ 12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63" name="Freeform 844"/>
            <p:cNvSpPr>
              <a:spLocks/>
            </p:cNvSpPr>
            <p:nvPr/>
          </p:nvSpPr>
          <p:spPr bwMode="auto">
            <a:xfrm>
              <a:off x="5172" y="2745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5 w 21"/>
                <a:gd name="T21" fmla="*/ 17 h 21"/>
                <a:gd name="T22" fmla="*/ 3 w 21"/>
                <a:gd name="T23" fmla="*/ 14 h 21"/>
                <a:gd name="T24" fmla="*/ 0 w 21"/>
                <a:gd name="T25" fmla="*/ 9 h 21"/>
                <a:gd name="T26" fmla="*/ 3 w 21"/>
                <a:gd name="T27" fmla="*/ 7 h 21"/>
                <a:gd name="T28" fmla="*/ 5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64" name="Freeform 845"/>
            <p:cNvSpPr>
              <a:spLocks/>
            </p:cNvSpPr>
            <p:nvPr/>
          </p:nvSpPr>
          <p:spPr bwMode="auto">
            <a:xfrm>
              <a:off x="5172" y="2745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4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5 w 21"/>
                <a:gd name="T21" fmla="*/ 17 h 21"/>
                <a:gd name="T22" fmla="*/ 3 w 21"/>
                <a:gd name="T23" fmla="*/ 14 h 21"/>
                <a:gd name="T24" fmla="*/ 0 w 21"/>
                <a:gd name="T25" fmla="*/ 9 h 21"/>
                <a:gd name="T26" fmla="*/ 3 w 21"/>
                <a:gd name="T27" fmla="*/ 7 h 21"/>
                <a:gd name="T28" fmla="*/ 5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65" name="Freeform 846"/>
            <p:cNvSpPr>
              <a:spLocks/>
            </p:cNvSpPr>
            <p:nvPr/>
          </p:nvSpPr>
          <p:spPr bwMode="auto">
            <a:xfrm>
              <a:off x="5172" y="2662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12 w 21"/>
                <a:gd name="T17" fmla="*/ 22 h 22"/>
                <a:gd name="T18" fmla="*/ 7 w 21"/>
                <a:gd name="T19" fmla="*/ 19 h 22"/>
                <a:gd name="T20" fmla="*/ 5 w 21"/>
                <a:gd name="T21" fmla="*/ 17 h 22"/>
                <a:gd name="T22" fmla="*/ 3 w 21"/>
                <a:gd name="T23" fmla="*/ 15 h 22"/>
                <a:gd name="T24" fmla="*/ 0 w 21"/>
                <a:gd name="T25" fmla="*/ 10 h 22"/>
                <a:gd name="T26" fmla="*/ 3 w 21"/>
                <a:gd name="T27" fmla="*/ 7 h 22"/>
                <a:gd name="T28" fmla="*/ 5 w 21"/>
                <a:gd name="T29" fmla="*/ 3 h 22"/>
                <a:gd name="T30" fmla="*/ 7 w 21"/>
                <a:gd name="T31" fmla="*/ 0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66" name="Freeform 847"/>
            <p:cNvSpPr>
              <a:spLocks/>
            </p:cNvSpPr>
            <p:nvPr/>
          </p:nvSpPr>
          <p:spPr bwMode="auto">
            <a:xfrm>
              <a:off x="5172" y="2662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12 w 21"/>
                <a:gd name="T17" fmla="*/ 22 h 22"/>
                <a:gd name="T18" fmla="*/ 7 w 21"/>
                <a:gd name="T19" fmla="*/ 19 h 22"/>
                <a:gd name="T20" fmla="*/ 5 w 21"/>
                <a:gd name="T21" fmla="*/ 17 h 22"/>
                <a:gd name="T22" fmla="*/ 3 w 21"/>
                <a:gd name="T23" fmla="*/ 15 h 22"/>
                <a:gd name="T24" fmla="*/ 0 w 21"/>
                <a:gd name="T25" fmla="*/ 10 h 22"/>
                <a:gd name="T26" fmla="*/ 3 w 21"/>
                <a:gd name="T27" fmla="*/ 7 h 22"/>
                <a:gd name="T28" fmla="*/ 5 w 21"/>
                <a:gd name="T29" fmla="*/ 3 h 22"/>
                <a:gd name="T30" fmla="*/ 7 w 21"/>
                <a:gd name="T31" fmla="*/ 0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67" name="Freeform 848"/>
            <p:cNvSpPr>
              <a:spLocks/>
            </p:cNvSpPr>
            <p:nvPr/>
          </p:nvSpPr>
          <p:spPr bwMode="auto">
            <a:xfrm>
              <a:off x="5172" y="2500"/>
              <a:ext cx="21" cy="18"/>
            </a:xfrm>
            <a:custGeom>
              <a:avLst/>
              <a:gdLst>
                <a:gd name="T0" fmla="*/ 12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12 w 21"/>
                <a:gd name="T17" fmla="*/ 18 h 18"/>
                <a:gd name="T18" fmla="*/ 7 w 21"/>
                <a:gd name="T19" fmla="*/ 18 h 18"/>
                <a:gd name="T20" fmla="*/ 5 w 21"/>
                <a:gd name="T21" fmla="*/ 16 h 18"/>
                <a:gd name="T22" fmla="*/ 3 w 21"/>
                <a:gd name="T23" fmla="*/ 14 h 18"/>
                <a:gd name="T24" fmla="*/ 0 w 21"/>
                <a:gd name="T25" fmla="*/ 9 h 18"/>
                <a:gd name="T26" fmla="*/ 3 w 21"/>
                <a:gd name="T27" fmla="*/ 4 h 18"/>
                <a:gd name="T28" fmla="*/ 5 w 21"/>
                <a:gd name="T29" fmla="*/ 2 h 18"/>
                <a:gd name="T30" fmla="*/ 7 w 21"/>
                <a:gd name="T31" fmla="*/ 0 h 18"/>
                <a:gd name="T32" fmla="*/ 12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68" name="Freeform 849"/>
            <p:cNvSpPr>
              <a:spLocks/>
            </p:cNvSpPr>
            <p:nvPr/>
          </p:nvSpPr>
          <p:spPr bwMode="auto">
            <a:xfrm>
              <a:off x="5172" y="2500"/>
              <a:ext cx="21" cy="18"/>
            </a:xfrm>
            <a:custGeom>
              <a:avLst/>
              <a:gdLst>
                <a:gd name="T0" fmla="*/ 12 w 21"/>
                <a:gd name="T1" fmla="*/ 0 h 18"/>
                <a:gd name="T2" fmla="*/ 14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4 w 21"/>
                <a:gd name="T15" fmla="*/ 18 h 18"/>
                <a:gd name="T16" fmla="*/ 12 w 21"/>
                <a:gd name="T17" fmla="*/ 18 h 18"/>
                <a:gd name="T18" fmla="*/ 7 w 21"/>
                <a:gd name="T19" fmla="*/ 18 h 18"/>
                <a:gd name="T20" fmla="*/ 5 w 21"/>
                <a:gd name="T21" fmla="*/ 16 h 18"/>
                <a:gd name="T22" fmla="*/ 3 w 21"/>
                <a:gd name="T23" fmla="*/ 14 h 18"/>
                <a:gd name="T24" fmla="*/ 0 w 21"/>
                <a:gd name="T25" fmla="*/ 9 h 18"/>
                <a:gd name="T26" fmla="*/ 3 w 21"/>
                <a:gd name="T27" fmla="*/ 4 h 18"/>
                <a:gd name="T28" fmla="*/ 5 w 21"/>
                <a:gd name="T29" fmla="*/ 2 h 18"/>
                <a:gd name="T30" fmla="*/ 7 w 21"/>
                <a:gd name="T31" fmla="*/ 0 h 18"/>
                <a:gd name="T32" fmla="*/ 12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69" name="Freeform 850"/>
            <p:cNvSpPr>
              <a:spLocks/>
            </p:cNvSpPr>
            <p:nvPr/>
          </p:nvSpPr>
          <p:spPr bwMode="auto">
            <a:xfrm>
              <a:off x="5172" y="2417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5 w 21"/>
                <a:gd name="T21" fmla="*/ 17 h 19"/>
                <a:gd name="T22" fmla="*/ 3 w 21"/>
                <a:gd name="T23" fmla="*/ 14 h 19"/>
                <a:gd name="T24" fmla="*/ 0 w 21"/>
                <a:gd name="T25" fmla="*/ 9 h 19"/>
                <a:gd name="T26" fmla="*/ 3 w 21"/>
                <a:gd name="T27" fmla="*/ 5 h 19"/>
                <a:gd name="T28" fmla="*/ 5 w 21"/>
                <a:gd name="T29" fmla="*/ 2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70" name="Freeform 851"/>
            <p:cNvSpPr>
              <a:spLocks/>
            </p:cNvSpPr>
            <p:nvPr/>
          </p:nvSpPr>
          <p:spPr bwMode="auto">
            <a:xfrm>
              <a:off x="5172" y="2417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5 w 21"/>
                <a:gd name="T21" fmla="*/ 17 h 19"/>
                <a:gd name="T22" fmla="*/ 3 w 21"/>
                <a:gd name="T23" fmla="*/ 14 h 19"/>
                <a:gd name="T24" fmla="*/ 0 w 21"/>
                <a:gd name="T25" fmla="*/ 9 h 19"/>
                <a:gd name="T26" fmla="*/ 3 w 21"/>
                <a:gd name="T27" fmla="*/ 5 h 19"/>
                <a:gd name="T28" fmla="*/ 5 w 21"/>
                <a:gd name="T29" fmla="*/ 2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71" name="Freeform 852"/>
            <p:cNvSpPr>
              <a:spLocks/>
            </p:cNvSpPr>
            <p:nvPr/>
          </p:nvSpPr>
          <p:spPr bwMode="auto">
            <a:xfrm>
              <a:off x="5172" y="2334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12 w 21"/>
                <a:gd name="T17" fmla="*/ 22 h 22"/>
                <a:gd name="T18" fmla="*/ 7 w 21"/>
                <a:gd name="T19" fmla="*/ 19 h 22"/>
                <a:gd name="T20" fmla="*/ 5 w 21"/>
                <a:gd name="T21" fmla="*/ 17 h 22"/>
                <a:gd name="T22" fmla="*/ 3 w 21"/>
                <a:gd name="T23" fmla="*/ 15 h 22"/>
                <a:gd name="T24" fmla="*/ 0 w 21"/>
                <a:gd name="T25" fmla="*/ 10 h 22"/>
                <a:gd name="T26" fmla="*/ 3 w 21"/>
                <a:gd name="T27" fmla="*/ 7 h 22"/>
                <a:gd name="T28" fmla="*/ 5 w 21"/>
                <a:gd name="T29" fmla="*/ 3 h 22"/>
                <a:gd name="T30" fmla="*/ 7 w 21"/>
                <a:gd name="T31" fmla="*/ 0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72" name="Freeform 853"/>
            <p:cNvSpPr>
              <a:spLocks/>
            </p:cNvSpPr>
            <p:nvPr/>
          </p:nvSpPr>
          <p:spPr bwMode="auto">
            <a:xfrm>
              <a:off x="5172" y="2334"/>
              <a:ext cx="21" cy="22"/>
            </a:xfrm>
            <a:custGeom>
              <a:avLst/>
              <a:gdLst>
                <a:gd name="T0" fmla="*/ 12 w 21"/>
                <a:gd name="T1" fmla="*/ 0 h 22"/>
                <a:gd name="T2" fmla="*/ 14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4 w 21"/>
                <a:gd name="T15" fmla="*/ 19 h 22"/>
                <a:gd name="T16" fmla="*/ 12 w 21"/>
                <a:gd name="T17" fmla="*/ 22 h 22"/>
                <a:gd name="T18" fmla="*/ 7 w 21"/>
                <a:gd name="T19" fmla="*/ 19 h 22"/>
                <a:gd name="T20" fmla="*/ 5 w 21"/>
                <a:gd name="T21" fmla="*/ 17 h 22"/>
                <a:gd name="T22" fmla="*/ 3 w 21"/>
                <a:gd name="T23" fmla="*/ 15 h 22"/>
                <a:gd name="T24" fmla="*/ 0 w 21"/>
                <a:gd name="T25" fmla="*/ 10 h 22"/>
                <a:gd name="T26" fmla="*/ 3 w 21"/>
                <a:gd name="T27" fmla="*/ 7 h 22"/>
                <a:gd name="T28" fmla="*/ 5 w 21"/>
                <a:gd name="T29" fmla="*/ 3 h 22"/>
                <a:gd name="T30" fmla="*/ 7 w 21"/>
                <a:gd name="T31" fmla="*/ 0 h 22"/>
                <a:gd name="T32" fmla="*/ 12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73" name="Freeform 854"/>
            <p:cNvSpPr>
              <a:spLocks/>
            </p:cNvSpPr>
            <p:nvPr/>
          </p:nvSpPr>
          <p:spPr bwMode="auto">
            <a:xfrm>
              <a:off x="5172" y="2252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2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5 w 21"/>
                <a:gd name="T21" fmla="*/ 19 h 21"/>
                <a:gd name="T22" fmla="*/ 3 w 21"/>
                <a:gd name="T23" fmla="*/ 14 h 21"/>
                <a:gd name="T24" fmla="*/ 0 w 21"/>
                <a:gd name="T25" fmla="*/ 12 h 21"/>
                <a:gd name="T26" fmla="*/ 3 w 21"/>
                <a:gd name="T27" fmla="*/ 7 h 21"/>
                <a:gd name="T28" fmla="*/ 5 w 21"/>
                <a:gd name="T29" fmla="*/ 2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2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74" name="Freeform 855"/>
            <p:cNvSpPr>
              <a:spLocks/>
            </p:cNvSpPr>
            <p:nvPr/>
          </p:nvSpPr>
          <p:spPr bwMode="auto">
            <a:xfrm>
              <a:off x="5172" y="2252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2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5 w 21"/>
                <a:gd name="T21" fmla="*/ 19 h 21"/>
                <a:gd name="T22" fmla="*/ 3 w 21"/>
                <a:gd name="T23" fmla="*/ 14 h 21"/>
                <a:gd name="T24" fmla="*/ 0 w 21"/>
                <a:gd name="T25" fmla="*/ 12 h 21"/>
                <a:gd name="T26" fmla="*/ 3 w 21"/>
                <a:gd name="T27" fmla="*/ 7 h 21"/>
                <a:gd name="T28" fmla="*/ 5 w 21"/>
                <a:gd name="T29" fmla="*/ 2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2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75" name="Freeform 856"/>
            <p:cNvSpPr>
              <a:spLocks/>
            </p:cNvSpPr>
            <p:nvPr/>
          </p:nvSpPr>
          <p:spPr bwMode="auto">
            <a:xfrm>
              <a:off x="5172" y="2089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5 w 21"/>
                <a:gd name="T21" fmla="*/ 17 h 19"/>
                <a:gd name="T22" fmla="*/ 3 w 21"/>
                <a:gd name="T23" fmla="*/ 14 h 19"/>
                <a:gd name="T24" fmla="*/ 0 w 21"/>
                <a:gd name="T25" fmla="*/ 9 h 19"/>
                <a:gd name="T26" fmla="*/ 3 w 21"/>
                <a:gd name="T27" fmla="*/ 5 h 19"/>
                <a:gd name="T28" fmla="*/ 5 w 21"/>
                <a:gd name="T29" fmla="*/ 2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76" name="Freeform 857"/>
            <p:cNvSpPr>
              <a:spLocks/>
            </p:cNvSpPr>
            <p:nvPr/>
          </p:nvSpPr>
          <p:spPr bwMode="auto">
            <a:xfrm>
              <a:off x="5172" y="2089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4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5 w 21"/>
                <a:gd name="T21" fmla="*/ 17 h 19"/>
                <a:gd name="T22" fmla="*/ 3 w 21"/>
                <a:gd name="T23" fmla="*/ 14 h 19"/>
                <a:gd name="T24" fmla="*/ 0 w 21"/>
                <a:gd name="T25" fmla="*/ 9 h 19"/>
                <a:gd name="T26" fmla="*/ 3 w 21"/>
                <a:gd name="T27" fmla="*/ 5 h 19"/>
                <a:gd name="T28" fmla="*/ 5 w 21"/>
                <a:gd name="T29" fmla="*/ 2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77" name="Freeform 858"/>
            <p:cNvSpPr>
              <a:spLocks/>
            </p:cNvSpPr>
            <p:nvPr/>
          </p:nvSpPr>
          <p:spPr bwMode="auto">
            <a:xfrm>
              <a:off x="5172" y="2006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5 w 21"/>
                <a:gd name="T21" fmla="*/ 17 h 19"/>
                <a:gd name="T22" fmla="*/ 3 w 21"/>
                <a:gd name="T23" fmla="*/ 15 h 19"/>
                <a:gd name="T24" fmla="*/ 0 w 21"/>
                <a:gd name="T25" fmla="*/ 10 h 19"/>
                <a:gd name="T26" fmla="*/ 3 w 21"/>
                <a:gd name="T27" fmla="*/ 8 h 19"/>
                <a:gd name="T28" fmla="*/ 5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8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78" name="Freeform 859"/>
            <p:cNvSpPr>
              <a:spLocks/>
            </p:cNvSpPr>
            <p:nvPr/>
          </p:nvSpPr>
          <p:spPr bwMode="auto">
            <a:xfrm>
              <a:off x="5172" y="2006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5 w 21"/>
                <a:gd name="T21" fmla="*/ 17 h 19"/>
                <a:gd name="T22" fmla="*/ 3 w 21"/>
                <a:gd name="T23" fmla="*/ 15 h 19"/>
                <a:gd name="T24" fmla="*/ 0 w 21"/>
                <a:gd name="T25" fmla="*/ 10 h 19"/>
                <a:gd name="T26" fmla="*/ 3 w 21"/>
                <a:gd name="T27" fmla="*/ 8 h 19"/>
                <a:gd name="T28" fmla="*/ 5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8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79" name="Freeform 860"/>
            <p:cNvSpPr>
              <a:spLocks/>
            </p:cNvSpPr>
            <p:nvPr/>
          </p:nvSpPr>
          <p:spPr bwMode="auto">
            <a:xfrm>
              <a:off x="5172" y="1924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5 w 21"/>
                <a:gd name="T21" fmla="*/ 16 h 21"/>
                <a:gd name="T22" fmla="*/ 3 w 21"/>
                <a:gd name="T23" fmla="*/ 14 h 21"/>
                <a:gd name="T24" fmla="*/ 0 w 21"/>
                <a:gd name="T25" fmla="*/ 9 h 21"/>
                <a:gd name="T26" fmla="*/ 3 w 21"/>
                <a:gd name="T27" fmla="*/ 7 h 21"/>
                <a:gd name="T28" fmla="*/ 5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80" name="Freeform 861"/>
            <p:cNvSpPr>
              <a:spLocks/>
            </p:cNvSpPr>
            <p:nvPr/>
          </p:nvSpPr>
          <p:spPr bwMode="auto">
            <a:xfrm>
              <a:off x="5172" y="1924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5 w 21"/>
                <a:gd name="T21" fmla="*/ 16 h 21"/>
                <a:gd name="T22" fmla="*/ 3 w 21"/>
                <a:gd name="T23" fmla="*/ 14 h 21"/>
                <a:gd name="T24" fmla="*/ 0 w 21"/>
                <a:gd name="T25" fmla="*/ 9 h 21"/>
                <a:gd name="T26" fmla="*/ 3 w 21"/>
                <a:gd name="T27" fmla="*/ 7 h 21"/>
                <a:gd name="T28" fmla="*/ 5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81" name="Freeform 862"/>
            <p:cNvSpPr>
              <a:spLocks/>
            </p:cNvSpPr>
            <p:nvPr/>
          </p:nvSpPr>
          <p:spPr bwMode="auto">
            <a:xfrm>
              <a:off x="5172" y="1841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3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5 w 21"/>
                <a:gd name="T21" fmla="*/ 19 h 21"/>
                <a:gd name="T22" fmla="*/ 3 w 21"/>
                <a:gd name="T23" fmla="*/ 14 h 21"/>
                <a:gd name="T24" fmla="*/ 0 w 21"/>
                <a:gd name="T25" fmla="*/ 12 h 21"/>
                <a:gd name="T26" fmla="*/ 3 w 21"/>
                <a:gd name="T27" fmla="*/ 7 h 21"/>
                <a:gd name="T28" fmla="*/ 5 w 21"/>
                <a:gd name="T29" fmla="*/ 5 h 21"/>
                <a:gd name="T30" fmla="*/ 7 w 21"/>
                <a:gd name="T31" fmla="*/ 3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82" name="Freeform 863"/>
            <p:cNvSpPr>
              <a:spLocks/>
            </p:cNvSpPr>
            <p:nvPr/>
          </p:nvSpPr>
          <p:spPr bwMode="auto">
            <a:xfrm>
              <a:off x="5172" y="1841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3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5 w 21"/>
                <a:gd name="T21" fmla="*/ 19 h 21"/>
                <a:gd name="T22" fmla="*/ 3 w 21"/>
                <a:gd name="T23" fmla="*/ 14 h 21"/>
                <a:gd name="T24" fmla="*/ 0 w 21"/>
                <a:gd name="T25" fmla="*/ 12 h 21"/>
                <a:gd name="T26" fmla="*/ 3 w 21"/>
                <a:gd name="T27" fmla="*/ 7 h 21"/>
                <a:gd name="T28" fmla="*/ 5 w 21"/>
                <a:gd name="T29" fmla="*/ 5 h 21"/>
                <a:gd name="T30" fmla="*/ 7 w 21"/>
                <a:gd name="T31" fmla="*/ 3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83" name="Freeform 864"/>
            <p:cNvSpPr>
              <a:spLocks/>
            </p:cNvSpPr>
            <p:nvPr/>
          </p:nvSpPr>
          <p:spPr bwMode="auto">
            <a:xfrm>
              <a:off x="5172" y="1678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5 w 21"/>
                <a:gd name="T21" fmla="*/ 17 h 19"/>
                <a:gd name="T22" fmla="*/ 3 w 21"/>
                <a:gd name="T23" fmla="*/ 15 h 19"/>
                <a:gd name="T24" fmla="*/ 0 w 21"/>
                <a:gd name="T25" fmla="*/ 10 h 19"/>
                <a:gd name="T26" fmla="*/ 3 w 21"/>
                <a:gd name="T27" fmla="*/ 5 h 19"/>
                <a:gd name="T28" fmla="*/ 5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84" name="Freeform 865"/>
            <p:cNvSpPr>
              <a:spLocks/>
            </p:cNvSpPr>
            <p:nvPr/>
          </p:nvSpPr>
          <p:spPr bwMode="auto">
            <a:xfrm>
              <a:off x="5172" y="1678"/>
              <a:ext cx="21" cy="19"/>
            </a:xfrm>
            <a:custGeom>
              <a:avLst/>
              <a:gdLst>
                <a:gd name="T0" fmla="*/ 12 w 21"/>
                <a:gd name="T1" fmla="*/ 0 h 19"/>
                <a:gd name="T2" fmla="*/ 14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4 w 21"/>
                <a:gd name="T15" fmla="*/ 19 h 19"/>
                <a:gd name="T16" fmla="*/ 12 w 21"/>
                <a:gd name="T17" fmla="*/ 19 h 19"/>
                <a:gd name="T18" fmla="*/ 7 w 21"/>
                <a:gd name="T19" fmla="*/ 19 h 19"/>
                <a:gd name="T20" fmla="*/ 5 w 21"/>
                <a:gd name="T21" fmla="*/ 17 h 19"/>
                <a:gd name="T22" fmla="*/ 3 w 21"/>
                <a:gd name="T23" fmla="*/ 15 h 19"/>
                <a:gd name="T24" fmla="*/ 0 w 21"/>
                <a:gd name="T25" fmla="*/ 10 h 19"/>
                <a:gd name="T26" fmla="*/ 3 w 21"/>
                <a:gd name="T27" fmla="*/ 5 h 19"/>
                <a:gd name="T28" fmla="*/ 5 w 21"/>
                <a:gd name="T29" fmla="*/ 3 h 19"/>
                <a:gd name="T30" fmla="*/ 7 w 21"/>
                <a:gd name="T31" fmla="*/ 0 h 19"/>
                <a:gd name="T32" fmla="*/ 12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85" name="Freeform 866"/>
            <p:cNvSpPr>
              <a:spLocks/>
            </p:cNvSpPr>
            <p:nvPr/>
          </p:nvSpPr>
          <p:spPr bwMode="auto">
            <a:xfrm>
              <a:off x="5172" y="1596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5 w 21"/>
                <a:gd name="T21" fmla="*/ 16 h 21"/>
                <a:gd name="T22" fmla="*/ 3 w 21"/>
                <a:gd name="T23" fmla="*/ 14 h 21"/>
                <a:gd name="T24" fmla="*/ 0 w 21"/>
                <a:gd name="T25" fmla="*/ 9 h 21"/>
                <a:gd name="T26" fmla="*/ 3 w 21"/>
                <a:gd name="T27" fmla="*/ 7 h 21"/>
                <a:gd name="T28" fmla="*/ 5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86" name="Freeform 867"/>
            <p:cNvSpPr>
              <a:spLocks/>
            </p:cNvSpPr>
            <p:nvPr/>
          </p:nvSpPr>
          <p:spPr bwMode="auto">
            <a:xfrm>
              <a:off x="5172" y="1596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4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5 w 21"/>
                <a:gd name="T21" fmla="*/ 16 h 21"/>
                <a:gd name="T22" fmla="*/ 3 w 21"/>
                <a:gd name="T23" fmla="*/ 14 h 21"/>
                <a:gd name="T24" fmla="*/ 0 w 21"/>
                <a:gd name="T25" fmla="*/ 9 h 21"/>
                <a:gd name="T26" fmla="*/ 3 w 21"/>
                <a:gd name="T27" fmla="*/ 7 h 21"/>
                <a:gd name="T28" fmla="*/ 5 w 21"/>
                <a:gd name="T29" fmla="*/ 2 h 21"/>
                <a:gd name="T30" fmla="*/ 7 w 21"/>
                <a:gd name="T31" fmla="*/ 0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87" name="Freeform 868"/>
            <p:cNvSpPr>
              <a:spLocks/>
            </p:cNvSpPr>
            <p:nvPr/>
          </p:nvSpPr>
          <p:spPr bwMode="auto">
            <a:xfrm>
              <a:off x="5172" y="1513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3 h 21"/>
                <a:gd name="T4" fmla="*/ 19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5 w 21"/>
                <a:gd name="T21" fmla="*/ 19 h 21"/>
                <a:gd name="T22" fmla="*/ 3 w 21"/>
                <a:gd name="T23" fmla="*/ 14 h 21"/>
                <a:gd name="T24" fmla="*/ 0 w 21"/>
                <a:gd name="T25" fmla="*/ 12 h 21"/>
                <a:gd name="T26" fmla="*/ 3 w 21"/>
                <a:gd name="T27" fmla="*/ 7 h 21"/>
                <a:gd name="T28" fmla="*/ 5 w 21"/>
                <a:gd name="T29" fmla="*/ 3 h 21"/>
                <a:gd name="T30" fmla="*/ 7 w 21"/>
                <a:gd name="T31" fmla="*/ 3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88" name="Freeform 869"/>
            <p:cNvSpPr>
              <a:spLocks/>
            </p:cNvSpPr>
            <p:nvPr/>
          </p:nvSpPr>
          <p:spPr bwMode="auto">
            <a:xfrm>
              <a:off x="5172" y="1513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3 h 21"/>
                <a:gd name="T4" fmla="*/ 19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19 h 21"/>
                <a:gd name="T16" fmla="*/ 12 w 21"/>
                <a:gd name="T17" fmla="*/ 21 h 21"/>
                <a:gd name="T18" fmla="*/ 7 w 21"/>
                <a:gd name="T19" fmla="*/ 19 h 21"/>
                <a:gd name="T20" fmla="*/ 5 w 21"/>
                <a:gd name="T21" fmla="*/ 19 h 21"/>
                <a:gd name="T22" fmla="*/ 3 w 21"/>
                <a:gd name="T23" fmla="*/ 14 h 21"/>
                <a:gd name="T24" fmla="*/ 0 w 21"/>
                <a:gd name="T25" fmla="*/ 12 h 21"/>
                <a:gd name="T26" fmla="*/ 3 w 21"/>
                <a:gd name="T27" fmla="*/ 7 h 21"/>
                <a:gd name="T28" fmla="*/ 5 w 21"/>
                <a:gd name="T29" fmla="*/ 3 h 21"/>
                <a:gd name="T30" fmla="*/ 7 w 21"/>
                <a:gd name="T31" fmla="*/ 3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89" name="Freeform 870"/>
            <p:cNvSpPr>
              <a:spLocks/>
            </p:cNvSpPr>
            <p:nvPr/>
          </p:nvSpPr>
          <p:spPr bwMode="auto">
            <a:xfrm>
              <a:off x="5172" y="1431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2 h 21"/>
                <a:gd name="T4" fmla="*/ 19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5 w 21"/>
                <a:gd name="T21" fmla="*/ 19 h 21"/>
                <a:gd name="T22" fmla="*/ 3 w 21"/>
                <a:gd name="T23" fmla="*/ 14 h 21"/>
                <a:gd name="T24" fmla="*/ 0 w 21"/>
                <a:gd name="T25" fmla="*/ 11 h 21"/>
                <a:gd name="T26" fmla="*/ 3 w 21"/>
                <a:gd name="T27" fmla="*/ 7 h 21"/>
                <a:gd name="T28" fmla="*/ 5 w 21"/>
                <a:gd name="T29" fmla="*/ 4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90" name="Freeform 871"/>
            <p:cNvSpPr>
              <a:spLocks/>
            </p:cNvSpPr>
            <p:nvPr/>
          </p:nvSpPr>
          <p:spPr bwMode="auto">
            <a:xfrm>
              <a:off x="5172" y="1431"/>
              <a:ext cx="21" cy="21"/>
            </a:xfrm>
            <a:custGeom>
              <a:avLst/>
              <a:gdLst>
                <a:gd name="T0" fmla="*/ 12 w 21"/>
                <a:gd name="T1" fmla="*/ 0 h 21"/>
                <a:gd name="T2" fmla="*/ 14 w 21"/>
                <a:gd name="T3" fmla="*/ 2 h 21"/>
                <a:gd name="T4" fmla="*/ 19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9 w 21"/>
                <a:gd name="T13" fmla="*/ 19 h 21"/>
                <a:gd name="T14" fmla="*/ 14 w 21"/>
                <a:gd name="T15" fmla="*/ 21 h 21"/>
                <a:gd name="T16" fmla="*/ 12 w 21"/>
                <a:gd name="T17" fmla="*/ 21 h 21"/>
                <a:gd name="T18" fmla="*/ 7 w 21"/>
                <a:gd name="T19" fmla="*/ 21 h 21"/>
                <a:gd name="T20" fmla="*/ 5 w 21"/>
                <a:gd name="T21" fmla="*/ 19 h 21"/>
                <a:gd name="T22" fmla="*/ 3 w 21"/>
                <a:gd name="T23" fmla="*/ 14 h 21"/>
                <a:gd name="T24" fmla="*/ 0 w 21"/>
                <a:gd name="T25" fmla="*/ 11 h 21"/>
                <a:gd name="T26" fmla="*/ 3 w 21"/>
                <a:gd name="T27" fmla="*/ 7 h 21"/>
                <a:gd name="T28" fmla="*/ 5 w 21"/>
                <a:gd name="T29" fmla="*/ 4 h 21"/>
                <a:gd name="T30" fmla="*/ 7 w 21"/>
                <a:gd name="T31" fmla="*/ 2 h 21"/>
                <a:gd name="T32" fmla="*/ 12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2" y="0"/>
                  </a:moveTo>
                  <a:lnTo>
                    <a:pt x="14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91" name="Freeform 872"/>
            <p:cNvSpPr>
              <a:spLocks/>
            </p:cNvSpPr>
            <p:nvPr/>
          </p:nvSpPr>
          <p:spPr bwMode="auto">
            <a:xfrm>
              <a:off x="2720" y="3729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2 h 21"/>
                <a:gd name="T4" fmla="*/ 16 w 19"/>
                <a:gd name="T5" fmla="*/ 5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6 w 19"/>
                <a:gd name="T13" fmla="*/ 19 h 21"/>
                <a:gd name="T14" fmla="*/ 14 w 19"/>
                <a:gd name="T15" fmla="*/ 21 h 21"/>
                <a:gd name="T16" fmla="*/ 9 w 19"/>
                <a:gd name="T17" fmla="*/ 21 h 21"/>
                <a:gd name="T18" fmla="*/ 5 w 19"/>
                <a:gd name="T19" fmla="*/ 21 h 21"/>
                <a:gd name="T20" fmla="*/ 2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2 w 19"/>
                <a:gd name="T29" fmla="*/ 5 h 21"/>
                <a:gd name="T30" fmla="*/ 5 w 19"/>
                <a:gd name="T31" fmla="*/ 2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92" name="Freeform 873"/>
            <p:cNvSpPr>
              <a:spLocks/>
            </p:cNvSpPr>
            <p:nvPr/>
          </p:nvSpPr>
          <p:spPr bwMode="auto">
            <a:xfrm>
              <a:off x="2720" y="3729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2 h 21"/>
                <a:gd name="T4" fmla="*/ 16 w 19"/>
                <a:gd name="T5" fmla="*/ 5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6 w 19"/>
                <a:gd name="T13" fmla="*/ 19 h 21"/>
                <a:gd name="T14" fmla="*/ 14 w 19"/>
                <a:gd name="T15" fmla="*/ 21 h 21"/>
                <a:gd name="T16" fmla="*/ 9 w 19"/>
                <a:gd name="T17" fmla="*/ 21 h 21"/>
                <a:gd name="T18" fmla="*/ 5 w 19"/>
                <a:gd name="T19" fmla="*/ 21 h 21"/>
                <a:gd name="T20" fmla="*/ 2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2 w 19"/>
                <a:gd name="T29" fmla="*/ 5 h 21"/>
                <a:gd name="T30" fmla="*/ 5 w 19"/>
                <a:gd name="T31" fmla="*/ 2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93" name="Freeform 874"/>
            <p:cNvSpPr>
              <a:spLocks/>
            </p:cNvSpPr>
            <p:nvPr/>
          </p:nvSpPr>
          <p:spPr bwMode="auto">
            <a:xfrm>
              <a:off x="2720" y="3646"/>
              <a:ext cx="19" cy="22"/>
            </a:xfrm>
            <a:custGeom>
              <a:avLst/>
              <a:gdLst>
                <a:gd name="T0" fmla="*/ 9 w 19"/>
                <a:gd name="T1" fmla="*/ 0 h 22"/>
                <a:gd name="T2" fmla="*/ 14 w 19"/>
                <a:gd name="T3" fmla="*/ 3 h 22"/>
                <a:gd name="T4" fmla="*/ 16 w 19"/>
                <a:gd name="T5" fmla="*/ 5 h 22"/>
                <a:gd name="T6" fmla="*/ 19 w 19"/>
                <a:gd name="T7" fmla="*/ 7 h 22"/>
                <a:gd name="T8" fmla="*/ 19 w 19"/>
                <a:gd name="T9" fmla="*/ 12 h 22"/>
                <a:gd name="T10" fmla="*/ 19 w 19"/>
                <a:gd name="T11" fmla="*/ 15 h 22"/>
                <a:gd name="T12" fmla="*/ 16 w 19"/>
                <a:gd name="T13" fmla="*/ 19 h 22"/>
                <a:gd name="T14" fmla="*/ 14 w 19"/>
                <a:gd name="T15" fmla="*/ 22 h 22"/>
                <a:gd name="T16" fmla="*/ 9 w 19"/>
                <a:gd name="T17" fmla="*/ 22 h 22"/>
                <a:gd name="T18" fmla="*/ 5 w 19"/>
                <a:gd name="T19" fmla="*/ 22 h 22"/>
                <a:gd name="T20" fmla="*/ 2 w 19"/>
                <a:gd name="T21" fmla="*/ 19 h 22"/>
                <a:gd name="T22" fmla="*/ 0 w 19"/>
                <a:gd name="T23" fmla="*/ 15 h 22"/>
                <a:gd name="T24" fmla="*/ 0 w 19"/>
                <a:gd name="T25" fmla="*/ 12 h 22"/>
                <a:gd name="T26" fmla="*/ 0 w 19"/>
                <a:gd name="T27" fmla="*/ 7 h 22"/>
                <a:gd name="T28" fmla="*/ 2 w 19"/>
                <a:gd name="T29" fmla="*/ 5 h 22"/>
                <a:gd name="T30" fmla="*/ 5 w 19"/>
                <a:gd name="T31" fmla="*/ 3 h 22"/>
                <a:gd name="T32" fmla="*/ 9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94" name="Freeform 875"/>
            <p:cNvSpPr>
              <a:spLocks/>
            </p:cNvSpPr>
            <p:nvPr/>
          </p:nvSpPr>
          <p:spPr bwMode="auto">
            <a:xfrm>
              <a:off x="2720" y="3646"/>
              <a:ext cx="19" cy="22"/>
            </a:xfrm>
            <a:custGeom>
              <a:avLst/>
              <a:gdLst>
                <a:gd name="T0" fmla="*/ 9 w 19"/>
                <a:gd name="T1" fmla="*/ 0 h 22"/>
                <a:gd name="T2" fmla="*/ 14 w 19"/>
                <a:gd name="T3" fmla="*/ 3 h 22"/>
                <a:gd name="T4" fmla="*/ 16 w 19"/>
                <a:gd name="T5" fmla="*/ 5 h 22"/>
                <a:gd name="T6" fmla="*/ 19 w 19"/>
                <a:gd name="T7" fmla="*/ 7 h 22"/>
                <a:gd name="T8" fmla="*/ 19 w 19"/>
                <a:gd name="T9" fmla="*/ 12 h 22"/>
                <a:gd name="T10" fmla="*/ 19 w 19"/>
                <a:gd name="T11" fmla="*/ 15 h 22"/>
                <a:gd name="T12" fmla="*/ 16 w 19"/>
                <a:gd name="T13" fmla="*/ 19 h 22"/>
                <a:gd name="T14" fmla="*/ 14 w 19"/>
                <a:gd name="T15" fmla="*/ 22 h 22"/>
                <a:gd name="T16" fmla="*/ 9 w 19"/>
                <a:gd name="T17" fmla="*/ 22 h 22"/>
                <a:gd name="T18" fmla="*/ 5 w 19"/>
                <a:gd name="T19" fmla="*/ 22 h 22"/>
                <a:gd name="T20" fmla="*/ 2 w 19"/>
                <a:gd name="T21" fmla="*/ 19 h 22"/>
                <a:gd name="T22" fmla="*/ 0 w 19"/>
                <a:gd name="T23" fmla="*/ 15 h 22"/>
                <a:gd name="T24" fmla="*/ 0 w 19"/>
                <a:gd name="T25" fmla="*/ 12 h 22"/>
                <a:gd name="T26" fmla="*/ 0 w 19"/>
                <a:gd name="T27" fmla="*/ 7 h 22"/>
                <a:gd name="T28" fmla="*/ 2 w 19"/>
                <a:gd name="T29" fmla="*/ 5 h 22"/>
                <a:gd name="T30" fmla="*/ 5 w 19"/>
                <a:gd name="T31" fmla="*/ 3 h 22"/>
                <a:gd name="T32" fmla="*/ 9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95" name="Freeform 876"/>
            <p:cNvSpPr>
              <a:spLocks/>
            </p:cNvSpPr>
            <p:nvPr/>
          </p:nvSpPr>
          <p:spPr bwMode="auto">
            <a:xfrm>
              <a:off x="2720" y="3566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6 w 19"/>
                <a:gd name="T5" fmla="*/ 3 h 19"/>
                <a:gd name="T6" fmla="*/ 19 w 19"/>
                <a:gd name="T7" fmla="*/ 5 h 19"/>
                <a:gd name="T8" fmla="*/ 19 w 19"/>
                <a:gd name="T9" fmla="*/ 10 h 19"/>
                <a:gd name="T10" fmla="*/ 19 w 19"/>
                <a:gd name="T11" fmla="*/ 14 h 19"/>
                <a:gd name="T12" fmla="*/ 16 w 19"/>
                <a:gd name="T13" fmla="*/ 17 h 19"/>
                <a:gd name="T14" fmla="*/ 14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2 w 19"/>
                <a:gd name="T21" fmla="*/ 17 h 19"/>
                <a:gd name="T22" fmla="*/ 0 w 19"/>
                <a:gd name="T23" fmla="*/ 14 h 19"/>
                <a:gd name="T24" fmla="*/ 0 w 19"/>
                <a:gd name="T25" fmla="*/ 10 h 19"/>
                <a:gd name="T26" fmla="*/ 0 w 19"/>
                <a:gd name="T27" fmla="*/ 5 h 19"/>
                <a:gd name="T28" fmla="*/ 2 w 19"/>
                <a:gd name="T29" fmla="*/ 3 h 19"/>
                <a:gd name="T30" fmla="*/ 5 w 19"/>
                <a:gd name="T31" fmla="*/ 0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96" name="Freeform 877"/>
            <p:cNvSpPr>
              <a:spLocks/>
            </p:cNvSpPr>
            <p:nvPr/>
          </p:nvSpPr>
          <p:spPr bwMode="auto">
            <a:xfrm>
              <a:off x="2720" y="3566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6 w 19"/>
                <a:gd name="T5" fmla="*/ 3 h 19"/>
                <a:gd name="T6" fmla="*/ 19 w 19"/>
                <a:gd name="T7" fmla="*/ 5 h 19"/>
                <a:gd name="T8" fmla="*/ 19 w 19"/>
                <a:gd name="T9" fmla="*/ 10 h 19"/>
                <a:gd name="T10" fmla="*/ 19 w 19"/>
                <a:gd name="T11" fmla="*/ 14 h 19"/>
                <a:gd name="T12" fmla="*/ 16 w 19"/>
                <a:gd name="T13" fmla="*/ 17 h 19"/>
                <a:gd name="T14" fmla="*/ 14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2 w 19"/>
                <a:gd name="T21" fmla="*/ 17 h 19"/>
                <a:gd name="T22" fmla="*/ 0 w 19"/>
                <a:gd name="T23" fmla="*/ 14 h 19"/>
                <a:gd name="T24" fmla="*/ 0 w 19"/>
                <a:gd name="T25" fmla="*/ 10 h 19"/>
                <a:gd name="T26" fmla="*/ 0 w 19"/>
                <a:gd name="T27" fmla="*/ 5 h 19"/>
                <a:gd name="T28" fmla="*/ 2 w 19"/>
                <a:gd name="T29" fmla="*/ 3 h 19"/>
                <a:gd name="T30" fmla="*/ 5 w 19"/>
                <a:gd name="T31" fmla="*/ 0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97" name="Freeform 878"/>
            <p:cNvSpPr>
              <a:spLocks/>
            </p:cNvSpPr>
            <p:nvPr/>
          </p:nvSpPr>
          <p:spPr bwMode="auto">
            <a:xfrm>
              <a:off x="2720" y="3484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0 h 21"/>
                <a:gd name="T4" fmla="*/ 16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6 w 19"/>
                <a:gd name="T13" fmla="*/ 16 h 21"/>
                <a:gd name="T14" fmla="*/ 14 w 19"/>
                <a:gd name="T15" fmla="*/ 18 h 21"/>
                <a:gd name="T16" fmla="*/ 9 w 19"/>
                <a:gd name="T17" fmla="*/ 21 h 21"/>
                <a:gd name="T18" fmla="*/ 5 w 19"/>
                <a:gd name="T19" fmla="*/ 18 h 21"/>
                <a:gd name="T20" fmla="*/ 2 w 19"/>
                <a:gd name="T21" fmla="*/ 16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2 w 19"/>
                <a:gd name="T29" fmla="*/ 2 h 21"/>
                <a:gd name="T30" fmla="*/ 5 w 19"/>
                <a:gd name="T31" fmla="*/ 0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98" name="Freeform 879"/>
            <p:cNvSpPr>
              <a:spLocks/>
            </p:cNvSpPr>
            <p:nvPr/>
          </p:nvSpPr>
          <p:spPr bwMode="auto">
            <a:xfrm>
              <a:off x="2720" y="3484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0 h 21"/>
                <a:gd name="T4" fmla="*/ 16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6 w 19"/>
                <a:gd name="T13" fmla="*/ 16 h 21"/>
                <a:gd name="T14" fmla="*/ 14 w 19"/>
                <a:gd name="T15" fmla="*/ 18 h 21"/>
                <a:gd name="T16" fmla="*/ 9 w 19"/>
                <a:gd name="T17" fmla="*/ 21 h 21"/>
                <a:gd name="T18" fmla="*/ 5 w 19"/>
                <a:gd name="T19" fmla="*/ 18 h 21"/>
                <a:gd name="T20" fmla="*/ 2 w 19"/>
                <a:gd name="T21" fmla="*/ 16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2 w 19"/>
                <a:gd name="T29" fmla="*/ 2 h 21"/>
                <a:gd name="T30" fmla="*/ 5 w 19"/>
                <a:gd name="T31" fmla="*/ 0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99" name="Freeform 880"/>
            <p:cNvSpPr>
              <a:spLocks/>
            </p:cNvSpPr>
            <p:nvPr/>
          </p:nvSpPr>
          <p:spPr bwMode="auto">
            <a:xfrm>
              <a:off x="2720" y="3318"/>
              <a:ext cx="19" cy="22"/>
            </a:xfrm>
            <a:custGeom>
              <a:avLst/>
              <a:gdLst>
                <a:gd name="T0" fmla="*/ 9 w 19"/>
                <a:gd name="T1" fmla="*/ 0 h 22"/>
                <a:gd name="T2" fmla="*/ 14 w 19"/>
                <a:gd name="T3" fmla="*/ 3 h 22"/>
                <a:gd name="T4" fmla="*/ 16 w 19"/>
                <a:gd name="T5" fmla="*/ 5 h 22"/>
                <a:gd name="T6" fmla="*/ 19 w 19"/>
                <a:gd name="T7" fmla="*/ 7 h 22"/>
                <a:gd name="T8" fmla="*/ 19 w 19"/>
                <a:gd name="T9" fmla="*/ 12 h 22"/>
                <a:gd name="T10" fmla="*/ 19 w 19"/>
                <a:gd name="T11" fmla="*/ 15 h 22"/>
                <a:gd name="T12" fmla="*/ 16 w 19"/>
                <a:gd name="T13" fmla="*/ 19 h 22"/>
                <a:gd name="T14" fmla="*/ 14 w 19"/>
                <a:gd name="T15" fmla="*/ 22 h 22"/>
                <a:gd name="T16" fmla="*/ 9 w 19"/>
                <a:gd name="T17" fmla="*/ 22 h 22"/>
                <a:gd name="T18" fmla="*/ 5 w 19"/>
                <a:gd name="T19" fmla="*/ 22 h 22"/>
                <a:gd name="T20" fmla="*/ 2 w 19"/>
                <a:gd name="T21" fmla="*/ 19 h 22"/>
                <a:gd name="T22" fmla="*/ 0 w 19"/>
                <a:gd name="T23" fmla="*/ 15 h 22"/>
                <a:gd name="T24" fmla="*/ 0 w 19"/>
                <a:gd name="T25" fmla="*/ 12 h 22"/>
                <a:gd name="T26" fmla="*/ 0 w 19"/>
                <a:gd name="T27" fmla="*/ 7 h 22"/>
                <a:gd name="T28" fmla="*/ 2 w 19"/>
                <a:gd name="T29" fmla="*/ 5 h 22"/>
                <a:gd name="T30" fmla="*/ 5 w 19"/>
                <a:gd name="T31" fmla="*/ 3 h 22"/>
                <a:gd name="T32" fmla="*/ 9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00" name="Freeform 881"/>
            <p:cNvSpPr>
              <a:spLocks/>
            </p:cNvSpPr>
            <p:nvPr/>
          </p:nvSpPr>
          <p:spPr bwMode="auto">
            <a:xfrm>
              <a:off x="2720" y="3318"/>
              <a:ext cx="19" cy="22"/>
            </a:xfrm>
            <a:custGeom>
              <a:avLst/>
              <a:gdLst>
                <a:gd name="T0" fmla="*/ 9 w 19"/>
                <a:gd name="T1" fmla="*/ 0 h 22"/>
                <a:gd name="T2" fmla="*/ 14 w 19"/>
                <a:gd name="T3" fmla="*/ 3 h 22"/>
                <a:gd name="T4" fmla="*/ 16 w 19"/>
                <a:gd name="T5" fmla="*/ 5 h 22"/>
                <a:gd name="T6" fmla="*/ 19 w 19"/>
                <a:gd name="T7" fmla="*/ 7 h 22"/>
                <a:gd name="T8" fmla="*/ 19 w 19"/>
                <a:gd name="T9" fmla="*/ 12 h 22"/>
                <a:gd name="T10" fmla="*/ 19 w 19"/>
                <a:gd name="T11" fmla="*/ 15 h 22"/>
                <a:gd name="T12" fmla="*/ 16 w 19"/>
                <a:gd name="T13" fmla="*/ 19 h 22"/>
                <a:gd name="T14" fmla="*/ 14 w 19"/>
                <a:gd name="T15" fmla="*/ 22 h 22"/>
                <a:gd name="T16" fmla="*/ 9 w 19"/>
                <a:gd name="T17" fmla="*/ 22 h 22"/>
                <a:gd name="T18" fmla="*/ 5 w 19"/>
                <a:gd name="T19" fmla="*/ 22 h 22"/>
                <a:gd name="T20" fmla="*/ 2 w 19"/>
                <a:gd name="T21" fmla="*/ 19 h 22"/>
                <a:gd name="T22" fmla="*/ 0 w 19"/>
                <a:gd name="T23" fmla="*/ 15 h 22"/>
                <a:gd name="T24" fmla="*/ 0 w 19"/>
                <a:gd name="T25" fmla="*/ 12 h 22"/>
                <a:gd name="T26" fmla="*/ 0 w 19"/>
                <a:gd name="T27" fmla="*/ 7 h 22"/>
                <a:gd name="T28" fmla="*/ 2 w 19"/>
                <a:gd name="T29" fmla="*/ 5 h 22"/>
                <a:gd name="T30" fmla="*/ 5 w 19"/>
                <a:gd name="T31" fmla="*/ 3 h 22"/>
                <a:gd name="T32" fmla="*/ 9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01" name="Freeform 882"/>
            <p:cNvSpPr>
              <a:spLocks/>
            </p:cNvSpPr>
            <p:nvPr/>
          </p:nvSpPr>
          <p:spPr bwMode="auto">
            <a:xfrm>
              <a:off x="2720" y="3238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6 w 19"/>
                <a:gd name="T5" fmla="*/ 3 h 19"/>
                <a:gd name="T6" fmla="*/ 19 w 19"/>
                <a:gd name="T7" fmla="*/ 5 h 19"/>
                <a:gd name="T8" fmla="*/ 19 w 19"/>
                <a:gd name="T9" fmla="*/ 10 h 19"/>
                <a:gd name="T10" fmla="*/ 19 w 19"/>
                <a:gd name="T11" fmla="*/ 14 h 19"/>
                <a:gd name="T12" fmla="*/ 16 w 19"/>
                <a:gd name="T13" fmla="*/ 17 h 19"/>
                <a:gd name="T14" fmla="*/ 14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2 w 19"/>
                <a:gd name="T21" fmla="*/ 17 h 19"/>
                <a:gd name="T22" fmla="*/ 0 w 19"/>
                <a:gd name="T23" fmla="*/ 14 h 19"/>
                <a:gd name="T24" fmla="*/ 0 w 19"/>
                <a:gd name="T25" fmla="*/ 10 h 19"/>
                <a:gd name="T26" fmla="*/ 0 w 19"/>
                <a:gd name="T27" fmla="*/ 5 h 19"/>
                <a:gd name="T28" fmla="*/ 2 w 19"/>
                <a:gd name="T29" fmla="*/ 3 h 19"/>
                <a:gd name="T30" fmla="*/ 5 w 19"/>
                <a:gd name="T31" fmla="*/ 0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02" name="Freeform 883"/>
            <p:cNvSpPr>
              <a:spLocks/>
            </p:cNvSpPr>
            <p:nvPr/>
          </p:nvSpPr>
          <p:spPr bwMode="auto">
            <a:xfrm>
              <a:off x="2720" y="3238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6 w 19"/>
                <a:gd name="T5" fmla="*/ 3 h 19"/>
                <a:gd name="T6" fmla="*/ 19 w 19"/>
                <a:gd name="T7" fmla="*/ 5 h 19"/>
                <a:gd name="T8" fmla="*/ 19 w 19"/>
                <a:gd name="T9" fmla="*/ 10 h 19"/>
                <a:gd name="T10" fmla="*/ 19 w 19"/>
                <a:gd name="T11" fmla="*/ 14 h 19"/>
                <a:gd name="T12" fmla="*/ 16 w 19"/>
                <a:gd name="T13" fmla="*/ 17 h 19"/>
                <a:gd name="T14" fmla="*/ 14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2 w 19"/>
                <a:gd name="T21" fmla="*/ 17 h 19"/>
                <a:gd name="T22" fmla="*/ 0 w 19"/>
                <a:gd name="T23" fmla="*/ 14 h 19"/>
                <a:gd name="T24" fmla="*/ 0 w 19"/>
                <a:gd name="T25" fmla="*/ 10 h 19"/>
                <a:gd name="T26" fmla="*/ 0 w 19"/>
                <a:gd name="T27" fmla="*/ 5 h 19"/>
                <a:gd name="T28" fmla="*/ 2 w 19"/>
                <a:gd name="T29" fmla="*/ 3 h 19"/>
                <a:gd name="T30" fmla="*/ 5 w 19"/>
                <a:gd name="T31" fmla="*/ 0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03" name="Freeform 884"/>
            <p:cNvSpPr>
              <a:spLocks/>
            </p:cNvSpPr>
            <p:nvPr/>
          </p:nvSpPr>
          <p:spPr bwMode="auto">
            <a:xfrm>
              <a:off x="2720" y="3156"/>
              <a:ext cx="19" cy="18"/>
            </a:xfrm>
            <a:custGeom>
              <a:avLst/>
              <a:gdLst>
                <a:gd name="T0" fmla="*/ 9 w 19"/>
                <a:gd name="T1" fmla="*/ 0 h 18"/>
                <a:gd name="T2" fmla="*/ 14 w 19"/>
                <a:gd name="T3" fmla="*/ 0 h 18"/>
                <a:gd name="T4" fmla="*/ 16 w 19"/>
                <a:gd name="T5" fmla="*/ 2 h 18"/>
                <a:gd name="T6" fmla="*/ 19 w 19"/>
                <a:gd name="T7" fmla="*/ 4 h 18"/>
                <a:gd name="T8" fmla="*/ 19 w 19"/>
                <a:gd name="T9" fmla="*/ 9 h 18"/>
                <a:gd name="T10" fmla="*/ 19 w 19"/>
                <a:gd name="T11" fmla="*/ 14 h 18"/>
                <a:gd name="T12" fmla="*/ 16 w 19"/>
                <a:gd name="T13" fmla="*/ 16 h 18"/>
                <a:gd name="T14" fmla="*/ 14 w 19"/>
                <a:gd name="T15" fmla="*/ 18 h 18"/>
                <a:gd name="T16" fmla="*/ 9 w 19"/>
                <a:gd name="T17" fmla="*/ 18 h 18"/>
                <a:gd name="T18" fmla="*/ 5 w 19"/>
                <a:gd name="T19" fmla="*/ 18 h 18"/>
                <a:gd name="T20" fmla="*/ 2 w 19"/>
                <a:gd name="T21" fmla="*/ 16 h 18"/>
                <a:gd name="T22" fmla="*/ 0 w 19"/>
                <a:gd name="T23" fmla="*/ 14 h 18"/>
                <a:gd name="T24" fmla="*/ 0 w 19"/>
                <a:gd name="T25" fmla="*/ 9 h 18"/>
                <a:gd name="T26" fmla="*/ 0 w 19"/>
                <a:gd name="T27" fmla="*/ 4 h 18"/>
                <a:gd name="T28" fmla="*/ 2 w 19"/>
                <a:gd name="T29" fmla="*/ 2 h 18"/>
                <a:gd name="T30" fmla="*/ 5 w 19"/>
                <a:gd name="T31" fmla="*/ 0 h 18"/>
                <a:gd name="T32" fmla="*/ 9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04" name="Freeform 885"/>
            <p:cNvSpPr>
              <a:spLocks/>
            </p:cNvSpPr>
            <p:nvPr/>
          </p:nvSpPr>
          <p:spPr bwMode="auto">
            <a:xfrm>
              <a:off x="2720" y="3156"/>
              <a:ext cx="19" cy="18"/>
            </a:xfrm>
            <a:custGeom>
              <a:avLst/>
              <a:gdLst>
                <a:gd name="T0" fmla="*/ 9 w 19"/>
                <a:gd name="T1" fmla="*/ 0 h 18"/>
                <a:gd name="T2" fmla="*/ 14 w 19"/>
                <a:gd name="T3" fmla="*/ 0 h 18"/>
                <a:gd name="T4" fmla="*/ 16 w 19"/>
                <a:gd name="T5" fmla="*/ 2 h 18"/>
                <a:gd name="T6" fmla="*/ 19 w 19"/>
                <a:gd name="T7" fmla="*/ 4 h 18"/>
                <a:gd name="T8" fmla="*/ 19 w 19"/>
                <a:gd name="T9" fmla="*/ 9 h 18"/>
                <a:gd name="T10" fmla="*/ 19 w 19"/>
                <a:gd name="T11" fmla="*/ 14 h 18"/>
                <a:gd name="T12" fmla="*/ 16 w 19"/>
                <a:gd name="T13" fmla="*/ 16 h 18"/>
                <a:gd name="T14" fmla="*/ 14 w 19"/>
                <a:gd name="T15" fmla="*/ 18 h 18"/>
                <a:gd name="T16" fmla="*/ 9 w 19"/>
                <a:gd name="T17" fmla="*/ 18 h 18"/>
                <a:gd name="T18" fmla="*/ 5 w 19"/>
                <a:gd name="T19" fmla="*/ 18 h 18"/>
                <a:gd name="T20" fmla="*/ 2 w 19"/>
                <a:gd name="T21" fmla="*/ 16 h 18"/>
                <a:gd name="T22" fmla="*/ 0 w 19"/>
                <a:gd name="T23" fmla="*/ 14 h 18"/>
                <a:gd name="T24" fmla="*/ 0 w 19"/>
                <a:gd name="T25" fmla="*/ 9 h 18"/>
                <a:gd name="T26" fmla="*/ 0 w 19"/>
                <a:gd name="T27" fmla="*/ 4 h 18"/>
                <a:gd name="T28" fmla="*/ 2 w 19"/>
                <a:gd name="T29" fmla="*/ 2 h 18"/>
                <a:gd name="T30" fmla="*/ 5 w 19"/>
                <a:gd name="T31" fmla="*/ 0 h 18"/>
                <a:gd name="T32" fmla="*/ 9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05" name="Freeform 886"/>
            <p:cNvSpPr>
              <a:spLocks/>
            </p:cNvSpPr>
            <p:nvPr/>
          </p:nvSpPr>
          <p:spPr bwMode="auto">
            <a:xfrm>
              <a:off x="2720" y="3073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0 h 21"/>
                <a:gd name="T4" fmla="*/ 16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6 w 19"/>
                <a:gd name="T13" fmla="*/ 17 h 21"/>
                <a:gd name="T14" fmla="*/ 14 w 19"/>
                <a:gd name="T15" fmla="*/ 19 h 21"/>
                <a:gd name="T16" fmla="*/ 9 w 19"/>
                <a:gd name="T17" fmla="*/ 21 h 21"/>
                <a:gd name="T18" fmla="*/ 5 w 19"/>
                <a:gd name="T19" fmla="*/ 19 h 21"/>
                <a:gd name="T20" fmla="*/ 2 w 19"/>
                <a:gd name="T21" fmla="*/ 17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2 w 19"/>
                <a:gd name="T29" fmla="*/ 2 h 21"/>
                <a:gd name="T30" fmla="*/ 5 w 19"/>
                <a:gd name="T31" fmla="*/ 0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06" name="Freeform 887"/>
            <p:cNvSpPr>
              <a:spLocks/>
            </p:cNvSpPr>
            <p:nvPr/>
          </p:nvSpPr>
          <p:spPr bwMode="auto">
            <a:xfrm>
              <a:off x="2720" y="3073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0 h 21"/>
                <a:gd name="T4" fmla="*/ 16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6 w 19"/>
                <a:gd name="T13" fmla="*/ 17 h 21"/>
                <a:gd name="T14" fmla="*/ 14 w 19"/>
                <a:gd name="T15" fmla="*/ 19 h 21"/>
                <a:gd name="T16" fmla="*/ 9 w 19"/>
                <a:gd name="T17" fmla="*/ 21 h 21"/>
                <a:gd name="T18" fmla="*/ 5 w 19"/>
                <a:gd name="T19" fmla="*/ 19 h 21"/>
                <a:gd name="T20" fmla="*/ 2 w 19"/>
                <a:gd name="T21" fmla="*/ 17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2 w 19"/>
                <a:gd name="T29" fmla="*/ 2 h 21"/>
                <a:gd name="T30" fmla="*/ 5 w 19"/>
                <a:gd name="T31" fmla="*/ 0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07" name="Freeform 888"/>
            <p:cNvSpPr>
              <a:spLocks/>
            </p:cNvSpPr>
            <p:nvPr/>
          </p:nvSpPr>
          <p:spPr bwMode="auto">
            <a:xfrm>
              <a:off x="2720" y="2908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2 h 21"/>
                <a:gd name="T4" fmla="*/ 16 w 19"/>
                <a:gd name="T5" fmla="*/ 5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6 w 19"/>
                <a:gd name="T13" fmla="*/ 19 h 21"/>
                <a:gd name="T14" fmla="*/ 14 w 19"/>
                <a:gd name="T15" fmla="*/ 21 h 21"/>
                <a:gd name="T16" fmla="*/ 9 w 19"/>
                <a:gd name="T17" fmla="*/ 21 h 21"/>
                <a:gd name="T18" fmla="*/ 5 w 19"/>
                <a:gd name="T19" fmla="*/ 21 h 21"/>
                <a:gd name="T20" fmla="*/ 2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2 w 19"/>
                <a:gd name="T29" fmla="*/ 5 h 21"/>
                <a:gd name="T30" fmla="*/ 5 w 19"/>
                <a:gd name="T31" fmla="*/ 2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08" name="Freeform 889"/>
            <p:cNvSpPr>
              <a:spLocks/>
            </p:cNvSpPr>
            <p:nvPr/>
          </p:nvSpPr>
          <p:spPr bwMode="auto">
            <a:xfrm>
              <a:off x="2720" y="2908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2 h 21"/>
                <a:gd name="T4" fmla="*/ 16 w 19"/>
                <a:gd name="T5" fmla="*/ 5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6 w 19"/>
                <a:gd name="T13" fmla="*/ 19 h 21"/>
                <a:gd name="T14" fmla="*/ 14 w 19"/>
                <a:gd name="T15" fmla="*/ 21 h 21"/>
                <a:gd name="T16" fmla="*/ 9 w 19"/>
                <a:gd name="T17" fmla="*/ 21 h 21"/>
                <a:gd name="T18" fmla="*/ 5 w 19"/>
                <a:gd name="T19" fmla="*/ 21 h 21"/>
                <a:gd name="T20" fmla="*/ 2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2 w 19"/>
                <a:gd name="T29" fmla="*/ 5 h 21"/>
                <a:gd name="T30" fmla="*/ 5 w 19"/>
                <a:gd name="T31" fmla="*/ 2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09" name="Freeform 890"/>
            <p:cNvSpPr>
              <a:spLocks/>
            </p:cNvSpPr>
            <p:nvPr/>
          </p:nvSpPr>
          <p:spPr bwMode="auto">
            <a:xfrm>
              <a:off x="2720" y="2828"/>
              <a:ext cx="19" cy="18"/>
            </a:xfrm>
            <a:custGeom>
              <a:avLst/>
              <a:gdLst>
                <a:gd name="T0" fmla="*/ 9 w 19"/>
                <a:gd name="T1" fmla="*/ 0 h 18"/>
                <a:gd name="T2" fmla="*/ 14 w 19"/>
                <a:gd name="T3" fmla="*/ 0 h 18"/>
                <a:gd name="T4" fmla="*/ 16 w 19"/>
                <a:gd name="T5" fmla="*/ 2 h 18"/>
                <a:gd name="T6" fmla="*/ 19 w 19"/>
                <a:gd name="T7" fmla="*/ 4 h 18"/>
                <a:gd name="T8" fmla="*/ 19 w 19"/>
                <a:gd name="T9" fmla="*/ 9 h 18"/>
                <a:gd name="T10" fmla="*/ 19 w 19"/>
                <a:gd name="T11" fmla="*/ 14 h 18"/>
                <a:gd name="T12" fmla="*/ 16 w 19"/>
                <a:gd name="T13" fmla="*/ 16 h 18"/>
                <a:gd name="T14" fmla="*/ 14 w 19"/>
                <a:gd name="T15" fmla="*/ 18 h 18"/>
                <a:gd name="T16" fmla="*/ 9 w 19"/>
                <a:gd name="T17" fmla="*/ 18 h 18"/>
                <a:gd name="T18" fmla="*/ 5 w 19"/>
                <a:gd name="T19" fmla="*/ 18 h 18"/>
                <a:gd name="T20" fmla="*/ 2 w 19"/>
                <a:gd name="T21" fmla="*/ 16 h 18"/>
                <a:gd name="T22" fmla="*/ 0 w 19"/>
                <a:gd name="T23" fmla="*/ 14 h 18"/>
                <a:gd name="T24" fmla="*/ 0 w 19"/>
                <a:gd name="T25" fmla="*/ 9 h 18"/>
                <a:gd name="T26" fmla="*/ 0 w 19"/>
                <a:gd name="T27" fmla="*/ 4 h 18"/>
                <a:gd name="T28" fmla="*/ 2 w 19"/>
                <a:gd name="T29" fmla="*/ 2 h 18"/>
                <a:gd name="T30" fmla="*/ 5 w 19"/>
                <a:gd name="T31" fmla="*/ 0 h 18"/>
                <a:gd name="T32" fmla="*/ 9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10" name="Freeform 891"/>
            <p:cNvSpPr>
              <a:spLocks/>
            </p:cNvSpPr>
            <p:nvPr/>
          </p:nvSpPr>
          <p:spPr bwMode="auto">
            <a:xfrm>
              <a:off x="2720" y="2828"/>
              <a:ext cx="19" cy="18"/>
            </a:xfrm>
            <a:custGeom>
              <a:avLst/>
              <a:gdLst>
                <a:gd name="T0" fmla="*/ 9 w 19"/>
                <a:gd name="T1" fmla="*/ 0 h 18"/>
                <a:gd name="T2" fmla="*/ 14 w 19"/>
                <a:gd name="T3" fmla="*/ 0 h 18"/>
                <a:gd name="T4" fmla="*/ 16 w 19"/>
                <a:gd name="T5" fmla="*/ 2 h 18"/>
                <a:gd name="T6" fmla="*/ 19 w 19"/>
                <a:gd name="T7" fmla="*/ 4 h 18"/>
                <a:gd name="T8" fmla="*/ 19 w 19"/>
                <a:gd name="T9" fmla="*/ 9 h 18"/>
                <a:gd name="T10" fmla="*/ 19 w 19"/>
                <a:gd name="T11" fmla="*/ 14 h 18"/>
                <a:gd name="T12" fmla="*/ 16 w 19"/>
                <a:gd name="T13" fmla="*/ 16 h 18"/>
                <a:gd name="T14" fmla="*/ 14 w 19"/>
                <a:gd name="T15" fmla="*/ 18 h 18"/>
                <a:gd name="T16" fmla="*/ 9 w 19"/>
                <a:gd name="T17" fmla="*/ 18 h 18"/>
                <a:gd name="T18" fmla="*/ 5 w 19"/>
                <a:gd name="T19" fmla="*/ 18 h 18"/>
                <a:gd name="T20" fmla="*/ 2 w 19"/>
                <a:gd name="T21" fmla="*/ 16 h 18"/>
                <a:gd name="T22" fmla="*/ 0 w 19"/>
                <a:gd name="T23" fmla="*/ 14 h 18"/>
                <a:gd name="T24" fmla="*/ 0 w 19"/>
                <a:gd name="T25" fmla="*/ 9 h 18"/>
                <a:gd name="T26" fmla="*/ 0 w 19"/>
                <a:gd name="T27" fmla="*/ 4 h 18"/>
                <a:gd name="T28" fmla="*/ 2 w 19"/>
                <a:gd name="T29" fmla="*/ 2 h 18"/>
                <a:gd name="T30" fmla="*/ 5 w 19"/>
                <a:gd name="T31" fmla="*/ 0 h 18"/>
                <a:gd name="T32" fmla="*/ 9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11" name="Freeform 892"/>
            <p:cNvSpPr>
              <a:spLocks/>
            </p:cNvSpPr>
            <p:nvPr/>
          </p:nvSpPr>
          <p:spPr bwMode="auto">
            <a:xfrm>
              <a:off x="2720" y="2745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0 h 21"/>
                <a:gd name="T4" fmla="*/ 16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6 w 19"/>
                <a:gd name="T13" fmla="*/ 17 h 21"/>
                <a:gd name="T14" fmla="*/ 14 w 19"/>
                <a:gd name="T15" fmla="*/ 19 h 21"/>
                <a:gd name="T16" fmla="*/ 9 w 19"/>
                <a:gd name="T17" fmla="*/ 21 h 21"/>
                <a:gd name="T18" fmla="*/ 5 w 19"/>
                <a:gd name="T19" fmla="*/ 19 h 21"/>
                <a:gd name="T20" fmla="*/ 2 w 19"/>
                <a:gd name="T21" fmla="*/ 17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2 w 19"/>
                <a:gd name="T29" fmla="*/ 2 h 21"/>
                <a:gd name="T30" fmla="*/ 5 w 19"/>
                <a:gd name="T31" fmla="*/ 0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12" name="Freeform 893"/>
            <p:cNvSpPr>
              <a:spLocks/>
            </p:cNvSpPr>
            <p:nvPr/>
          </p:nvSpPr>
          <p:spPr bwMode="auto">
            <a:xfrm>
              <a:off x="2720" y="2745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0 h 21"/>
                <a:gd name="T4" fmla="*/ 16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6 w 19"/>
                <a:gd name="T13" fmla="*/ 17 h 21"/>
                <a:gd name="T14" fmla="*/ 14 w 19"/>
                <a:gd name="T15" fmla="*/ 19 h 21"/>
                <a:gd name="T16" fmla="*/ 9 w 19"/>
                <a:gd name="T17" fmla="*/ 21 h 21"/>
                <a:gd name="T18" fmla="*/ 5 w 19"/>
                <a:gd name="T19" fmla="*/ 19 h 21"/>
                <a:gd name="T20" fmla="*/ 2 w 19"/>
                <a:gd name="T21" fmla="*/ 17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2 w 19"/>
                <a:gd name="T29" fmla="*/ 2 h 21"/>
                <a:gd name="T30" fmla="*/ 5 w 19"/>
                <a:gd name="T31" fmla="*/ 0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13" name="Freeform 894"/>
            <p:cNvSpPr>
              <a:spLocks/>
            </p:cNvSpPr>
            <p:nvPr/>
          </p:nvSpPr>
          <p:spPr bwMode="auto">
            <a:xfrm>
              <a:off x="2720" y="2662"/>
              <a:ext cx="19" cy="22"/>
            </a:xfrm>
            <a:custGeom>
              <a:avLst/>
              <a:gdLst>
                <a:gd name="T0" fmla="*/ 9 w 19"/>
                <a:gd name="T1" fmla="*/ 0 h 22"/>
                <a:gd name="T2" fmla="*/ 14 w 19"/>
                <a:gd name="T3" fmla="*/ 0 h 22"/>
                <a:gd name="T4" fmla="*/ 16 w 19"/>
                <a:gd name="T5" fmla="*/ 3 h 22"/>
                <a:gd name="T6" fmla="*/ 19 w 19"/>
                <a:gd name="T7" fmla="*/ 7 h 22"/>
                <a:gd name="T8" fmla="*/ 19 w 19"/>
                <a:gd name="T9" fmla="*/ 10 h 22"/>
                <a:gd name="T10" fmla="*/ 19 w 19"/>
                <a:gd name="T11" fmla="*/ 15 h 22"/>
                <a:gd name="T12" fmla="*/ 16 w 19"/>
                <a:gd name="T13" fmla="*/ 17 h 22"/>
                <a:gd name="T14" fmla="*/ 14 w 19"/>
                <a:gd name="T15" fmla="*/ 19 h 22"/>
                <a:gd name="T16" fmla="*/ 9 w 19"/>
                <a:gd name="T17" fmla="*/ 22 h 22"/>
                <a:gd name="T18" fmla="*/ 5 w 19"/>
                <a:gd name="T19" fmla="*/ 19 h 22"/>
                <a:gd name="T20" fmla="*/ 2 w 19"/>
                <a:gd name="T21" fmla="*/ 17 h 22"/>
                <a:gd name="T22" fmla="*/ 0 w 19"/>
                <a:gd name="T23" fmla="*/ 15 h 22"/>
                <a:gd name="T24" fmla="*/ 0 w 19"/>
                <a:gd name="T25" fmla="*/ 10 h 22"/>
                <a:gd name="T26" fmla="*/ 0 w 19"/>
                <a:gd name="T27" fmla="*/ 7 h 22"/>
                <a:gd name="T28" fmla="*/ 2 w 19"/>
                <a:gd name="T29" fmla="*/ 3 h 22"/>
                <a:gd name="T30" fmla="*/ 5 w 19"/>
                <a:gd name="T31" fmla="*/ 0 h 22"/>
                <a:gd name="T32" fmla="*/ 9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14" name="Freeform 895"/>
            <p:cNvSpPr>
              <a:spLocks/>
            </p:cNvSpPr>
            <p:nvPr/>
          </p:nvSpPr>
          <p:spPr bwMode="auto">
            <a:xfrm>
              <a:off x="2720" y="2662"/>
              <a:ext cx="19" cy="22"/>
            </a:xfrm>
            <a:custGeom>
              <a:avLst/>
              <a:gdLst>
                <a:gd name="T0" fmla="*/ 9 w 19"/>
                <a:gd name="T1" fmla="*/ 0 h 22"/>
                <a:gd name="T2" fmla="*/ 14 w 19"/>
                <a:gd name="T3" fmla="*/ 0 h 22"/>
                <a:gd name="T4" fmla="*/ 16 w 19"/>
                <a:gd name="T5" fmla="*/ 3 h 22"/>
                <a:gd name="T6" fmla="*/ 19 w 19"/>
                <a:gd name="T7" fmla="*/ 7 h 22"/>
                <a:gd name="T8" fmla="*/ 19 w 19"/>
                <a:gd name="T9" fmla="*/ 10 h 22"/>
                <a:gd name="T10" fmla="*/ 19 w 19"/>
                <a:gd name="T11" fmla="*/ 15 h 22"/>
                <a:gd name="T12" fmla="*/ 16 w 19"/>
                <a:gd name="T13" fmla="*/ 17 h 22"/>
                <a:gd name="T14" fmla="*/ 14 w 19"/>
                <a:gd name="T15" fmla="*/ 19 h 22"/>
                <a:gd name="T16" fmla="*/ 9 w 19"/>
                <a:gd name="T17" fmla="*/ 22 h 22"/>
                <a:gd name="T18" fmla="*/ 5 w 19"/>
                <a:gd name="T19" fmla="*/ 19 h 22"/>
                <a:gd name="T20" fmla="*/ 2 w 19"/>
                <a:gd name="T21" fmla="*/ 17 h 22"/>
                <a:gd name="T22" fmla="*/ 0 w 19"/>
                <a:gd name="T23" fmla="*/ 15 h 22"/>
                <a:gd name="T24" fmla="*/ 0 w 19"/>
                <a:gd name="T25" fmla="*/ 10 h 22"/>
                <a:gd name="T26" fmla="*/ 0 w 19"/>
                <a:gd name="T27" fmla="*/ 7 h 22"/>
                <a:gd name="T28" fmla="*/ 2 w 19"/>
                <a:gd name="T29" fmla="*/ 3 h 22"/>
                <a:gd name="T30" fmla="*/ 5 w 19"/>
                <a:gd name="T31" fmla="*/ 0 h 22"/>
                <a:gd name="T32" fmla="*/ 9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15" name="Freeform 896"/>
            <p:cNvSpPr>
              <a:spLocks/>
            </p:cNvSpPr>
            <p:nvPr/>
          </p:nvSpPr>
          <p:spPr bwMode="auto">
            <a:xfrm>
              <a:off x="2720" y="2500"/>
              <a:ext cx="19" cy="18"/>
            </a:xfrm>
            <a:custGeom>
              <a:avLst/>
              <a:gdLst>
                <a:gd name="T0" fmla="*/ 9 w 19"/>
                <a:gd name="T1" fmla="*/ 0 h 18"/>
                <a:gd name="T2" fmla="*/ 14 w 19"/>
                <a:gd name="T3" fmla="*/ 0 h 18"/>
                <a:gd name="T4" fmla="*/ 16 w 19"/>
                <a:gd name="T5" fmla="*/ 2 h 18"/>
                <a:gd name="T6" fmla="*/ 19 w 19"/>
                <a:gd name="T7" fmla="*/ 4 h 18"/>
                <a:gd name="T8" fmla="*/ 19 w 19"/>
                <a:gd name="T9" fmla="*/ 9 h 18"/>
                <a:gd name="T10" fmla="*/ 19 w 19"/>
                <a:gd name="T11" fmla="*/ 14 h 18"/>
                <a:gd name="T12" fmla="*/ 16 w 19"/>
                <a:gd name="T13" fmla="*/ 16 h 18"/>
                <a:gd name="T14" fmla="*/ 14 w 19"/>
                <a:gd name="T15" fmla="*/ 18 h 18"/>
                <a:gd name="T16" fmla="*/ 9 w 19"/>
                <a:gd name="T17" fmla="*/ 18 h 18"/>
                <a:gd name="T18" fmla="*/ 5 w 19"/>
                <a:gd name="T19" fmla="*/ 18 h 18"/>
                <a:gd name="T20" fmla="*/ 2 w 19"/>
                <a:gd name="T21" fmla="*/ 16 h 18"/>
                <a:gd name="T22" fmla="*/ 0 w 19"/>
                <a:gd name="T23" fmla="*/ 14 h 18"/>
                <a:gd name="T24" fmla="*/ 0 w 19"/>
                <a:gd name="T25" fmla="*/ 9 h 18"/>
                <a:gd name="T26" fmla="*/ 0 w 19"/>
                <a:gd name="T27" fmla="*/ 4 h 18"/>
                <a:gd name="T28" fmla="*/ 2 w 19"/>
                <a:gd name="T29" fmla="*/ 2 h 18"/>
                <a:gd name="T30" fmla="*/ 5 w 19"/>
                <a:gd name="T31" fmla="*/ 0 h 18"/>
                <a:gd name="T32" fmla="*/ 9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16" name="Freeform 897"/>
            <p:cNvSpPr>
              <a:spLocks/>
            </p:cNvSpPr>
            <p:nvPr/>
          </p:nvSpPr>
          <p:spPr bwMode="auto">
            <a:xfrm>
              <a:off x="2720" y="2500"/>
              <a:ext cx="19" cy="18"/>
            </a:xfrm>
            <a:custGeom>
              <a:avLst/>
              <a:gdLst>
                <a:gd name="T0" fmla="*/ 9 w 19"/>
                <a:gd name="T1" fmla="*/ 0 h 18"/>
                <a:gd name="T2" fmla="*/ 14 w 19"/>
                <a:gd name="T3" fmla="*/ 0 h 18"/>
                <a:gd name="T4" fmla="*/ 16 w 19"/>
                <a:gd name="T5" fmla="*/ 2 h 18"/>
                <a:gd name="T6" fmla="*/ 19 w 19"/>
                <a:gd name="T7" fmla="*/ 4 h 18"/>
                <a:gd name="T8" fmla="*/ 19 w 19"/>
                <a:gd name="T9" fmla="*/ 9 h 18"/>
                <a:gd name="T10" fmla="*/ 19 w 19"/>
                <a:gd name="T11" fmla="*/ 14 h 18"/>
                <a:gd name="T12" fmla="*/ 16 w 19"/>
                <a:gd name="T13" fmla="*/ 16 h 18"/>
                <a:gd name="T14" fmla="*/ 14 w 19"/>
                <a:gd name="T15" fmla="*/ 18 h 18"/>
                <a:gd name="T16" fmla="*/ 9 w 19"/>
                <a:gd name="T17" fmla="*/ 18 h 18"/>
                <a:gd name="T18" fmla="*/ 5 w 19"/>
                <a:gd name="T19" fmla="*/ 18 h 18"/>
                <a:gd name="T20" fmla="*/ 2 w 19"/>
                <a:gd name="T21" fmla="*/ 16 h 18"/>
                <a:gd name="T22" fmla="*/ 0 w 19"/>
                <a:gd name="T23" fmla="*/ 14 h 18"/>
                <a:gd name="T24" fmla="*/ 0 w 19"/>
                <a:gd name="T25" fmla="*/ 9 h 18"/>
                <a:gd name="T26" fmla="*/ 0 w 19"/>
                <a:gd name="T27" fmla="*/ 4 h 18"/>
                <a:gd name="T28" fmla="*/ 2 w 19"/>
                <a:gd name="T29" fmla="*/ 2 h 18"/>
                <a:gd name="T30" fmla="*/ 5 w 19"/>
                <a:gd name="T31" fmla="*/ 0 h 18"/>
                <a:gd name="T32" fmla="*/ 9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17" name="Freeform 898"/>
            <p:cNvSpPr>
              <a:spLocks/>
            </p:cNvSpPr>
            <p:nvPr/>
          </p:nvSpPr>
          <p:spPr bwMode="auto">
            <a:xfrm>
              <a:off x="2720" y="2417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6 w 19"/>
                <a:gd name="T5" fmla="*/ 2 h 19"/>
                <a:gd name="T6" fmla="*/ 19 w 19"/>
                <a:gd name="T7" fmla="*/ 5 h 19"/>
                <a:gd name="T8" fmla="*/ 19 w 19"/>
                <a:gd name="T9" fmla="*/ 9 h 19"/>
                <a:gd name="T10" fmla="*/ 19 w 19"/>
                <a:gd name="T11" fmla="*/ 14 h 19"/>
                <a:gd name="T12" fmla="*/ 16 w 19"/>
                <a:gd name="T13" fmla="*/ 17 h 19"/>
                <a:gd name="T14" fmla="*/ 14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2 w 19"/>
                <a:gd name="T21" fmla="*/ 17 h 19"/>
                <a:gd name="T22" fmla="*/ 0 w 19"/>
                <a:gd name="T23" fmla="*/ 14 h 19"/>
                <a:gd name="T24" fmla="*/ 0 w 19"/>
                <a:gd name="T25" fmla="*/ 9 h 19"/>
                <a:gd name="T26" fmla="*/ 0 w 19"/>
                <a:gd name="T27" fmla="*/ 5 h 19"/>
                <a:gd name="T28" fmla="*/ 2 w 19"/>
                <a:gd name="T29" fmla="*/ 2 h 19"/>
                <a:gd name="T30" fmla="*/ 5 w 19"/>
                <a:gd name="T31" fmla="*/ 0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18" name="Freeform 899"/>
            <p:cNvSpPr>
              <a:spLocks/>
            </p:cNvSpPr>
            <p:nvPr/>
          </p:nvSpPr>
          <p:spPr bwMode="auto">
            <a:xfrm>
              <a:off x="2720" y="2417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6 w 19"/>
                <a:gd name="T5" fmla="*/ 2 h 19"/>
                <a:gd name="T6" fmla="*/ 19 w 19"/>
                <a:gd name="T7" fmla="*/ 5 h 19"/>
                <a:gd name="T8" fmla="*/ 19 w 19"/>
                <a:gd name="T9" fmla="*/ 9 h 19"/>
                <a:gd name="T10" fmla="*/ 19 w 19"/>
                <a:gd name="T11" fmla="*/ 14 h 19"/>
                <a:gd name="T12" fmla="*/ 16 w 19"/>
                <a:gd name="T13" fmla="*/ 17 h 19"/>
                <a:gd name="T14" fmla="*/ 14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2 w 19"/>
                <a:gd name="T21" fmla="*/ 17 h 19"/>
                <a:gd name="T22" fmla="*/ 0 w 19"/>
                <a:gd name="T23" fmla="*/ 14 h 19"/>
                <a:gd name="T24" fmla="*/ 0 w 19"/>
                <a:gd name="T25" fmla="*/ 9 h 19"/>
                <a:gd name="T26" fmla="*/ 0 w 19"/>
                <a:gd name="T27" fmla="*/ 5 h 19"/>
                <a:gd name="T28" fmla="*/ 2 w 19"/>
                <a:gd name="T29" fmla="*/ 2 h 19"/>
                <a:gd name="T30" fmla="*/ 5 w 19"/>
                <a:gd name="T31" fmla="*/ 0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19" name="Freeform 900"/>
            <p:cNvSpPr>
              <a:spLocks/>
            </p:cNvSpPr>
            <p:nvPr/>
          </p:nvSpPr>
          <p:spPr bwMode="auto">
            <a:xfrm>
              <a:off x="2720" y="2334"/>
              <a:ext cx="19" cy="22"/>
            </a:xfrm>
            <a:custGeom>
              <a:avLst/>
              <a:gdLst>
                <a:gd name="T0" fmla="*/ 9 w 19"/>
                <a:gd name="T1" fmla="*/ 0 h 22"/>
                <a:gd name="T2" fmla="*/ 14 w 19"/>
                <a:gd name="T3" fmla="*/ 0 h 22"/>
                <a:gd name="T4" fmla="*/ 16 w 19"/>
                <a:gd name="T5" fmla="*/ 3 h 22"/>
                <a:gd name="T6" fmla="*/ 19 w 19"/>
                <a:gd name="T7" fmla="*/ 7 h 22"/>
                <a:gd name="T8" fmla="*/ 19 w 19"/>
                <a:gd name="T9" fmla="*/ 10 h 22"/>
                <a:gd name="T10" fmla="*/ 19 w 19"/>
                <a:gd name="T11" fmla="*/ 15 h 22"/>
                <a:gd name="T12" fmla="*/ 16 w 19"/>
                <a:gd name="T13" fmla="*/ 17 h 22"/>
                <a:gd name="T14" fmla="*/ 14 w 19"/>
                <a:gd name="T15" fmla="*/ 19 h 22"/>
                <a:gd name="T16" fmla="*/ 9 w 19"/>
                <a:gd name="T17" fmla="*/ 22 h 22"/>
                <a:gd name="T18" fmla="*/ 5 w 19"/>
                <a:gd name="T19" fmla="*/ 19 h 22"/>
                <a:gd name="T20" fmla="*/ 2 w 19"/>
                <a:gd name="T21" fmla="*/ 17 h 22"/>
                <a:gd name="T22" fmla="*/ 0 w 19"/>
                <a:gd name="T23" fmla="*/ 15 h 22"/>
                <a:gd name="T24" fmla="*/ 0 w 19"/>
                <a:gd name="T25" fmla="*/ 10 h 22"/>
                <a:gd name="T26" fmla="*/ 0 w 19"/>
                <a:gd name="T27" fmla="*/ 7 h 22"/>
                <a:gd name="T28" fmla="*/ 2 w 19"/>
                <a:gd name="T29" fmla="*/ 3 h 22"/>
                <a:gd name="T30" fmla="*/ 5 w 19"/>
                <a:gd name="T31" fmla="*/ 0 h 22"/>
                <a:gd name="T32" fmla="*/ 9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20" name="Freeform 901"/>
            <p:cNvSpPr>
              <a:spLocks/>
            </p:cNvSpPr>
            <p:nvPr/>
          </p:nvSpPr>
          <p:spPr bwMode="auto">
            <a:xfrm>
              <a:off x="2720" y="2334"/>
              <a:ext cx="19" cy="22"/>
            </a:xfrm>
            <a:custGeom>
              <a:avLst/>
              <a:gdLst>
                <a:gd name="T0" fmla="*/ 9 w 19"/>
                <a:gd name="T1" fmla="*/ 0 h 22"/>
                <a:gd name="T2" fmla="*/ 14 w 19"/>
                <a:gd name="T3" fmla="*/ 0 h 22"/>
                <a:gd name="T4" fmla="*/ 16 w 19"/>
                <a:gd name="T5" fmla="*/ 3 h 22"/>
                <a:gd name="T6" fmla="*/ 19 w 19"/>
                <a:gd name="T7" fmla="*/ 7 h 22"/>
                <a:gd name="T8" fmla="*/ 19 w 19"/>
                <a:gd name="T9" fmla="*/ 10 h 22"/>
                <a:gd name="T10" fmla="*/ 19 w 19"/>
                <a:gd name="T11" fmla="*/ 15 h 22"/>
                <a:gd name="T12" fmla="*/ 16 w 19"/>
                <a:gd name="T13" fmla="*/ 17 h 22"/>
                <a:gd name="T14" fmla="*/ 14 w 19"/>
                <a:gd name="T15" fmla="*/ 19 h 22"/>
                <a:gd name="T16" fmla="*/ 9 w 19"/>
                <a:gd name="T17" fmla="*/ 22 h 22"/>
                <a:gd name="T18" fmla="*/ 5 w 19"/>
                <a:gd name="T19" fmla="*/ 19 h 22"/>
                <a:gd name="T20" fmla="*/ 2 w 19"/>
                <a:gd name="T21" fmla="*/ 17 h 22"/>
                <a:gd name="T22" fmla="*/ 0 w 19"/>
                <a:gd name="T23" fmla="*/ 15 h 22"/>
                <a:gd name="T24" fmla="*/ 0 w 19"/>
                <a:gd name="T25" fmla="*/ 10 h 22"/>
                <a:gd name="T26" fmla="*/ 0 w 19"/>
                <a:gd name="T27" fmla="*/ 7 h 22"/>
                <a:gd name="T28" fmla="*/ 2 w 19"/>
                <a:gd name="T29" fmla="*/ 3 h 22"/>
                <a:gd name="T30" fmla="*/ 5 w 19"/>
                <a:gd name="T31" fmla="*/ 0 h 22"/>
                <a:gd name="T32" fmla="*/ 9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21" name="Freeform 902"/>
            <p:cNvSpPr>
              <a:spLocks/>
            </p:cNvSpPr>
            <p:nvPr/>
          </p:nvSpPr>
          <p:spPr bwMode="auto">
            <a:xfrm>
              <a:off x="2720" y="2252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2 h 21"/>
                <a:gd name="T4" fmla="*/ 16 w 19"/>
                <a:gd name="T5" fmla="*/ 2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6 w 19"/>
                <a:gd name="T13" fmla="*/ 19 h 21"/>
                <a:gd name="T14" fmla="*/ 14 w 19"/>
                <a:gd name="T15" fmla="*/ 19 h 21"/>
                <a:gd name="T16" fmla="*/ 9 w 19"/>
                <a:gd name="T17" fmla="*/ 21 h 21"/>
                <a:gd name="T18" fmla="*/ 5 w 19"/>
                <a:gd name="T19" fmla="*/ 19 h 21"/>
                <a:gd name="T20" fmla="*/ 2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2 w 19"/>
                <a:gd name="T29" fmla="*/ 2 h 21"/>
                <a:gd name="T30" fmla="*/ 5 w 19"/>
                <a:gd name="T31" fmla="*/ 2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22" name="Freeform 903"/>
            <p:cNvSpPr>
              <a:spLocks/>
            </p:cNvSpPr>
            <p:nvPr/>
          </p:nvSpPr>
          <p:spPr bwMode="auto">
            <a:xfrm>
              <a:off x="2720" y="2252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2 h 21"/>
                <a:gd name="T4" fmla="*/ 16 w 19"/>
                <a:gd name="T5" fmla="*/ 2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6 w 19"/>
                <a:gd name="T13" fmla="*/ 19 h 21"/>
                <a:gd name="T14" fmla="*/ 14 w 19"/>
                <a:gd name="T15" fmla="*/ 19 h 21"/>
                <a:gd name="T16" fmla="*/ 9 w 19"/>
                <a:gd name="T17" fmla="*/ 21 h 21"/>
                <a:gd name="T18" fmla="*/ 5 w 19"/>
                <a:gd name="T19" fmla="*/ 19 h 21"/>
                <a:gd name="T20" fmla="*/ 2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2 w 19"/>
                <a:gd name="T29" fmla="*/ 2 h 21"/>
                <a:gd name="T30" fmla="*/ 5 w 19"/>
                <a:gd name="T31" fmla="*/ 2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23" name="Freeform 904"/>
            <p:cNvSpPr>
              <a:spLocks/>
            </p:cNvSpPr>
            <p:nvPr/>
          </p:nvSpPr>
          <p:spPr bwMode="auto">
            <a:xfrm>
              <a:off x="2720" y="2089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6 w 19"/>
                <a:gd name="T5" fmla="*/ 2 h 19"/>
                <a:gd name="T6" fmla="*/ 19 w 19"/>
                <a:gd name="T7" fmla="*/ 5 h 19"/>
                <a:gd name="T8" fmla="*/ 19 w 19"/>
                <a:gd name="T9" fmla="*/ 9 h 19"/>
                <a:gd name="T10" fmla="*/ 19 w 19"/>
                <a:gd name="T11" fmla="*/ 14 h 19"/>
                <a:gd name="T12" fmla="*/ 16 w 19"/>
                <a:gd name="T13" fmla="*/ 17 h 19"/>
                <a:gd name="T14" fmla="*/ 14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2 w 19"/>
                <a:gd name="T21" fmla="*/ 17 h 19"/>
                <a:gd name="T22" fmla="*/ 0 w 19"/>
                <a:gd name="T23" fmla="*/ 14 h 19"/>
                <a:gd name="T24" fmla="*/ 0 w 19"/>
                <a:gd name="T25" fmla="*/ 9 h 19"/>
                <a:gd name="T26" fmla="*/ 0 w 19"/>
                <a:gd name="T27" fmla="*/ 5 h 19"/>
                <a:gd name="T28" fmla="*/ 2 w 19"/>
                <a:gd name="T29" fmla="*/ 2 h 19"/>
                <a:gd name="T30" fmla="*/ 5 w 19"/>
                <a:gd name="T31" fmla="*/ 0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24" name="Freeform 905"/>
            <p:cNvSpPr>
              <a:spLocks/>
            </p:cNvSpPr>
            <p:nvPr/>
          </p:nvSpPr>
          <p:spPr bwMode="auto">
            <a:xfrm>
              <a:off x="2720" y="2089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6 w 19"/>
                <a:gd name="T5" fmla="*/ 2 h 19"/>
                <a:gd name="T6" fmla="*/ 19 w 19"/>
                <a:gd name="T7" fmla="*/ 5 h 19"/>
                <a:gd name="T8" fmla="*/ 19 w 19"/>
                <a:gd name="T9" fmla="*/ 9 h 19"/>
                <a:gd name="T10" fmla="*/ 19 w 19"/>
                <a:gd name="T11" fmla="*/ 14 h 19"/>
                <a:gd name="T12" fmla="*/ 16 w 19"/>
                <a:gd name="T13" fmla="*/ 17 h 19"/>
                <a:gd name="T14" fmla="*/ 14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2 w 19"/>
                <a:gd name="T21" fmla="*/ 17 h 19"/>
                <a:gd name="T22" fmla="*/ 0 w 19"/>
                <a:gd name="T23" fmla="*/ 14 h 19"/>
                <a:gd name="T24" fmla="*/ 0 w 19"/>
                <a:gd name="T25" fmla="*/ 9 h 19"/>
                <a:gd name="T26" fmla="*/ 0 w 19"/>
                <a:gd name="T27" fmla="*/ 5 h 19"/>
                <a:gd name="T28" fmla="*/ 2 w 19"/>
                <a:gd name="T29" fmla="*/ 2 h 19"/>
                <a:gd name="T30" fmla="*/ 5 w 19"/>
                <a:gd name="T31" fmla="*/ 0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25" name="Freeform 906"/>
            <p:cNvSpPr>
              <a:spLocks/>
            </p:cNvSpPr>
            <p:nvPr/>
          </p:nvSpPr>
          <p:spPr bwMode="auto">
            <a:xfrm>
              <a:off x="2720" y="2006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6 w 19"/>
                <a:gd name="T5" fmla="*/ 3 h 19"/>
                <a:gd name="T6" fmla="*/ 19 w 19"/>
                <a:gd name="T7" fmla="*/ 8 h 19"/>
                <a:gd name="T8" fmla="*/ 19 w 19"/>
                <a:gd name="T9" fmla="*/ 10 h 19"/>
                <a:gd name="T10" fmla="*/ 19 w 19"/>
                <a:gd name="T11" fmla="*/ 15 h 19"/>
                <a:gd name="T12" fmla="*/ 16 w 19"/>
                <a:gd name="T13" fmla="*/ 17 h 19"/>
                <a:gd name="T14" fmla="*/ 14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2 w 19"/>
                <a:gd name="T21" fmla="*/ 17 h 19"/>
                <a:gd name="T22" fmla="*/ 0 w 19"/>
                <a:gd name="T23" fmla="*/ 15 h 19"/>
                <a:gd name="T24" fmla="*/ 0 w 19"/>
                <a:gd name="T25" fmla="*/ 10 h 19"/>
                <a:gd name="T26" fmla="*/ 0 w 19"/>
                <a:gd name="T27" fmla="*/ 8 h 19"/>
                <a:gd name="T28" fmla="*/ 2 w 19"/>
                <a:gd name="T29" fmla="*/ 3 h 19"/>
                <a:gd name="T30" fmla="*/ 5 w 19"/>
                <a:gd name="T31" fmla="*/ 0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26" name="Freeform 907"/>
            <p:cNvSpPr>
              <a:spLocks/>
            </p:cNvSpPr>
            <p:nvPr/>
          </p:nvSpPr>
          <p:spPr bwMode="auto">
            <a:xfrm>
              <a:off x="2720" y="2006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6 w 19"/>
                <a:gd name="T5" fmla="*/ 3 h 19"/>
                <a:gd name="T6" fmla="*/ 19 w 19"/>
                <a:gd name="T7" fmla="*/ 8 h 19"/>
                <a:gd name="T8" fmla="*/ 19 w 19"/>
                <a:gd name="T9" fmla="*/ 10 h 19"/>
                <a:gd name="T10" fmla="*/ 19 w 19"/>
                <a:gd name="T11" fmla="*/ 15 h 19"/>
                <a:gd name="T12" fmla="*/ 16 w 19"/>
                <a:gd name="T13" fmla="*/ 17 h 19"/>
                <a:gd name="T14" fmla="*/ 14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2 w 19"/>
                <a:gd name="T21" fmla="*/ 17 h 19"/>
                <a:gd name="T22" fmla="*/ 0 w 19"/>
                <a:gd name="T23" fmla="*/ 15 h 19"/>
                <a:gd name="T24" fmla="*/ 0 w 19"/>
                <a:gd name="T25" fmla="*/ 10 h 19"/>
                <a:gd name="T26" fmla="*/ 0 w 19"/>
                <a:gd name="T27" fmla="*/ 8 h 19"/>
                <a:gd name="T28" fmla="*/ 2 w 19"/>
                <a:gd name="T29" fmla="*/ 3 h 19"/>
                <a:gd name="T30" fmla="*/ 5 w 19"/>
                <a:gd name="T31" fmla="*/ 0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27" name="Freeform 908"/>
            <p:cNvSpPr>
              <a:spLocks/>
            </p:cNvSpPr>
            <p:nvPr/>
          </p:nvSpPr>
          <p:spPr bwMode="auto">
            <a:xfrm>
              <a:off x="2720" y="1924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0 h 21"/>
                <a:gd name="T4" fmla="*/ 16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6 w 19"/>
                <a:gd name="T13" fmla="*/ 16 h 21"/>
                <a:gd name="T14" fmla="*/ 14 w 19"/>
                <a:gd name="T15" fmla="*/ 19 h 21"/>
                <a:gd name="T16" fmla="*/ 9 w 19"/>
                <a:gd name="T17" fmla="*/ 21 h 21"/>
                <a:gd name="T18" fmla="*/ 5 w 19"/>
                <a:gd name="T19" fmla="*/ 19 h 21"/>
                <a:gd name="T20" fmla="*/ 2 w 19"/>
                <a:gd name="T21" fmla="*/ 16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2 w 19"/>
                <a:gd name="T29" fmla="*/ 2 h 21"/>
                <a:gd name="T30" fmla="*/ 5 w 19"/>
                <a:gd name="T31" fmla="*/ 0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28" name="Freeform 909"/>
            <p:cNvSpPr>
              <a:spLocks/>
            </p:cNvSpPr>
            <p:nvPr/>
          </p:nvSpPr>
          <p:spPr bwMode="auto">
            <a:xfrm>
              <a:off x="2720" y="1924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0 h 21"/>
                <a:gd name="T4" fmla="*/ 16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6 w 19"/>
                <a:gd name="T13" fmla="*/ 16 h 21"/>
                <a:gd name="T14" fmla="*/ 14 w 19"/>
                <a:gd name="T15" fmla="*/ 19 h 21"/>
                <a:gd name="T16" fmla="*/ 9 w 19"/>
                <a:gd name="T17" fmla="*/ 21 h 21"/>
                <a:gd name="T18" fmla="*/ 5 w 19"/>
                <a:gd name="T19" fmla="*/ 19 h 21"/>
                <a:gd name="T20" fmla="*/ 2 w 19"/>
                <a:gd name="T21" fmla="*/ 16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2 w 19"/>
                <a:gd name="T29" fmla="*/ 2 h 21"/>
                <a:gd name="T30" fmla="*/ 5 w 19"/>
                <a:gd name="T31" fmla="*/ 0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29" name="Freeform 910"/>
            <p:cNvSpPr>
              <a:spLocks/>
            </p:cNvSpPr>
            <p:nvPr/>
          </p:nvSpPr>
          <p:spPr bwMode="auto">
            <a:xfrm>
              <a:off x="2720" y="1841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3 h 21"/>
                <a:gd name="T4" fmla="*/ 16 w 19"/>
                <a:gd name="T5" fmla="*/ 5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6 w 19"/>
                <a:gd name="T13" fmla="*/ 19 h 21"/>
                <a:gd name="T14" fmla="*/ 14 w 19"/>
                <a:gd name="T15" fmla="*/ 21 h 21"/>
                <a:gd name="T16" fmla="*/ 9 w 19"/>
                <a:gd name="T17" fmla="*/ 21 h 21"/>
                <a:gd name="T18" fmla="*/ 5 w 19"/>
                <a:gd name="T19" fmla="*/ 21 h 21"/>
                <a:gd name="T20" fmla="*/ 2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2 w 19"/>
                <a:gd name="T29" fmla="*/ 5 h 21"/>
                <a:gd name="T30" fmla="*/ 5 w 19"/>
                <a:gd name="T31" fmla="*/ 3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30" name="Freeform 911"/>
            <p:cNvSpPr>
              <a:spLocks/>
            </p:cNvSpPr>
            <p:nvPr/>
          </p:nvSpPr>
          <p:spPr bwMode="auto">
            <a:xfrm>
              <a:off x="2720" y="1841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3 h 21"/>
                <a:gd name="T4" fmla="*/ 16 w 19"/>
                <a:gd name="T5" fmla="*/ 5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6 w 19"/>
                <a:gd name="T13" fmla="*/ 19 h 21"/>
                <a:gd name="T14" fmla="*/ 14 w 19"/>
                <a:gd name="T15" fmla="*/ 21 h 21"/>
                <a:gd name="T16" fmla="*/ 9 w 19"/>
                <a:gd name="T17" fmla="*/ 21 h 21"/>
                <a:gd name="T18" fmla="*/ 5 w 19"/>
                <a:gd name="T19" fmla="*/ 21 h 21"/>
                <a:gd name="T20" fmla="*/ 2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2 w 19"/>
                <a:gd name="T29" fmla="*/ 5 h 21"/>
                <a:gd name="T30" fmla="*/ 5 w 19"/>
                <a:gd name="T31" fmla="*/ 3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31" name="Freeform 912"/>
            <p:cNvSpPr>
              <a:spLocks/>
            </p:cNvSpPr>
            <p:nvPr/>
          </p:nvSpPr>
          <p:spPr bwMode="auto">
            <a:xfrm>
              <a:off x="2720" y="1678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6 w 19"/>
                <a:gd name="T5" fmla="*/ 3 h 19"/>
                <a:gd name="T6" fmla="*/ 19 w 19"/>
                <a:gd name="T7" fmla="*/ 5 h 19"/>
                <a:gd name="T8" fmla="*/ 19 w 19"/>
                <a:gd name="T9" fmla="*/ 10 h 19"/>
                <a:gd name="T10" fmla="*/ 19 w 19"/>
                <a:gd name="T11" fmla="*/ 15 h 19"/>
                <a:gd name="T12" fmla="*/ 16 w 19"/>
                <a:gd name="T13" fmla="*/ 17 h 19"/>
                <a:gd name="T14" fmla="*/ 14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2 w 19"/>
                <a:gd name="T21" fmla="*/ 17 h 19"/>
                <a:gd name="T22" fmla="*/ 0 w 19"/>
                <a:gd name="T23" fmla="*/ 15 h 19"/>
                <a:gd name="T24" fmla="*/ 0 w 19"/>
                <a:gd name="T25" fmla="*/ 10 h 19"/>
                <a:gd name="T26" fmla="*/ 0 w 19"/>
                <a:gd name="T27" fmla="*/ 5 h 19"/>
                <a:gd name="T28" fmla="*/ 2 w 19"/>
                <a:gd name="T29" fmla="*/ 3 h 19"/>
                <a:gd name="T30" fmla="*/ 5 w 19"/>
                <a:gd name="T31" fmla="*/ 0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32" name="Freeform 913"/>
            <p:cNvSpPr>
              <a:spLocks/>
            </p:cNvSpPr>
            <p:nvPr/>
          </p:nvSpPr>
          <p:spPr bwMode="auto">
            <a:xfrm>
              <a:off x="2720" y="1678"/>
              <a:ext cx="19" cy="19"/>
            </a:xfrm>
            <a:custGeom>
              <a:avLst/>
              <a:gdLst>
                <a:gd name="T0" fmla="*/ 9 w 19"/>
                <a:gd name="T1" fmla="*/ 0 h 19"/>
                <a:gd name="T2" fmla="*/ 14 w 19"/>
                <a:gd name="T3" fmla="*/ 0 h 19"/>
                <a:gd name="T4" fmla="*/ 16 w 19"/>
                <a:gd name="T5" fmla="*/ 3 h 19"/>
                <a:gd name="T6" fmla="*/ 19 w 19"/>
                <a:gd name="T7" fmla="*/ 5 h 19"/>
                <a:gd name="T8" fmla="*/ 19 w 19"/>
                <a:gd name="T9" fmla="*/ 10 h 19"/>
                <a:gd name="T10" fmla="*/ 19 w 19"/>
                <a:gd name="T11" fmla="*/ 15 h 19"/>
                <a:gd name="T12" fmla="*/ 16 w 19"/>
                <a:gd name="T13" fmla="*/ 17 h 19"/>
                <a:gd name="T14" fmla="*/ 14 w 19"/>
                <a:gd name="T15" fmla="*/ 19 h 19"/>
                <a:gd name="T16" fmla="*/ 9 w 19"/>
                <a:gd name="T17" fmla="*/ 19 h 19"/>
                <a:gd name="T18" fmla="*/ 5 w 19"/>
                <a:gd name="T19" fmla="*/ 19 h 19"/>
                <a:gd name="T20" fmla="*/ 2 w 19"/>
                <a:gd name="T21" fmla="*/ 17 h 19"/>
                <a:gd name="T22" fmla="*/ 0 w 19"/>
                <a:gd name="T23" fmla="*/ 15 h 19"/>
                <a:gd name="T24" fmla="*/ 0 w 19"/>
                <a:gd name="T25" fmla="*/ 10 h 19"/>
                <a:gd name="T26" fmla="*/ 0 w 19"/>
                <a:gd name="T27" fmla="*/ 5 h 19"/>
                <a:gd name="T28" fmla="*/ 2 w 19"/>
                <a:gd name="T29" fmla="*/ 3 h 19"/>
                <a:gd name="T30" fmla="*/ 5 w 19"/>
                <a:gd name="T31" fmla="*/ 0 h 19"/>
                <a:gd name="T32" fmla="*/ 9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33" name="Freeform 914"/>
            <p:cNvSpPr>
              <a:spLocks/>
            </p:cNvSpPr>
            <p:nvPr/>
          </p:nvSpPr>
          <p:spPr bwMode="auto">
            <a:xfrm>
              <a:off x="2720" y="1596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0 h 21"/>
                <a:gd name="T4" fmla="*/ 16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6 w 19"/>
                <a:gd name="T13" fmla="*/ 16 h 21"/>
                <a:gd name="T14" fmla="*/ 14 w 19"/>
                <a:gd name="T15" fmla="*/ 19 h 21"/>
                <a:gd name="T16" fmla="*/ 9 w 19"/>
                <a:gd name="T17" fmla="*/ 21 h 21"/>
                <a:gd name="T18" fmla="*/ 5 w 19"/>
                <a:gd name="T19" fmla="*/ 19 h 21"/>
                <a:gd name="T20" fmla="*/ 2 w 19"/>
                <a:gd name="T21" fmla="*/ 16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2 w 19"/>
                <a:gd name="T29" fmla="*/ 2 h 21"/>
                <a:gd name="T30" fmla="*/ 5 w 19"/>
                <a:gd name="T31" fmla="*/ 0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34" name="Freeform 915"/>
            <p:cNvSpPr>
              <a:spLocks/>
            </p:cNvSpPr>
            <p:nvPr/>
          </p:nvSpPr>
          <p:spPr bwMode="auto">
            <a:xfrm>
              <a:off x="2720" y="1596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0 h 21"/>
                <a:gd name="T4" fmla="*/ 16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6 w 19"/>
                <a:gd name="T13" fmla="*/ 16 h 21"/>
                <a:gd name="T14" fmla="*/ 14 w 19"/>
                <a:gd name="T15" fmla="*/ 19 h 21"/>
                <a:gd name="T16" fmla="*/ 9 w 19"/>
                <a:gd name="T17" fmla="*/ 21 h 21"/>
                <a:gd name="T18" fmla="*/ 5 w 19"/>
                <a:gd name="T19" fmla="*/ 19 h 21"/>
                <a:gd name="T20" fmla="*/ 2 w 19"/>
                <a:gd name="T21" fmla="*/ 16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2 w 19"/>
                <a:gd name="T29" fmla="*/ 2 h 21"/>
                <a:gd name="T30" fmla="*/ 5 w 19"/>
                <a:gd name="T31" fmla="*/ 0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35" name="Freeform 916"/>
            <p:cNvSpPr>
              <a:spLocks/>
            </p:cNvSpPr>
            <p:nvPr/>
          </p:nvSpPr>
          <p:spPr bwMode="auto">
            <a:xfrm>
              <a:off x="2720" y="1513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3 h 21"/>
                <a:gd name="T4" fmla="*/ 16 w 19"/>
                <a:gd name="T5" fmla="*/ 3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6 w 19"/>
                <a:gd name="T13" fmla="*/ 19 h 21"/>
                <a:gd name="T14" fmla="*/ 14 w 19"/>
                <a:gd name="T15" fmla="*/ 19 h 21"/>
                <a:gd name="T16" fmla="*/ 9 w 19"/>
                <a:gd name="T17" fmla="*/ 21 h 21"/>
                <a:gd name="T18" fmla="*/ 5 w 19"/>
                <a:gd name="T19" fmla="*/ 19 h 21"/>
                <a:gd name="T20" fmla="*/ 2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2 w 19"/>
                <a:gd name="T29" fmla="*/ 3 h 21"/>
                <a:gd name="T30" fmla="*/ 5 w 19"/>
                <a:gd name="T31" fmla="*/ 3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36" name="Freeform 917"/>
            <p:cNvSpPr>
              <a:spLocks/>
            </p:cNvSpPr>
            <p:nvPr/>
          </p:nvSpPr>
          <p:spPr bwMode="auto">
            <a:xfrm>
              <a:off x="2720" y="1513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3 h 21"/>
                <a:gd name="T4" fmla="*/ 16 w 19"/>
                <a:gd name="T5" fmla="*/ 3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6 w 19"/>
                <a:gd name="T13" fmla="*/ 19 h 21"/>
                <a:gd name="T14" fmla="*/ 14 w 19"/>
                <a:gd name="T15" fmla="*/ 19 h 21"/>
                <a:gd name="T16" fmla="*/ 9 w 19"/>
                <a:gd name="T17" fmla="*/ 21 h 21"/>
                <a:gd name="T18" fmla="*/ 5 w 19"/>
                <a:gd name="T19" fmla="*/ 19 h 21"/>
                <a:gd name="T20" fmla="*/ 2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2 w 19"/>
                <a:gd name="T29" fmla="*/ 3 h 21"/>
                <a:gd name="T30" fmla="*/ 5 w 19"/>
                <a:gd name="T31" fmla="*/ 3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37" name="Freeform 918"/>
            <p:cNvSpPr>
              <a:spLocks/>
            </p:cNvSpPr>
            <p:nvPr/>
          </p:nvSpPr>
          <p:spPr bwMode="auto">
            <a:xfrm>
              <a:off x="2720" y="1431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2 h 21"/>
                <a:gd name="T4" fmla="*/ 16 w 19"/>
                <a:gd name="T5" fmla="*/ 4 h 21"/>
                <a:gd name="T6" fmla="*/ 19 w 19"/>
                <a:gd name="T7" fmla="*/ 7 h 21"/>
                <a:gd name="T8" fmla="*/ 19 w 19"/>
                <a:gd name="T9" fmla="*/ 11 h 21"/>
                <a:gd name="T10" fmla="*/ 19 w 19"/>
                <a:gd name="T11" fmla="*/ 14 h 21"/>
                <a:gd name="T12" fmla="*/ 16 w 19"/>
                <a:gd name="T13" fmla="*/ 19 h 21"/>
                <a:gd name="T14" fmla="*/ 14 w 19"/>
                <a:gd name="T15" fmla="*/ 21 h 21"/>
                <a:gd name="T16" fmla="*/ 9 w 19"/>
                <a:gd name="T17" fmla="*/ 21 h 21"/>
                <a:gd name="T18" fmla="*/ 5 w 19"/>
                <a:gd name="T19" fmla="*/ 21 h 21"/>
                <a:gd name="T20" fmla="*/ 2 w 19"/>
                <a:gd name="T21" fmla="*/ 19 h 21"/>
                <a:gd name="T22" fmla="*/ 0 w 19"/>
                <a:gd name="T23" fmla="*/ 14 h 21"/>
                <a:gd name="T24" fmla="*/ 0 w 19"/>
                <a:gd name="T25" fmla="*/ 11 h 21"/>
                <a:gd name="T26" fmla="*/ 0 w 19"/>
                <a:gd name="T27" fmla="*/ 7 h 21"/>
                <a:gd name="T28" fmla="*/ 2 w 19"/>
                <a:gd name="T29" fmla="*/ 4 h 21"/>
                <a:gd name="T30" fmla="*/ 5 w 19"/>
                <a:gd name="T31" fmla="*/ 2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38" name="Freeform 919"/>
            <p:cNvSpPr>
              <a:spLocks/>
            </p:cNvSpPr>
            <p:nvPr/>
          </p:nvSpPr>
          <p:spPr bwMode="auto">
            <a:xfrm>
              <a:off x="2720" y="1431"/>
              <a:ext cx="19" cy="21"/>
            </a:xfrm>
            <a:custGeom>
              <a:avLst/>
              <a:gdLst>
                <a:gd name="T0" fmla="*/ 9 w 19"/>
                <a:gd name="T1" fmla="*/ 0 h 21"/>
                <a:gd name="T2" fmla="*/ 14 w 19"/>
                <a:gd name="T3" fmla="*/ 2 h 21"/>
                <a:gd name="T4" fmla="*/ 16 w 19"/>
                <a:gd name="T5" fmla="*/ 4 h 21"/>
                <a:gd name="T6" fmla="*/ 19 w 19"/>
                <a:gd name="T7" fmla="*/ 7 h 21"/>
                <a:gd name="T8" fmla="*/ 19 w 19"/>
                <a:gd name="T9" fmla="*/ 11 h 21"/>
                <a:gd name="T10" fmla="*/ 19 w 19"/>
                <a:gd name="T11" fmla="*/ 14 h 21"/>
                <a:gd name="T12" fmla="*/ 16 w 19"/>
                <a:gd name="T13" fmla="*/ 19 h 21"/>
                <a:gd name="T14" fmla="*/ 14 w 19"/>
                <a:gd name="T15" fmla="*/ 21 h 21"/>
                <a:gd name="T16" fmla="*/ 9 w 19"/>
                <a:gd name="T17" fmla="*/ 21 h 21"/>
                <a:gd name="T18" fmla="*/ 5 w 19"/>
                <a:gd name="T19" fmla="*/ 21 h 21"/>
                <a:gd name="T20" fmla="*/ 2 w 19"/>
                <a:gd name="T21" fmla="*/ 19 h 21"/>
                <a:gd name="T22" fmla="*/ 0 w 19"/>
                <a:gd name="T23" fmla="*/ 14 h 21"/>
                <a:gd name="T24" fmla="*/ 0 w 19"/>
                <a:gd name="T25" fmla="*/ 11 h 21"/>
                <a:gd name="T26" fmla="*/ 0 w 19"/>
                <a:gd name="T27" fmla="*/ 7 h 21"/>
                <a:gd name="T28" fmla="*/ 2 w 19"/>
                <a:gd name="T29" fmla="*/ 4 h 21"/>
                <a:gd name="T30" fmla="*/ 5 w 19"/>
                <a:gd name="T31" fmla="*/ 2 h 21"/>
                <a:gd name="T32" fmla="*/ 9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39" name="Freeform 920"/>
            <p:cNvSpPr>
              <a:spLocks/>
            </p:cNvSpPr>
            <p:nvPr/>
          </p:nvSpPr>
          <p:spPr bwMode="auto">
            <a:xfrm>
              <a:off x="3374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40" name="Freeform 921"/>
            <p:cNvSpPr>
              <a:spLocks/>
            </p:cNvSpPr>
            <p:nvPr/>
          </p:nvSpPr>
          <p:spPr bwMode="auto">
            <a:xfrm>
              <a:off x="3374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41" name="Freeform 922"/>
            <p:cNvSpPr>
              <a:spLocks/>
            </p:cNvSpPr>
            <p:nvPr/>
          </p:nvSpPr>
          <p:spPr bwMode="auto">
            <a:xfrm>
              <a:off x="3374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42" name="Freeform 923"/>
            <p:cNvSpPr>
              <a:spLocks/>
            </p:cNvSpPr>
            <p:nvPr/>
          </p:nvSpPr>
          <p:spPr bwMode="auto">
            <a:xfrm>
              <a:off x="3374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43" name="Freeform 924"/>
            <p:cNvSpPr>
              <a:spLocks/>
            </p:cNvSpPr>
            <p:nvPr/>
          </p:nvSpPr>
          <p:spPr bwMode="auto">
            <a:xfrm>
              <a:off x="3374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44" name="Freeform 925"/>
            <p:cNvSpPr>
              <a:spLocks/>
            </p:cNvSpPr>
            <p:nvPr/>
          </p:nvSpPr>
          <p:spPr bwMode="auto">
            <a:xfrm>
              <a:off x="3374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45" name="Freeform 926"/>
            <p:cNvSpPr>
              <a:spLocks/>
            </p:cNvSpPr>
            <p:nvPr/>
          </p:nvSpPr>
          <p:spPr bwMode="auto">
            <a:xfrm>
              <a:off x="3374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7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46" name="Freeform 927"/>
            <p:cNvSpPr>
              <a:spLocks/>
            </p:cNvSpPr>
            <p:nvPr/>
          </p:nvSpPr>
          <p:spPr bwMode="auto">
            <a:xfrm>
              <a:off x="3374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7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47" name="Freeform 928"/>
            <p:cNvSpPr>
              <a:spLocks/>
            </p:cNvSpPr>
            <p:nvPr/>
          </p:nvSpPr>
          <p:spPr bwMode="auto">
            <a:xfrm>
              <a:off x="3374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48" name="Freeform 929"/>
            <p:cNvSpPr>
              <a:spLocks/>
            </p:cNvSpPr>
            <p:nvPr/>
          </p:nvSpPr>
          <p:spPr bwMode="auto">
            <a:xfrm>
              <a:off x="3374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49" name="Freeform 930"/>
            <p:cNvSpPr>
              <a:spLocks/>
            </p:cNvSpPr>
            <p:nvPr/>
          </p:nvSpPr>
          <p:spPr bwMode="auto">
            <a:xfrm>
              <a:off x="3374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50" name="Freeform 931"/>
            <p:cNvSpPr>
              <a:spLocks/>
            </p:cNvSpPr>
            <p:nvPr/>
          </p:nvSpPr>
          <p:spPr bwMode="auto">
            <a:xfrm>
              <a:off x="3374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51" name="Freeform 932"/>
            <p:cNvSpPr>
              <a:spLocks/>
            </p:cNvSpPr>
            <p:nvPr/>
          </p:nvSpPr>
          <p:spPr bwMode="auto">
            <a:xfrm>
              <a:off x="3374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52" name="Freeform 933"/>
            <p:cNvSpPr>
              <a:spLocks/>
            </p:cNvSpPr>
            <p:nvPr/>
          </p:nvSpPr>
          <p:spPr bwMode="auto">
            <a:xfrm>
              <a:off x="3374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53" name="Freeform 934"/>
            <p:cNvSpPr>
              <a:spLocks/>
            </p:cNvSpPr>
            <p:nvPr/>
          </p:nvSpPr>
          <p:spPr bwMode="auto">
            <a:xfrm>
              <a:off x="3374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54" name="Freeform 935"/>
            <p:cNvSpPr>
              <a:spLocks/>
            </p:cNvSpPr>
            <p:nvPr/>
          </p:nvSpPr>
          <p:spPr bwMode="auto">
            <a:xfrm>
              <a:off x="3374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55" name="Freeform 936"/>
            <p:cNvSpPr>
              <a:spLocks/>
            </p:cNvSpPr>
            <p:nvPr/>
          </p:nvSpPr>
          <p:spPr bwMode="auto">
            <a:xfrm>
              <a:off x="3374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56" name="Freeform 937"/>
            <p:cNvSpPr>
              <a:spLocks/>
            </p:cNvSpPr>
            <p:nvPr/>
          </p:nvSpPr>
          <p:spPr bwMode="auto">
            <a:xfrm>
              <a:off x="3374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57" name="Freeform 938"/>
            <p:cNvSpPr>
              <a:spLocks/>
            </p:cNvSpPr>
            <p:nvPr/>
          </p:nvSpPr>
          <p:spPr bwMode="auto">
            <a:xfrm>
              <a:off x="3374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58" name="Freeform 939"/>
            <p:cNvSpPr>
              <a:spLocks/>
            </p:cNvSpPr>
            <p:nvPr/>
          </p:nvSpPr>
          <p:spPr bwMode="auto">
            <a:xfrm>
              <a:off x="3374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59" name="Freeform 940"/>
            <p:cNvSpPr>
              <a:spLocks/>
            </p:cNvSpPr>
            <p:nvPr/>
          </p:nvSpPr>
          <p:spPr bwMode="auto">
            <a:xfrm>
              <a:off x="3374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60" name="Freeform 941"/>
            <p:cNvSpPr>
              <a:spLocks/>
            </p:cNvSpPr>
            <p:nvPr/>
          </p:nvSpPr>
          <p:spPr bwMode="auto">
            <a:xfrm>
              <a:off x="3374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61" name="Freeform 942"/>
            <p:cNvSpPr>
              <a:spLocks/>
            </p:cNvSpPr>
            <p:nvPr/>
          </p:nvSpPr>
          <p:spPr bwMode="auto">
            <a:xfrm>
              <a:off x="3374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62" name="Freeform 943"/>
            <p:cNvSpPr>
              <a:spLocks/>
            </p:cNvSpPr>
            <p:nvPr/>
          </p:nvSpPr>
          <p:spPr bwMode="auto">
            <a:xfrm>
              <a:off x="3374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63" name="Freeform 944"/>
            <p:cNvSpPr>
              <a:spLocks/>
            </p:cNvSpPr>
            <p:nvPr/>
          </p:nvSpPr>
          <p:spPr bwMode="auto">
            <a:xfrm>
              <a:off x="3374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64" name="Freeform 945"/>
            <p:cNvSpPr>
              <a:spLocks/>
            </p:cNvSpPr>
            <p:nvPr/>
          </p:nvSpPr>
          <p:spPr bwMode="auto">
            <a:xfrm>
              <a:off x="3374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65" name="Freeform 946"/>
            <p:cNvSpPr>
              <a:spLocks/>
            </p:cNvSpPr>
            <p:nvPr/>
          </p:nvSpPr>
          <p:spPr bwMode="auto">
            <a:xfrm>
              <a:off x="3374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66" name="Freeform 947"/>
            <p:cNvSpPr>
              <a:spLocks/>
            </p:cNvSpPr>
            <p:nvPr/>
          </p:nvSpPr>
          <p:spPr bwMode="auto">
            <a:xfrm>
              <a:off x="3374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67" name="Freeform 948"/>
            <p:cNvSpPr>
              <a:spLocks/>
            </p:cNvSpPr>
            <p:nvPr/>
          </p:nvSpPr>
          <p:spPr bwMode="auto">
            <a:xfrm>
              <a:off x="3374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68" name="Freeform 949"/>
            <p:cNvSpPr>
              <a:spLocks/>
            </p:cNvSpPr>
            <p:nvPr/>
          </p:nvSpPr>
          <p:spPr bwMode="auto">
            <a:xfrm>
              <a:off x="3374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69" name="Freeform 950"/>
            <p:cNvSpPr>
              <a:spLocks/>
            </p:cNvSpPr>
            <p:nvPr/>
          </p:nvSpPr>
          <p:spPr bwMode="auto">
            <a:xfrm>
              <a:off x="3374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70" name="Freeform 951"/>
            <p:cNvSpPr>
              <a:spLocks/>
            </p:cNvSpPr>
            <p:nvPr/>
          </p:nvSpPr>
          <p:spPr bwMode="auto">
            <a:xfrm>
              <a:off x="3374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71" name="Freeform 952"/>
            <p:cNvSpPr>
              <a:spLocks/>
            </p:cNvSpPr>
            <p:nvPr/>
          </p:nvSpPr>
          <p:spPr bwMode="auto">
            <a:xfrm>
              <a:off x="3374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72" name="Freeform 953"/>
            <p:cNvSpPr>
              <a:spLocks/>
            </p:cNvSpPr>
            <p:nvPr/>
          </p:nvSpPr>
          <p:spPr bwMode="auto">
            <a:xfrm>
              <a:off x="3374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73" name="Freeform 954"/>
            <p:cNvSpPr>
              <a:spLocks/>
            </p:cNvSpPr>
            <p:nvPr/>
          </p:nvSpPr>
          <p:spPr bwMode="auto">
            <a:xfrm>
              <a:off x="3374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8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74" name="Freeform 955"/>
            <p:cNvSpPr>
              <a:spLocks/>
            </p:cNvSpPr>
            <p:nvPr/>
          </p:nvSpPr>
          <p:spPr bwMode="auto">
            <a:xfrm>
              <a:off x="3374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8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75" name="Freeform 956"/>
            <p:cNvSpPr>
              <a:spLocks/>
            </p:cNvSpPr>
            <p:nvPr/>
          </p:nvSpPr>
          <p:spPr bwMode="auto">
            <a:xfrm>
              <a:off x="3374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76" name="Freeform 957"/>
            <p:cNvSpPr>
              <a:spLocks/>
            </p:cNvSpPr>
            <p:nvPr/>
          </p:nvSpPr>
          <p:spPr bwMode="auto">
            <a:xfrm>
              <a:off x="3374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77" name="Freeform 958"/>
            <p:cNvSpPr>
              <a:spLocks/>
            </p:cNvSpPr>
            <p:nvPr/>
          </p:nvSpPr>
          <p:spPr bwMode="auto">
            <a:xfrm>
              <a:off x="3374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78" name="Freeform 959"/>
            <p:cNvSpPr>
              <a:spLocks/>
            </p:cNvSpPr>
            <p:nvPr/>
          </p:nvSpPr>
          <p:spPr bwMode="auto">
            <a:xfrm>
              <a:off x="3374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79" name="Freeform 960"/>
            <p:cNvSpPr>
              <a:spLocks/>
            </p:cNvSpPr>
            <p:nvPr/>
          </p:nvSpPr>
          <p:spPr bwMode="auto">
            <a:xfrm>
              <a:off x="3374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80" name="Freeform 961"/>
            <p:cNvSpPr>
              <a:spLocks/>
            </p:cNvSpPr>
            <p:nvPr/>
          </p:nvSpPr>
          <p:spPr bwMode="auto">
            <a:xfrm>
              <a:off x="3374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81" name="Freeform 962"/>
            <p:cNvSpPr>
              <a:spLocks/>
            </p:cNvSpPr>
            <p:nvPr/>
          </p:nvSpPr>
          <p:spPr bwMode="auto">
            <a:xfrm>
              <a:off x="3374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82" name="Freeform 963"/>
            <p:cNvSpPr>
              <a:spLocks/>
            </p:cNvSpPr>
            <p:nvPr/>
          </p:nvSpPr>
          <p:spPr bwMode="auto">
            <a:xfrm>
              <a:off x="3374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83" name="Freeform 964"/>
            <p:cNvSpPr>
              <a:spLocks/>
            </p:cNvSpPr>
            <p:nvPr/>
          </p:nvSpPr>
          <p:spPr bwMode="auto">
            <a:xfrm>
              <a:off x="3374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84" name="Freeform 965"/>
            <p:cNvSpPr>
              <a:spLocks/>
            </p:cNvSpPr>
            <p:nvPr/>
          </p:nvSpPr>
          <p:spPr bwMode="auto">
            <a:xfrm>
              <a:off x="3374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85" name="Freeform 966"/>
            <p:cNvSpPr>
              <a:spLocks/>
            </p:cNvSpPr>
            <p:nvPr/>
          </p:nvSpPr>
          <p:spPr bwMode="auto">
            <a:xfrm>
              <a:off x="3374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9 w 21"/>
                <a:gd name="T7" fmla="*/ 7 h 21"/>
                <a:gd name="T8" fmla="*/ 21 w 21"/>
                <a:gd name="T9" fmla="*/ 11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86" name="Freeform 967"/>
            <p:cNvSpPr>
              <a:spLocks/>
            </p:cNvSpPr>
            <p:nvPr/>
          </p:nvSpPr>
          <p:spPr bwMode="auto">
            <a:xfrm>
              <a:off x="3374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9 w 21"/>
                <a:gd name="T7" fmla="*/ 7 h 21"/>
                <a:gd name="T8" fmla="*/ 21 w 21"/>
                <a:gd name="T9" fmla="*/ 11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87" name="Freeform 968"/>
            <p:cNvSpPr>
              <a:spLocks/>
            </p:cNvSpPr>
            <p:nvPr/>
          </p:nvSpPr>
          <p:spPr bwMode="auto">
            <a:xfrm>
              <a:off x="4027" y="3729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88" name="Freeform 969"/>
            <p:cNvSpPr>
              <a:spLocks/>
            </p:cNvSpPr>
            <p:nvPr/>
          </p:nvSpPr>
          <p:spPr bwMode="auto">
            <a:xfrm>
              <a:off x="4027" y="3729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89" name="Freeform 970"/>
            <p:cNvSpPr>
              <a:spLocks/>
            </p:cNvSpPr>
            <p:nvPr/>
          </p:nvSpPr>
          <p:spPr bwMode="auto">
            <a:xfrm>
              <a:off x="4027" y="3646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8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8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0" name="Freeform 971"/>
            <p:cNvSpPr>
              <a:spLocks/>
            </p:cNvSpPr>
            <p:nvPr/>
          </p:nvSpPr>
          <p:spPr bwMode="auto">
            <a:xfrm>
              <a:off x="4027" y="3646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8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8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1" name="Freeform 972"/>
            <p:cNvSpPr>
              <a:spLocks/>
            </p:cNvSpPr>
            <p:nvPr/>
          </p:nvSpPr>
          <p:spPr bwMode="auto">
            <a:xfrm>
              <a:off x="4027" y="356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2" name="Freeform 973"/>
            <p:cNvSpPr>
              <a:spLocks/>
            </p:cNvSpPr>
            <p:nvPr/>
          </p:nvSpPr>
          <p:spPr bwMode="auto">
            <a:xfrm>
              <a:off x="4027" y="356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3" name="Freeform 974"/>
            <p:cNvSpPr>
              <a:spLocks/>
            </p:cNvSpPr>
            <p:nvPr/>
          </p:nvSpPr>
          <p:spPr bwMode="auto">
            <a:xfrm>
              <a:off x="4027" y="348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8 h 21"/>
                <a:gd name="T16" fmla="*/ 10 w 22"/>
                <a:gd name="T17" fmla="*/ 21 h 21"/>
                <a:gd name="T18" fmla="*/ 8 w 22"/>
                <a:gd name="T19" fmla="*/ 18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21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4" name="Freeform 975"/>
            <p:cNvSpPr>
              <a:spLocks/>
            </p:cNvSpPr>
            <p:nvPr/>
          </p:nvSpPr>
          <p:spPr bwMode="auto">
            <a:xfrm>
              <a:off x="4027" y="348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8 h 21"/>
                <a:gd name="T16" fmla="*/ 10 w 22"/>
                <a:gd name="T17" fmla="*/ 21 h 21"/>
                <a:gd name="T18" fmla="*/ 8 w 22"/>
                <a:gd name="T19" fmla="*/ 18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21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5" name="Freeform 976"/>
            <p:cNvSpPr>
              <a:spLocks/>
            </p:cNvSpPr>
            <p:nvPr/>
          </p:nvSpPr>
          <p:spPr bwMode="auto">
            <a:xfrm>
              <a:off x="4027" y="331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8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8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6" name="Freeform 977"/>
            <p:cNvSpPr>
              <a:spLocks/>
            </p:cNvSpPr>
            <p:nvPr/>
          </p:nvSpPr>
          <p:spPr bwMode="auto">
            <a:xfrm>
              <a:off x="4027" y="331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8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8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7" name="Freeform 978"/>
            <p:cNvSpPr>
              <a:spLocks/>
            </p:cNvSpPr>
            <p:nvPr/>
          </p:nvSpPr>
          <p:spPr bwMode="auto">
            <a:xfrm>
              <a:off x="4027" y="323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8" name="Freeform 979"/>
            <p:cNvSpPr>
              <a:spLocks/>
            </p:cNvSpPr>
            <p:nvPr/>
          </p:nvSpPr>
          <p:spPr bwMode="auto">
            <a:xfrm>
              <a:off x="4027" y="323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9" name="Freeform 980"/>
            <p:cNvSpPr>
              <a:spLocks/>
            </p:cNvSpPr>
            <p:nvPr/>
          </p:nvSpPr>
          <p:spPr bwMode="auto">
            <a:xfrm>
              <a:off x="4027" y="3156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8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8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00" name="Freeform 981"/>
            <p:cNvSpPr>
              <a:spLocks/>
            </p:cNvSpPr>
            <p:nvPr/>
          </p:nvSpPr>
          <p:spPr bwMode="auto">
            <a:xfrm>
              <a:off x="4027" y="3156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8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8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01" name="Freeform 982"/>
            <p:cNvSpPr>
              <a:spLocks/>
            </p:cNvSpPr>
            <p:nvPr/>
          </p:nvSpPr>
          <p:spPr bwMode="auto">
            <a:xfrm>
              <a:off x="4027" y="307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8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02" name="Freeform 983"/>
            <p:cNvSpPr>
              <a:spLocks/>
            </p:cNvSpPr>
            <p:nvPr/>
          </p:nvSpPr>
          <p:spPr bwMode="auto">
            <a:xfrm>
              <a:off x="4027" y="307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8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03" name="Freeform 984"/>
            <p:cNvSpPr>
              <a:spLocks/>
            </p:cNvSpPr>
            <p:nvPr/>
          </p:nvSpPr>
          <p:spPr bwMode="auto">
            <a:xfrm>
              <a:off x="4027" y="2908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04" name="Freeform 985"/>
            <p:cNvSpPr>
              <a:spLocks/>
            </p:cNvSpPr>
            <p:nvPr/>
          </p:nvSpPr>
          <p:spPr bwMode="auto">
            <a:xfrm>
              <a:off x="4027" y="2908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05" name="Freeform 986"/>
            <p:cNvSpPr>
              <a:spLocks/>
            </p:cNvSpPr>
            <p:nvPr/>
          </p:nvSpPr>
          <p:spPr bwMode="auto">
            <a:xfrm>
              <a:off x="4027" y="2828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8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8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06" name="Freeform 987"/>
            <p:cNvSpPr>
              <a:spLocks/>
            </p:cNvSpPr>
            <p:nvPr/>
          </p:nvSpPr>
          <p:spPr bwMode="auto">
            <a:xfrm>
              <a:off x="4027" y="2828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8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8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07" name="Freeform 988"/>
            <p:cNvSpPr>
              <a:spLocks/>
            </p:cNvSpPr>
            <p:nvPr/>
          </p:nvSpPr>
          <p:spPr bwMode="auto">
            <a:xfrm>
              <a:off x="4027" y="2745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8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08" name="Freeform 989"/>
            <p:cNvSpPr>
              <a:spLocks/>
            </p:cNvSpPr>
            <p:nvPr/>
          </p:nvSpPr>
          <p:spPr bwMode="auto">
            <a:xfrm>
              <a:off x="4027" y="2745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8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09" name="Freeform 990"/>
            <p:cNvSpPr>
              <a:spLocks/>
            </p:cNvSpPr>
            <p:nvPr/>
          </p:nvSpPr>
          <p:spPr bwMode="auto">
            <a:xfrm>
              <a:off x="4027" y="266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8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8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10" name="Freeform 991"/>
            <p:cNvSpPr>
              <a:spLocks/>
            </p:cNvSpPr>
            <p:nvPr/>
          </p:nvSpPr>
          <p:spPr bwMode="auto">
            <a:xfrm>
              <a:off x="4027" y="266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8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8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11" name="Freeform 992"/>
            <p:cNvSpPr>
              <a:spLocks/>
            </p:cNvSpPr>
            <p:nvPr/>
          </p:nvSpPr>
          <p:spPr bwMode="auto">
            <a:xfrm>
              <a:off x="4027" y="2500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8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8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12" name="Freeform 993"/>
            <p:cNvSpPr>
              <a:spLocks/>
            </p:cNvSpPr>
            <p:nvPr/>
          </p:nvSpPr>
          <p:spPr bwMode="auto">
            <a:xfrm>
              <a:off x="4027" y="2500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8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8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13" name="Freeform 994"/>
            <p:cNvSpPr>
              <a:spLocks/>
            </p:cNvSpPr>
            <p:nvPr/>
          </p:nvSpPr>
          <p:spPr bwMode="auto">
            <a:xfrm>
              <a:off x="4027" y="2417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14" name="Freeform 995"/>
            <p:cNvSpPr>
              <a:spLocks/>
            </p:cNvSpPr>
            <p:nvPr/>
          </p:nvSpPr>
          <p:spPr bwMode="auto">
            <a:xfrm>
              <a:off x="4027" y="2417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15" name="Freeform 996"/>
            <p:cNvSpPr>
              <a:spLocks/>
            </p:cNvSpPr>
            <p:nvPr/>
          </p:nvSpPr>
          <p:spPr bwMode="auto">
            <a:xfrm>
              <a:off x="4027" y="23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8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8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16" name="Freeform 997"/>
            <p:cNvSpPr>
              <a:spLocks/>
            </p:cNvSpPr>
            <p:nvPr/>
          </p:nvSpPr>
          <p:spPr bwMode="auto">
            <a:xfrm>
              <a:off x="4027" y="23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8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8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17" name="Freeform 998"/>
            <p:cNvSpPr>
              <a:spLocks/>
            </p:cNvSpPr>
            <p:nvPr/>
          </p:nvSpPr>
          <p:spPr bwMode="auto">
            <a:xfrm>
              <a:off x="4027" y="2252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8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18" name="Freeform 999"/>
            <p:cNvSpPr>
              <a:spLocks/>
            </p:cNvSpPr>
            <p:nvPr/>
          </p:nvSpPr>
          <p:spPr bwMode="auto">
            <a:xfrm>
              <a:off x="4027" y="2252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8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19" name="Freeform 1000"/>
            <p:cNvSpPr>
              <a:spLocks/>
            </p:cNvSpPr>
            <p:nvPr/>
          </p:nvSpPr>
          <p:spPr bwMode="auto">
            <a:xfrm>
              <a:off x="4027" y="2089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20" name="Freeform 1001"/>
            <p:cNvSpPr>
              <a:spLocks/>
            </p:cNvSpPr>
            <p:nvPr/>
          </p:nvSpPr>
          <p:spPr bwMode="auto">
            <a:xfrm>
              <a:off x="4027" y="2089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21" name="Freeform 1002"/>
            <p:cNvSpPr>
              <a:spLocks/>
            </p:cNvSpPr>
            <p:nvPr/>
          </p:nvSpPr>
          <p:spPr bwMode="auto">
            <a:xfrm>
              <a:off x="4027" y="200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8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22" name="Freeform 1003"/>
            <p:cNvSpPr>
              <a:spLocks/>
            </p:cNvSpPr>
            <p:nvPr/>
          </p:nvSpPr>
          <p:spPr bwMode="auto">
            <a:xfrm>
              <a:off x="4027" y="200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8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23" name="Freeform 1004"/>
            <p:cNvSpPr>
              <a:spLocks/>
            </p:cNvSpPr>
            <p:nvPr/>
          </p:nvSpPr>
          <p:spPr bwMode="auto">
            <a:xfrm>
              <a:off x="4027" y="192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8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24" name="Freeform 1005"/>
            <p:cNvSpPr>
              <a:spLocks/>
            </p:cNvSpPr>
            <p:nvPr/>
          </p:nvSpPr>
          <p:spPr bwMode="auto">
            <a:xfrm>
              <a:off x="4027" y="192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8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25" name="Freeform 1006"/>
            <p:cNvSpPr>
              <a:spLocks/>
            </p:cNvSpPr>
            <p:nvPr/>
          </p:nvSpPr>
          <p:spPr bwMode="auto">
            <a:xfrm>
              <a:off x="4027" y="184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8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26" name="Freeform 1007"/>
            <p:cNvSpPr>
              <a:spLocks/>
            </p:cNvSpPr>
            <p:nvPr/>
          </p:nvSpPr>
          <p:spPr bwMode="auto">
            <a:xfrm>
              <a:off x="4027" y="184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8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27" name="Freeform 1008"/>
            <p:cNvSpPr>
              <a:spLocks/>
            </p:cNvSpPr>
            <p:nvPr/>
          </p:nvSpPr>
          <p:spPr bwMode="auto">
            <a:xfrm>
              <a:off x="4027" y="167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728" name="Freeform 1009"/>
            <p:cNvSpPr>
              <a:spLocks/>
            </p:cNvSpPr>
            <p:nvPr/>
          </p:nvSpPr>
          <p:spPr bwMode="auto">
            <a:xfrm>
              <a:off x="4027" y="167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010"/>
          <p:cNvGrpSpPr>
            <a:grpSpLocks/>
          </p:cNvGrpSpPr>
          <p:nvPr/>
        </p:nvGrpSpPr>
        <p:grpSpPr bwMode="auto">
          <a:xfrm>
            <a:off x="2174875" y="2178050"/>
            <a:ext cx="6005513" cy="3876675"/>
            <a:chOff x="1573" y="1372"/>
            <a:chExt cx="3783" cy="2442"/>
          </a:xfrm>
        </p:grpSpPr>
        <p:sp>
          <p:nvSpPr>
            <p:cNvPr id="46329" name="Freeform 1011"/>
            <p:cNvSpPr>
              <a:spLocks/>
            </p:cNvSpPr>
            <p:nvPr/>
          </p:nvSpPr>
          <p:spPr bwMode="auto">
            <a:xfrm>
              <a:off x="4027" y="1596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8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30" name="Freeform 1012"/>
            <p:cNvSpPr>
              <a:spLocks/>
            </p:cNvSpPr>
            <p:nvPr/>
          </p:nvSpPr>
          <p:spPr bwMode="auto">
            <a:xfrm>
              <a:off x="4027" y="1596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8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31" name="Freeform 1013"/>
            <p:cNvSpPr>
              <a:spLocks/>
            </p:cNvSpPr>
            <p:nvPr/>
          </p:nvSpPr>
          <p:spPr bwMode="auto">
            <a:xfrm>
              <a:off x="4027" y="151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8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3 h 21"/>
                <a:gd name="T30" fmla="*/ 8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32" name="Freeform 1014"/>
            <p:cNvSpPr>
              <a:spLocks/>
            </p:cNvSpPr>
            <p:nvPr/>
          </p:nvSpPr>
          <p:spPr bwMode="auto">
            <a:xfrm>
              <a:off x="4027" y="151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8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3 h 21"/>
                <a:gd name="T30" fmla="*/ 8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33" name="Freeform 1015"/>
            <p:cNvSpPr>
              <a:spLocks/>
            </p:cNvSpPr>
            <p:nvPr/>
          </p:nvSpPr>
          <p:spPr bwMode="auto">
            <a:xfrm>
              <a:off x="4027" y="143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1 h 21"/>
                <a:gd name="T26" fmla="*/ 0 w 22"/>
                <a:gd name="T27" fmla="*/ 7 h 21"/>
                <a:gd name="T28" fmla="*/ 3 w 22"/>
                <a:gd name="T29" fmla="*/ 4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34" name="Freeform 1016"/>
            <p:cNvSpPr>
              <a:spLocks/>
            </p:cNvSpPr>
            <p:nvPr/>
          </p:nvSpPr>
          <p:spPr bwMode="auto">
            <a:xfrm>
              <a:off x="4027" y="143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1 h 21"/>
                <a:gd name="T26" fmla="*/ 0 w 22"/>
                <a:gd name="T27" fmla="*/ 7 h 21"/>
                <a:gd name="T28" fmla="*/ 3 w 22"/>
                <a:gd name="T29" fmla="*/ 4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35" name="Freeform 1017"/>
            <p:cNvSpPr>
              <a:spLocks/>
            </p:cNvSpPr>
            <p:nvPr/>
          </p:nvSpPr>
          <p:spPr bwMode="auto">
            <a:xfrm>
              <a:off x="4681" y="3729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4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36" name="Freeform 1018"/>
            <p:cNvSpPr>
              <a:spLocks/>
            </p:cNvSpPr>
            <p:nvPr/>
          </p:nvSpPr>
          <p:spPr bwMode="auto">
            <a:xfrm>
              <a:off x="4681" y="3729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4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37" name="Freeform 1019"/>
            <p:cNvSpPr>
              <a:spLocks/>
            </p:cNvSpPr>
            <p:nvPr/>
          </p:nvSpPr>
          <p:spPr bwMode="auto">
            <a:xfrm>
              <a:off x="4681" y="3646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4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4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38" name="Freeform 1020"/>
            <p:cNvSpPr>
              <a:spLocks/>
            </p:cNvSpPr>
            <p:nvPr/>
          </p:nvSpPr>
          <p:spPr bwMode="auto">
            <a:xfrm>
              <a:off x="4681" y="3646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4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4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39" name="Freeform 1021"/>
            <p:cNvSpPr>
              <a:spLocks/>
            </p:cNvSpPr>
            <p:nvPr/>
          </p:nvSpPr>
          <p:spPr bwMode="auto">
            <a:xfrm>
              <a:off x="4681" y="356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4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4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40" name="Freeform 1022"/>
            <p:cNvSpPr>
              <a:spLocks/>
            </p:cNvSpPr>
            <p:nvPr/>
          </p:nvSpPr>
          <p:spPr bwMode="auto">
            <a:xfrm>
              <a:off x="4681" y="356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4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4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41" name="Freeform 1023"/>
            <p:cNvSpPr>
              <a:spLocks/>
            </p:cNvSpPr>
            <p:nvPr/>
          </p:nvSpPr>
          <p:spPr bwMode="auto">
            <a:xfrm>
              <a:off x="4681" y="348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4 w 22"/>
                <a:gd name="T15" fmla="*/ 18 h 21"/>
                <a:gd name="T16" fmla="*/ 12 w 22"/>
                <a:gd name="T17" fmla="*/ 21 h 21"/>
                <a:gd name="T18" fmla="*/ 7 w 22"/>
                <a:gd name="T19" fmla="*/ 18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42" name="Freeform 0"/>
            <p:cNvSpPr>
              <a:spLocks/>
            </p:cNvSpPr>
            <p:nvPr/>
          </p:nvSpPr>
          <p:spPr bwMode="auto">
            <a:xfrm>
              <a:off x="4681" y="348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4 w 22"/>
                <a:gd name="T15" fmla="*/ 18 h 21"/>
                <a:gd name="T16" fmla="*/ 12 w 22"/>
                <a:gd name="T17" fmla="*/ 21 h 21"/>
                <a:gd name="T18" fmla="*/ 7 w 22"/>
                <a:gd name="T19" fmla="*/ 18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43" name="Freeform 1"/>
            <p:cNvSpPr>
              <a:spLocks/>
            </p:cNvSpPr>
            <p:nvPr/>
          </p:nvSpPr>
          <p:spPr bwMode="auto">
            <a:xfrm>
              <a:off x="4681" y="331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4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4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44" name="Freeform 2"/>
            <p:cNvSpPr>
              <a:spLocks/>
            </p:cNvSpPr>
            <p:nvPr/>
          </p:nvSpPr>
          <p:spPr bwMode="auto">
            <a:xfrm>
              <a:off x="4681" y="331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4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4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45" name="Freeform 3"/>
            <p:cNvSpPr>
              <a:spLocks/>
            </p:cNvSpPr>
            <p:nvPr/>
          </p:nvSpPr>
          <p:spPr bwMode="auto">
            <a:xfrm>
              <a:off x="4681" y="323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4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4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46" name="Freeform 4"/>
            <p:cNvSpPr>
              <a:spLocks/>
            </p:cNvSpPr>
            <p:nvPr/>
          </p:nvSpPr>
          <p:spPr bwMode="auto">
            <a:xfrm>
              <a:off x="4681" y="323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4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4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47" name="Freeform 5"/>
            <p:cNvSpPr>
              <a:spLocks/>
            </p:cNvSpPr>
            <p:nvPr/>
          </p:nvSpPr>
          <p:spPr bwMode="auto">
            <a:xfrm>
              <a:off x="4681" y="3156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4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4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48" name="Freeform 6"/>
            <p:cNvSpPr>
              <a:spLocks/>
            </p:cNvSpPr>
            <p:nvPr/>
          </p:nvSpPr>
          <p:spPr bwMode="auto">
            <a:xfrm>
              <a:off x="4681" y="3156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4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4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49" name="Freeform 7"/>
            <p:cNvSpPr>
              <a:spLocks/>
            </p:cNvSpPr>
            <p:nvPr/>
          </p:nvSpPr>
          <p:spPr bwMode="auto">
            <a:xfrm>
              <a:off x="4681" y="307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4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50" name="Freeform 8"/>
            <p:cNvSpPr>
              <a:spLocks/>
            </p:cNvSpPr>
            <p:nvPr/>
          </p:nvSpPr>
          <p:spPr bwMode="auto">
            <a:xfrm>
              <a:off x="4681" y="307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4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51" name="Freeform 9"/>
            <p:cNvSpPr>
              <a:spLocks/>
            </p:cNvSpPr>
            <p:nvPr/>
          </p:nvSpPr>
          <p:spPr bwMode="auto">
            <a:xfrm>
              <a:off x="4681" y="2908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4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52" name="Freeform 10"/>
            <p:cNvSpPr>
              <a:spLocks/>
            </p:cNvSpPr>
            <p:nvPr/>
          </p:nvSpPr>
          <p:spPr bwMode="auto">
            <a:xfrm>
              <a:off x="4681" y="2908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4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53" name="Freeform 11"/>
            <p:cNvSpPr>
              <a:spLocks/>
            </p:cNvSpPr>
            <p:nvPr/>
          </p:nvSpPr>
          <p:spPr bwMode="auto">
            <a:xfrm>
              <a:off x="4681" y="2828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4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4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54" name="Freeform 12"/>
            <p:cNvSpPr>
              <a:spLocks/>
            </p:cNvSpPr>
            <p:nvPr/>
          </p:nvSpPr>
          <p:spPr bwMode="auto">
            <a:xfrm>
              <a:off x="4681" y="2828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4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4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55" name="Freeform 13"/>
            <p:cNvSpPr>
              <a:spLocks/>
            </p:cNvSpPr>
            <p:nvPr/>
          </p:nvSpPr>
          <p:spPr bwMode="auto">
            <a:xfrm>
              <a:off x="4681" y="2745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4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56" name="Freeform 14"/>
            <p:cNvSpPr>
              <a:spLocks/>
            </p:cNvSpPr>
            <p:nvPr/>
          </p:nvSpPr>
          <p:spPr bwMode="auto">
            <a:xfrm>
              <a:off x="4681" y="2745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4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57" name="Freeform 15"/>
            <p:cNvSpPr>
              <a:spLocks/>
            </p:cNvSpPr>
            <p:nvPr/>
          </p:nvSpPr>
          <p:spPr bwMode="auto">
            <a:xfrm>
              <a:off x="4681" y="266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4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4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58" name="Freeform 16"/>
            <p:cNvSpPr>
              <a:spLocks/>
            </p:cNvSpPr>
            <p:nvPr/>
          </p:nvSpPr>
          <p:spPr bwMode="auto">
            <a:xfrm>
              <a:off x="4681" y="266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4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4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59" name="Freeform 17"/>
            <p:cNvSpPr>
              <a:spLocks/>
            </p:cNvSpPr>
            <p:nvPr/>
          </p:nvSpPr>
          <p:spPr bwMode="auto">
            <a:xfrm>
              <a:off x="4681" y="2500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4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4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60" name="Freeform 18"/>
            <p:cNvSpPr>
              <a:spLocks/>
            </p:cNvSpPr>
            <p:nvPr/>
          </p:nvSpPr>
          <p:spPr bwMode="auto">
            <a:xfrm>
              <a:off x="4681" y="2500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4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4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61" name="Freeform 19"/>
            <p:cNvSpPr>
              <a:spLocks/>
            </p:cNvSpPr>
            <p:nvPr/>
          </p:nvSpPr>
          <p:spPr bwMode="auto">
            <a:xfrm>
              <a:off x="4681" y="2417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4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4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62" name="Freeform 20"/>
            <p:cNvSpPr>
              <a:spLocks/>
            </p:cNvSpPr>
            <p:nvPr/>
          </p:nvSpPr>
          <p:spPr bwMode="auto">
            <a:xfrm>
              <a:off x="4681" y="2417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4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4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63" name="Freeform 21"/>
            <p:cNvSpPr>
              <a:spLocks/>
            </p:cNvSpPr>
            <p:nvPr/>
          </p:nvSpPr>
          <p:spPr bwMode="auto">
            <a:xfrm>
              <a:off x="4681" y="23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4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4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64" name="Freeform 22"/>
            <p:cNvSpPr>
              <a:spLocks/>
            </p:cNvSpPr>
            <p:nvPr/>
          </p:nvSpPr>
          <p:spPr bwMode="auto">
            <a:xfrm>
              <a:off x="4681" y="23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4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4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65" name="Freeform 23"/>
            <p:cNvSpPr>
              <a:spLocks/>
            </p:cNvSpPr>
            <p:nvPr/>
          </p:nvSpPr>
          <p:spPr bwMode="auto">
            <a:xfrm>
              <a:off x="4681" y="2252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4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66" name="Freeform 24"/>
            <p:cNvSpPr>
              <a:spLocks/>
            </p:cNvSpPr>
            <p:nvPr/>
          </p:nvSpPr>
          <p:spPr bwMode="auto">
            <a:xfrm>
              <a:off x="4681" y="2252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4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67" name="Freeform 25"/>
            <p:cNvSpPr>
              <a:spLocks/>
            </p:cNvSpPr>
            <p:nvPr/>
          </p:nvSpPr>
          <p:spPr bwMode="auto">
            <a:xfrm>
              <a:off x="4681" y="2089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4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4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68" name="Freeform 26"/>
            <p:cNvSpPr>
              <a:spLocks/>
            </p:cNvSpPr>
            <p:nvPr/>
          </p:nvSpPr>
          <p:spPr bwMode="auto">
            <a:xfrm>
              <a:off x="4681" y="2089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4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4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69" name="Freeform 27"/>
            <p:cNvSpPr>
              <a:spLocks/>
            </p:cNvSpPr>
            <p:nvPr/>
          </p:nvSpPr>
          <p:spPr bwMode="auto">
            <a:xfrm>
              <a:off x="4681" y="200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4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4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8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8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70" name="Freeform 28"/>
            <p:cNvSpPr>
              <a:spLocks/>
            </p:cNvSpPr>
            <p:nvPr/>
          </p:nvSpPr>
          <p:spPr bwMode="auto">
            <a:xfrm>
              <a:off x="4681" y="200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4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4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8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8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71" name="Freeform 29"/>
            <p:cNvSpPr>
              <a:spLocks/>
            </p:cNvSpPr>
            <p:nvPr/>
          </p:nvSpPr>
          <p:spPr bwMode="auto">
            <a:xfrm>
              <a:off x="4681" y="192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4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72" name="Freeform 30"/>
            <p:cNvSpPr>
              <a:spLocks/>
            </p:cNvSpPr>
            <p:nvPr/>
          </p:nvSpPr>
          <p:spPr bwMode="auto">
            <a:xfrm>
              <a:off x="4681" y="192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4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73" name="Freeform 31"/>
            <p:cNvSpPr>
              <a:spLocks/>
            </p:cNvSpPr>
            <p:nvPr/>
          </p:nvSpPr>
          <p:spPr bwMode="auto">
            <a:xfrm>
              <a:off x="4681" y="184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4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74" name="Freeform 32"/>
            <p:cNvSpPr>
              <a:spLocks/>
            </p:cNvSpPr>
            <p:nvPr/>
          </p:nvSpPr>
          <p:spPr bwMode="auto">
            <a:xfrm>
              <a:off x="4681" y="184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4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75" name="Freeform 33"/>
            <p:cNvSpPr>
              <a:spLocks/>
            </p:cNvSpPr>
            <p:nvPr/>
          </p:nvSpPr>
          <p:spPr bwMode="auto">
            <a:xfrm>
              <a:off x="4681" y="167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4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4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76" name="Freeform 34"/>
            <p:cNvSpPr>
              <a:spLocks/>
            </p:cNvSpPr>
            <p:nvPr/>
          </p:nvSpPr>
          <p:spPr bwMode="auto">
            <a:xfrm>
              <a:off x="4681" y="167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4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4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4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77" name="Freeform 35"/>
            <p:cNvSpPr>
              <a:spLocks/>
            </p:cNvSpPr>
            <p:nvPr/>
          </p:nvSpPr>
          <p:spPr bwMode="auto">
            <a:xfrm>
              <a:off x="4681" y="1596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4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78" name="Freeform 36"/>
            <p:cNvSpPr>
              <a:spLocks/>
            </p:cNvSpPr>
            <p:nvPr/>
          </p:nvSpPr>
          <p:spPr bwMode="auto">
            <a:xfrm>
              <a:off x="4681" y="1596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4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79" name="Freeform 37"/>
            <p:cNvSpPr>
              <a:spLocks/>
            </p:cNvSpPr>
            <p:nvPr/>
          </p:nvSpPr>
          <p:spPr bwMode="auto">
            <a:xfrm>
              <a:off x="4681" y="151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4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3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0" name="Freeform 38"/>
            <p:cNvSpPr>
              <a:spLocks/>
            </p:cNvSpPr>
            <p:nvPr/>
          </p:nvSpPr>
          <p:spPr bwMode="auto">
            <a:xfrm>
              <a:off x="4681" y="151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4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3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1" name="Freeform 39"/>
            <p:cNvSpPr>
              <a:spLocks/>
            </p:cNvSpPr>
            <p:nvPr/>
          </p:nvSpPr>
          <p:spPr bwMode="auto">
            <a:xfrm>
              <a:off x="4681" y="143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4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1 h 21"/>
                <a:gd name="T26" fmla="*/ 3 w 22"/>
                <a:gd name="T27" fmla="*/ 7 h 21"/>
                <a:gd name="T28" fmla="*/ 5 w 22"/>
                <a:gd name="T29" fmla="*/ 4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2" name="Freeform 40"/>
            <p:cNvSpPr>
              <a:spLocks/>
            </p:cNvSpPr>
            <p:nvPr/>
          </p:nvSpPr>
          <p:spPr bwMode="auto">
            <a:xfrm>
              <a:off x="4681" y="143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4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4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1 h 21"/>
                <a:gd name="T26" fmla="*/ 3 w 22"/>
                <a:gd name="T27" fmla="*/ 7 h 21"/>
                <a:gd name="T28" fmla="*/ 5 w 22"/>
                <a:gd name="T29" fmla="*/ 4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4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3" name="Freeform 41"/>
            <p:cNvSpPr>
              <a:spLocks/>
            </p:cNvSpPr>
            <p:nvPr/>
          </p:nvSpPr>
          <p:spPr bwMode="auto">
            <a:xfrm>
              <a:off x="5337" y="3729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2 h 21"/>
                <a:gd name="T4" fmla="*/ 17 w 19"/>
                <a:gd name="T5" fmla="*/ 5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7 w 19"/>
                <a:gd name="T13" fmla="*/ 19 h 21"/>
                <a:gd name="T14" fmla="*/ 15 w 19"/>
                <a:gd name="T15" fmla="*/ 21 h 21"/>
                <a:gd name="T16" fmla="*/ 10 w 19"/>
                <a:gd name="T17" fmla="*/ 21 h 21"/>
                <a:gd name="T18" fmla="*/ 5 w 19"/>
                <a:gd name="T19" fmla="*/ 21 h 21"/>
                <a:gd name="T20" fmla="*/ 3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3 w 19"/>
                <a:gd name="T29" fmla="*/ 5 h 21"/>
                <a:gd name="T30" fmla="*/ 5 w 19"/>
                <a:gd name="T31" fmla="*/ 2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2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4" name="Freeform 42"/>
            <p:cNvSpPr>
              <a:spLocks/>
            </p:cNvSpPr>
            <p:nvPr/>
          </p:nvSpPr>
          <p:spPr bwMode="auto">
            <a:xfrm>
              <a:off x="5337" y="3729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2 h 21"/>
                <a:gd name="T4" fmla="*/ 17 w 19"/>
                <a:gd name="T5" fmla="*/ 5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7 w 19"/>
                <a:gd name="T13" fmla="*/ 19 h 21"/>
                <a:gd name="T14" fmla="*/ 15 w 19"/>
                <a:gd name="T15" fmla="*/ 21 h 21"/>
                <a:gd name="T16" fmla="*/ 10 w 19"/>
                <a:gd name="T17" fmla="*/ 21 h 21"/>
                <a:gd name="T18" fmla="*/ 5 w 19"/>
                <a:gd name="T19" fmla="*/ 21 h 21"/>
                <a:gd name="T20" fmla="*/ 3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3 w 19"/>
                <a:gd name="T29" fmla="*/ 5 h 21"/>
                <a:gd name="T30" fmla="*/ 5 w 19"/>
                <a:gd name="T31" fmla="*/ 2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2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5" name="Freeform 43"/>
            <p:cNvSpPr>
              <a:spLocks/>
            </p:cNvSpPr>
            <p:nvPr/>
          </p:nvSpPr>
          <p:spPr bwMode="auto">
            <a:xfrm>
              <a:off x="5337" y="3646"/>
              <a:ext cx="19" cy="22"/>
            </a:xfrm>
            <a:custGeom>
              <a:avLst/>
              <a:gdLst>
                <a:gd name="T0" fmla="*/ 10 w 19"/>
                <a:gd name="T1" fmla="*/ 0 h 22"/>
                <a:gd name="T2" fmla="*/ 15 w 19"/>
                <a:gd name="T3" fmla="*/ 3 h 22"/>
                <a:gd name="T4" fmla="*/ 17 w 19"/>
                <a:gd name="T5" fmla="*/ 5 h 22"/>
                <a:gd name="T6" fmla="*/ 19 w 19"/>
                <a:gd name="T7" fmla="*/ 7 h 22"/>
                <a:gd name="T8" fmla="*/ 19 w 19"/>
                <a:gd name="T9" fmla="*/ 12 h 22"/>
                <a:gd name="T10" fmla="*/ 19 w 19"/>
                <a:gd name="T11" fmla="*/ 15 h 22"/>
                <a:gd name="T12" fmla="*/ 17 w 19"/>
                <a:gd name="T13" fmla="*/ 19 h 22"/>
                <a:gd name="T14" fmla="*/ 15 w 19"/>
                <a:gd name="T15" fmla="*/ 22 h 22"/>
                <a:gd name="T16" fmla="*/ 10 w 19"/>
                <a:gd name="T17" fmla="*/ 22 h 22"/>
                <a:gd name="T18" fmla="*/ 5 w 19"/>
                <a:gd name="T19" fmla="*/ 22 h 22"/>
                <a:gd name="T20" fmla="*/ 3 w 19"/>
                <a:gd name="T21" fmla="*/ 19 h 22"/>
                <a:gd name="T22" fmla="*/ 0 w 19"/>
                <a:gd name="T23" fmla="*/ 15 h 22"/>
                <a:gd name="T24" fmla="*/ 0 w 19"/>
                <a:gd name="T25" fmla="*/ 12 h 22"/>
                <a:gd name="T26" fmla="*/ 0 w 19"/>
                <a:gd name="T27" fmla="*/ 7 h 22"/>
                <a:gd name="T28" fmla="*/ 3 w 19"/>
                <a:gd name="T29" fmla="*/ 5 h 22"/>
                <a:gd name="T30" fmla="*/ 5 w 19"/>
                <a:gd name="T31" fmla="*/ 3 h 22"/>
                <a:gd name="T32" fmla="*/ 10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10" y="0"/>
                  </a:moveTo>
                  <a:lnTo>
                    <a:pt x="15" y="3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6" name="Freeform 44"/>
            <p:cNvSpPr>
              <a:spLocks/>
            </p:cNvSpPr>
            <p:nvPr/>
          </p:nvSpPr>
          <p:spPr bwMode="auto">
            <a:xfrm>
              <a:off x="5337" y="3646"/>
              <a:ext cx="19" cy="22"/>
            </a:xfrm>
            <a:custGeom>
              <a:avLst/>
              <a:gdLst>
                <a:gd name="T0" fmla="*/ 10 w 19"/>
                <a:gd name="T1" fmla="*/ 0 h 22"/>
                <a:gd name="T2" fmla="*/ 15 w 19"/>
                <a:gd name="T3" fmla="*/ 3 h 22"/>
                <a:gd name="T4" fmla="*/ 17 w 19"/>
                <a:gd name="T5" fmla="*/ 5 h 22"/>
                <a:gd name="T6" fmla="*/ 19 w 19"/>
                <a:gd name="T7" fmla="*/ 7 h 22"/>
                <a:gd name="T8" fmla="*/ 19 w 19"/>
                <a:gd name="T9" fmla="*/ 12 h 22"/>
                <a:gd name="T10" fmla="*/ 19 w 19"/>
                <a:gd name="T11" fmla="*/ 15 h 22"/>
                <a:gd name="T12" fmla="*/ 17 w 19"/>
                <a:gd name="T13" fmla="*/ 19 h 22"/>
                <a:gd name="T14" fmla="*/ 15 w 19"/>
                <a:gd name="T15" fmla="*/ 22 h 22"/>
                <a:gd name="T16" fmla="*/ 10 w 19"/>
                <a:gd name="T17" fmla="*/ 22 h 22"/>
                <a:gd name="T18" fmla="*/ 5 w 19"/>
                <a:gd name="T19" fmla="*/ 22 h 22"/>
                <a:gd name="T20" fmla="*/ 3 w 19"/>
                <a:gd name="T21" fmla="*/ 19 h 22"/>
                <a:gd name="T22" fmla="*/ 0 w 19"/>
                <a:gd name="T23" fmla="*/ 15 h 22"/>
                <a:gd name="T24" fmla="*/ 0 w 19"/>
                <a:gd name="T25" fmla="*/ 12 h 22"/>
                <a:gd name="T26" fmla="*/ 0 w 19"/>
                <a:gd name="T27" fmla="*/ 7 h 22"/>
                <a:gd name="T28" fmla="*/ 3 w 19"/>
                <a:gd name="T29" fmla="*/ 5 h 22"/>
                <a:gd name="T30" fmla="*/ 5 w 19"/>
                <a:gd name="T31" fmla="*/ 3 h 22"/>
                <a:gd name="T32" fmla="*/ 10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10" y="0"/>
                  </a:moveTo>
                  <a:lnTo>
                    <a:pt x="15" y="3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7" name="Freeform 45"/>
            <p:cNvSpPr>
              <a:spLocks/>
            </p:cNvSpPr>
            <p:nvPr/>
          </p:nvSpPr>
          <p:spPr bwMode="auto">
            <a:xfrm>
              <a:off x="5337" y="3566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5 w 19"/>
                <a:gd name="T3" fmla="*/ 0 h 19"/>
                <a:gd name="T4" fmla="*/ 17 w 19"/>
                <a:gd name="T5" fmla="*/ 3 h 19"/>
                <a:gd name="T6" fmla="*/ 19 w 19"/>
                <a:gd name="T7" fmla="*/ 5 h 19"/>
                <a:gd name="T8" fmla="*/ 19 w 19"/>
                <a:gd name="T9" fmla="*/ 10 h 19"/>
                <a:gd name="T10" fmla="*/ 19 w 19"/>
                <a:gd name="T11" fmla="*/ 14 h 19"/>
                <a:gd name="T12" fmla="*/ 17 w 19"/>
                <a:gd name="T13" fmla="*/ 17 h 19"/>
                <a:gd name="T14" fmla="*/ 15 w 19"/>
                <a:gd name="T15" fmla="*/ 19 h 19"/>
                <a:gd name="T16" fmla="*/ 10 w 19"/>
                <a:gd name="T17" fmla="*/ 19 h 19"/>
                <a:gd name="T18" fmla="*/ 5 w 19"/>
                <a:gd name="T19" fmla="*/ 19 h 19"/>
                <a:gd name="T20" fmla="*/ 3 w 19"/>
                <a:gd name="T21" fmla="*/ 17 h 19"/>
                <a:gd name="T22" fmla="*/ 0 w 19"/>
                <a:gd name="T23" fmla="*/ 14 h 19"/>
                <a:gd name="T24" fmla="*/ 0 w 19"/>
                <a:gd name="T25" fmla="*/ 10 h 19"/>
                <a:gd name="T26" fmla="*/ 0 w 19"/>
                <a:gd name="T27" fmla="*/ 5 h 19"/>
                <a:gd name="T28" fmla="*/ 3 w 19"/>
                <a:gd name="T29" fmla="*/ 3 h 19"/>
                <a:gd name="T30" fmla="*/ 5 w 19"/>
                <a:gd name="T31" fmla="*/ 0 h 19"/>
                <a:gd name="T32" fmla="*/ 1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8" name="Freeform 46"/>
            <p:cNvSpPr>
              <a:spLocks/>
            </p:cNvSpPr>
            <p:nvPr/>
          </p:nvSpPr>
          <p:spPr bwMode="auto">
            <a:xfrm>
              <a:off x="5337" y="3566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5 w 19"/>
                <a:gd name="T3" fmla="*/ 0 h 19"/>
                <a:gd name="T4" fmla="*/ 17 w 19"/>
                <a:gd name="T5" fmla="*/ 3 h 19"/>
                <a:gd name="T6" fmla="*/ 19 w 19"/>
                <a:gd name="T7" fmla="*/ 5 h 19"/>
                <a:gd name="T8" fmla="*/ 19 w 19"/>
                <a:gd name="T9" fmla="*/ 10 h 19"/>
                <a:gd name="T10" fmla="*/ 19 w 19"/>
                <a:gd name="T11" fmla="*/ 14 h 19"/>
                <a:gd name="T12" fmla="*/ 17 w 19"/>
                <a:gd name="T13" fmla="*/ 17 h 19"/>
                <a:gd name="T14" fmla="*/ 15 w 19"/>
                <a:gd name="T15" fmla="*/ 19 h 19"/>
                <a:gd name="T16" fmla="*/ 10 w 19"/>
                <a:gd name="T17" fmla="*/ 19 h 19"/>
                <a:gd name="T18" fmla="*/ 5 w 19"/>
                <a:gd name="T19" fmla="*/ 19 h 19"/>
                <a:gd name="T20" fmla="*/ 3 w 19"/>
                <a:gd name="T21" fmla="*/ 17 h 19"/>
                <a:gd name="T22" fmla="*/ 0 w 19"/>
                <a:gd name="T23" fmla="*/ 14 h 19"/>
                <a:gd name="T24" fmla="*/ 0 w 19"/>
                <a:gd name="T25" fmla="*/ 10 h 19"/>
                <a:gd name="T26" fmla="*/ 0 w 19"/>
                <a:gd name="T27" fmla="*/ 5 h 19"/>
                <a:gd name="T28" fmla="*/ 3 w 19"/>
                <a:gd name="T29" fmla="*/ 3 h 19"/>
                <a:gd name="T30" fmla="*/ 5 w 19"/>
                <a:gd name="T31" fmla="*/ 0 h 19"/>
                <a:gd name="T32" fmla="*/ 1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89" name="Freeform 47"/>
            <p:cNvSpPr>
              <a:spLocks/>
            </p:cNvSpPr>
            <p:nvPr/>
          </p:nvSpPr>
          <p:spPr bwMode="auto">
            <a:xfrm>
              <a:off x="5337" y="3484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0 h 21"/>
                <a:gd name="T4" fmla="*/ 17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7 w 19"/>
                <a:gd name="T13" fmla="*/ 16 h 21"/>
                <a:gd name="T14" fmla="*/ 15 w 19"/>
                <a:gd name="T15" fmla="*/ 18 h 21"/>
                <a:gd name="T16" fmla="*/ 10 w 19"/>
                <a:gd name="T17" fmla="*/ 21 h 21"/>
                <a:gd name="T18" fmla="*/ 5 w 19"/>
                <a:gd name="T19" fmla="*/ 18 h 21"/>
                <a:gd name="T20" fmla="*/ 3 w 19"/>
                <a:gd name="T21" fmla="*/ 16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3 w 19"/>
                <a:gd name="T29" fmla="*/ 2 h 21"/>
                <a:gd name="T30" fmla="*/ 5 w 19"/>
                <a:gd name="T31" fmla="*/ 0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21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0" name="Freeform 48"/>
            <p:cNvSpPr>
              <a:spLocks/>
            </p:cNvSpPr>
            <p:nvPr/>
          </p:nvSpPr>
          <p:spPr bwMode="auto">
            <a:xfrm>
              <a:off x="5337" y="3484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0 h 21"/>
                <a:gd name="T4" fmla="*/ 17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7 w 19"/>
                <a:gd name="T13" fmla="*/ 16 h 21"/>
                <a:gd name="T14" fmla="*/ 15 w 19"/>
                <a:gd name="T15" fmla="*/ 18 h 21"/>
                <a:gd name="T16" fmla="*/ 10 w 19"/>
                <a:gd name="T17" fmla="*/ 21 h 21"/>
                <a:gd name="T18" fmla="*/ 5 w 19"/>
                <a:gd name="T19" fmla="*/ 18 h 21"/>
                <a:gd name="T20" fmla="*/ 3 w 19"/>
                <a:gd name="T21" fmla="*/ 16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3 w 19"/>
                <a:gd name="T29" fmla="*/ 2 h 21"/>
                <a:gd name="T30" fmla="*/ 5 w 19"/>
                <a:gd name="T31" fmla="*/ 0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21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1" name="Freeform 49"/>
            <p:cNvSpPr>
              <a:spLocks/>
            </p:cNvSpPr>
            <p:nvPr/>
          </p:nvSpPr>
          <p:spPr bwMode="auto">
            <a:xfrm>
              <a:off x="5337" y="3318"/>
              <a:ext cx="19" cy="22"/>
            </a:xfrm>
            <a:custGeom>
              <a:avLst/>
              <a:gdLst>
                <a:gd name="T0" fmla="*/ 10 w 19"/>
                <a:gd name="T1" fmla="*/ 0 h 22"/>
                <a:gd name="T2" fmla="*/ 15 w 19"/>
                <a:gd name="T3" fmla="*/ 3 h 22"/>
                <a:gd name="T4" fmla="*/ 17 w 19"/>
                <a:gd name="T5" fmla="*/ 5 h 22"/>
                <a:gd name="T6" fmla="*/ 19 w 19"/>
                <a:gd name="T7" fmla="*/ 7 h 22"/>
                <a:gd name="T8" fmla="*/ 19 w 19"/>
                <a:gd name="T9" fmla="*/ 12 h 22"/>
                <a:gd name="T10" fmla="*/ 19 w 19"/>
                <a:gd name="T11" fmla="*/ 15 h 22"/>
                <a:gd name="T12" fmla="*/ 17 w 19"/>
                <a:gd name="T13" fmla="*/ 19 h 22"/>
                <a:gd name="T14" fmla="*/ 15 w 19"/>
                <a:gd name="T15" fmla="*/ 22 h 22"/>
                <a:gd name="T16" fmla="*/ 10 w 19"/>
                <a:gd name="T17" fmla="*/ 22 h 22"/>
                <a:gd name="T18" fmla="*/ 5 w 19"/>
                <a:gd name="T19" fmla="*/ 22 h 22"/>
                <a:gd name="T20" fmla="*/ 3 w 19"/>
                <a:gd name="T21" fmla="*/ 19 h 22"/>
                <a:gd name="T22" fmla="*/ 0 w 19"/>
                <a:gd name="T23" fmla="*/ 15 h 22"/>
                <a:gd name="T24" fmla="*/ 0 w 19"/>
                <a:gd name="T25" fmla="*/ 12 h 22"/>
                <a:gd name="T26" fmla="*/ 0 w 19"/>
                <a:gd name="T27" fmla="*/ 7 h 22"/>
                <a:gd name="T28" fmla="*/ 3 w 19"/>
                <a:gd name="T29" fmla="*/ 5 h 22"/>
                <a:gd name="T30" fmla="*/ 5 w 19"/>
                <a:gd name="T31" fmla="*/ 3 h 22"/>
                <a:gd name="T32" fmla="*/ 10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10" y="0"/>
                  </a:moveTo>
                  <a:lnTo>
                    <a:pt x="15" y="3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2" name="Freeform 50"/>
            <p:cNvSpPr>
              <a:spLocks/>
            </p:cNvSpPr>
            <p:nvPr/>
          </p:nvSpPr>
          <p:spPr bwMode="auto">
            <a:xfrm>
              <a:off x="5337" y="3318"/>
              <a:ext cx="19" cy="22"/>
            </a:xfrm>
            <a:custGeom>
              <a:avLst/>
              <a:gdLst>
                <a:gd name="T0" fmla="*/ 10 w 19"/>
                <a:gd name="T1" fmla="*/ 0 h 22"/>
                <a:gd name="T2" fmla="*/ 15 w 19"/>
                <a:gd name="T3" fmla="*/ 3 h 22"/>
                <a:gd name="T4" fmla="*/ 17 w 19"/>
                <a:gd name="T5" fmla="*/ 5 h 22"/>
                <a:gd name="T6" fmla="*/ 19 w 19"/>
                <a:gd name="T7" fmla="*/ 7 h 22"/>
                <a:gd name="T8" fmla="*/ 19 w 19"/>
                <a:gd name="T9" fmla="*/ 12 h 22"/>
                <a:gd name="T10" fmla="*/ 19 w 19"/>
                <a:gd name="T11" fmla="*/ 15 h 22"/>
                <a:gd name="T12" fmla="*/ 17 w 19"/>
                <a:gd name="T13" fmla="*/ 19 h 22"/>
                <a:gd name="T14" fmla="*/ 15 w 19"/>
                <a:gd name="T15" fmla="*/ 22 h 22"/>
                <a:gd name="T16" fmla="*/ 10 w 19"/>
                <a:gd name="T17" fmla="*/ 22 h 22"/>
                <a:gd name="T18" fmla="*/ 5 w 19"/>
                <a:gd name="T19" fmla="*/ 22 h 22"/>
                <a:gd name="T20" fmla="*/ 3 w 19"/>
                <a:gd name="T21" fmla="*/ 19 h 22"/>
                <a:gd name="T22" fmla="*/ 0 w 19"/>
                <a:gd name="T23" fmla="*/ 15 h 22"/>
                <a:gd name="T24" fmla="*/ 0 w 19"/>
                <a:gd name="T25" fmla="*/ 12 h 22"/>
                <a:gd name="T26" fmla="*/ 0 w 19"/>
                <a:gd name="T27" fmla="*/ 7 h 22"/>
                <a:gd name="T28" fmla="*/ 3 w 19"/>
                <a:gd name="T29" fmla="*/ 5 h 22"/>
                <a:gd name="T30" fmla="*/ 5 w 19"/>
                <a:gd name="T31" fmla="*/ 3 h 22"/>
                <a:gd name="T32" fmla="*/ 10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10" y="0"/>
                  </a:moveTo>
                  <a:lnTo>
                    <a:pt x="15" y="3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5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3" name="Freeform 51"/>
            <p:cNvSpPr>
              <a:spLocks/>
            </p:cNvSpPr>
            <p:nvPr/>
          </p:nvSpPr>
          <p:spPr bwMode="auto">
            <a:xfrm>
              <a:off x="5337" y="3238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5 w 19"/>
                <a:gd name="T3" fmla="*/ 0 h 19"/>
                <a:gd name="T4" fmla="*/ 17 w 19"/>
                <a:gd name="T5" fmla="*/ 3 h 19"/>
                <a:gd name="T6" fmla="*/ 19 w 19"/>
                <a:gd name="T7" fmla="*/ 5 h 19"/>
                <a:gd name="T8" fmla="*/ 19 w 19"/>
                <a:gd name="T9" fmla="*/ 10 h 19"/>
                <a:gd name="T10" fmla="*/ 19 w 19"/>
                <a:gd name="T11" fmla="*/ 14 h 19"/>
                <a:gd name="T12" fmla="*/ 17 w 19"/>
                <a:gd name="T13" fmla="*/ 17 h 19"/>
                <a:gd name="T14" fmla="*/ 15 w 19"/>
                <a:gd name="T15" fmla="*/ 19 h 19"/>
                <a:gd name="T16" fmla="*/ 10 w 19"/>
                <a:gd name="T17" fmla="*/ 19 h 19"/>
                <a:gd name="T18" fmla="*/ 5 w 19"/>
                <a:gd name="T19" fmla="*/ 19 h 19"/>
                <a:gd name="T20" fmla="*/ 3 w 19"/>
                <a:gd name="T21" fmla="*/ 17 h 19"/>
                <a:gd name="T22" fmla="*/ 0 w 19"/>
                <a:gd name="T23" fmla="*/ 14 h 19"/>
                <a:gd name="T24" fmla="*/ 0 w 19"/>
                <a:gd name="T25" fmla="*/ 10 h 19"/>
                <a:gd name="T26" fmla="*/ 0 w 19"/>
                <a:gd name="T27" fmla="*/ 5 h 19"/>
                <a:gd name="T28" fmla="*/ 3 w 19"/>
                <a:gd name="T29" fmla="*/ 3 h 19"/>
                <a:gd name="T30" fmla="*/ 5 w 19"/>
                <a:gd name="T31" fmla="*/ 0 h 19"/>
                <a:gd name="T32" fmla="*/ 1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4" name="Freeform 52"/>
            <p:cNvSpPr>
              <a:spLocks/>
            </p:cNvSpPr>
            <p:nvPr/>
          </p:nvSpPr>
          <p:spPr bwMode="auto">
            <a:xfrm>
              <a:off x="5337" y="3238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5 w 19"/>
                <a:gd name="T3" fmla="*/ 0 h 19"/>
                <a:gd name="T4" fmla="*/ 17 w 19"/>
                <a:gd name="T5" fmla="*/ 3 h 19"/>
                <a:gd name="T6" fmla="*/ 19 w 19"/>
                <a:gd name="T7" fmla="*/ 5 h 19"/>
                <a:gd name="T8" fmla="*/ 19 w 19"/>
                <a:gd name="T9" fmla="*/ 10 h 19"/>
                <a:gd name="T10" fmla="*/ 19 w 19"/>
                <a:gd name="T11" fmla="*/ 14 h 19"/>
                <a:gd name="T12" fmla="*/ 17 w 19"/>
                <a:gd name="T13" fmla="*/ 17 h 19"/>
                <a:gd name="T14" fmla="*/ 15 w 19"/>
                <a:gd name="T15" fmla="*/ 19 h 19"/>
                <a:gd name="T16" fmla="*/ 10 w 19"/>
                <a:gd name="T17" fmla="*/ 19 h 19"/>
                <a:gd name="T18" fmla="*/ 5 w 19"/>
                <a:gd name="T19" fmla="*/ 19 h 19"/>
                <a:gd name="T20" fmla="*/ 3 w 19"/>
                <a:gd name="T21" fmla="*/ 17 h 19"/>
                <a:gd name="T22" fmla="*/ 0 w 19"/>
                <a:gd name="T23" fmla="*/ 14 h 19"/>
                <a:gd name="T24" fmla="*/ 0 w 19"/>
                <a:gd name="T25" fmla="*/ 10 h 19"/>
                <a:gd name="T26" fmla="*/ 0 w 19"/>
                <a:gd name="T27" fmla="*/ 5 h 19"/>
                <a:gd name="T28" fmla="*/ 3 w 19"/>
                <a:gd name="T29" fmla="*/ 3 h 19"/>
                <a:gd name="T30" fmla="*/ 5 w 19"/>
                <a:gd name="T31" fmla="*/ 0 h 19"/>
                <a:gd name="T32" fmla="*/ 1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5" name="Freeform 53"/>
            <p:cNvSpPr>
              <a:spLocks/>
            </p:cNvSpPr>
            <p:nvPr/>
          </p:nvSpPr>
          <p:spPr bwMode="auto">
            <a:xfrm>
              <a:off x="5337" y="3156"/>
              <a:ext cx="19" cy="18"/>
            </a:xfrm>
            <a:custGeom>
              <a:avLst/>
              <a:gdLst>
                <a:gd name="T0" fmla="*/ 10 w 19"/>
                <a:gd name="T1" fmla="*/ 0 h 18"/>
                <a:gd name="T2" fmla="*/ 15 w 19"/>
                <a:gd name="T3" fmla="*/ 0 h 18"/>
                <a:gd name="T4" fmla="*/ 17 w 19"/>
                <a:gd name="T5" fmla="*/ 2 h 18"/>
                <a:gd name="T6" fmla="*/ 19 w 19"/>
                <a:gd name="T7" fmla="*/ 4 h 18"/>
                <a:gd name="T8" fmla="*/ 19 w 19"/>
                <a:gd name="T9" fmla="*/ 9 h 18"/>
                <a:gd name="T10" fmla="*/ 19 w 19"/>
                <a:gd name="T11" fmla="*/ 14 h 18"/>
                <a:gd name="T12" fmla="*/ 17 w 19"/>
                <a:gd name="T13" fmla="*/ 16 h 18"/>
                <a:gd name="T14" fmla="*/ 15 w 19"/>
                <a:gd name="T15" fmla="*/ 18 h 18"/>
                <a:gd name="T16" fmla="*/ 10 w 19"/>
                <a:gd name="T17" fmla="*/ 18 h 18"/>
                <a:gd name="T18" fmla="*/ 5 w 19"/>
                <a:gd name="T19" fmla="*/ 18 h 18"/>
                <a:gd name="T20" fmla="*/ 3 w 19"/>
                <a:gd name="T21" fmla="*/ 16 h 18"/>
                <a:gd name="T22" fmla="*/ 0 w 19"/>
                <a:gd name="T23" fmla="*/ 14 h 18"/>
                <a:gd name="T24" fmla="*/ 0 w 19"/>
                <a:gd name="T25" fmla="*/ 9 h 18"/>
                <a:gd name="T26" fmla="*/ 0 w 19"/>
                <a:gd name="T27" fmla="*/ 4 h 18"/>
                <a:gd name="T28" fmla="*/ 3 w 19"/>
                <a:gd name="T29" fmla="*/ 2 h 18"/>
                <a:gd name="T30" fmla="*/ 5 w 19"/>
                <a:gd name="T31" fmla="*/ 0 h 18"/>
                <a:gd name="T32" fmla="*/ 10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6" name="Freeform 54"/>
            <p:cNvSpPr>
              <a:spLocks/>
            </p:cNvSpPr>
            <p:nvPr/>
          </p:nvSpPr>
          <p:spPr bwMode="auto">
            <a:xfrm>
              <a:off x="5337" y="3156"/>
              <a:ext cx="19" cy="18"/>
            </a:xfrm>
            <a:custGeom>
              <a:avLst/>
              <a:gdLst>
                <a:gd name="T0" fmla="*/ 10 w 19"/>
                <a:gd name="T1" fmla="*/ 0 h 18"/>
                <a:gd name="T2" fmla="*/ 15 w 19"/>
                <a:gd name="T3" fmla="*/ 0 h 18"/>
                <a:gd name="T4" fmla="*/ 17 w 19"/>
                <a:gd name="T5" fmla="*/ 2 h 18"/>
                <a:gd name="T6" fmla="*/ 19 w 19"/>
                <a:gd name="T7" fmla="*/ 4 h 18"/>
                <a:gd name="T8" fmla="*/ 19 w 19"/>
                <a:gd name="T9" fmla="*/ 9 h 18"/>
                <a:gd name="T10" fmla="*/ 19 w 19"/>
                <a:gd name="T11" fmla="*/ 14 h 18"/>
                <a:gd name="T12" fmla="*/ 17 w 19"/>
                <a:gd name="T13" fmla="*/ 16 h 18"/>
                <a:gd name="T14" fmla="*/ 15 w 19"/>
                <a:gd name="T15" fmla="*/ 18 h 18"/>
                <a:gd name="T16" fmla="*/ 10 w 19"/>
                <a:gd name="T17" fmla="*/ 18 h 18"/>
                <a:gd name="T18" fmla="*/ 5 w 19"/>
                <a:gd name="T19" fmla="*/ 18 h 18"/>
                <a:gd name="T20" fmla="*/ 3 w 19"/>
                <a:gd name="T21" fmla="*/ 16 h 18"/>
                <a:gd name="T22" fmla="*/ 0 w 19"/>
                <a:gd name="T23" fmla="*/ 14 h 18"/>
                <a:gd name="T24" fmla="*/ 0 w 19"/>
                <a:gd name="T25" fmla="*/ 9 h 18"/>
                <a:gd name="T26" fmla="*/ 0 w 19"/>
                <a:gd name="T27" fmla="*/ 4 h 18"/>
                <a:gd name="T28" fmla="*/ 3 w 19"/>
                <a:gd name="T29" fmla="*/ 2 h 18"/>
                <a:gd name="T30" fmla="*/ 5 w 19"/>
                <a:gd name="T31" fmla="*/ 0 h 18"/>
                <a:gd name="T32" fmla="*/ 10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7" name="Freeform 55"/>
            <p:cNvSpPr>
              <a:spLocks/>
            </p:cNvSpPr>
            <p:nvPr/>
          </p:nvSpPr>
          <p:spPr bwMode="auto">
            <a:xfrm>
              <a:off x="5337" y="3073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0 h 21"/>
                <a:gd name="T4" fmla="*/ 17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7 w 19"/>
                <a:gd name="T13" fmla="*/ 17 h 21"/>
                <a:gd name="T14" fmla="*/ 15 w 19"/>
                <a:gd name="T15" fmla="*/ 19 h 21"/>
                <a:gd name="T16" fmla="*/ 10 w 19"/>
                <a:gd name="T17" fmla="*/ 21 h 21"/>
                <a:gd name="T18" fmla="*/ 5 w 19"/>
                <a:gd name="T19" fmla="*/ 19 h 21"/>
                <a:gd name="T20" fmla="*/ 3 w 19"/>
                <a:gd name="T21" fmla="*/ 17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3 w 19"/>
                <a:gd name="T29" fmla="*/ 2 h 21"/>
                <a:gd name="T30" fmla="*/ 5 w 19"/>
                <a:gd name="T31" fmla="*/ 0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8" name="Freeform 56"/>
            <p:cNvSpPr>
              <a:spLocks/>
            </p:cNvSpPr>
            <p:nvPr/>
          </p:nvSpPr>
          <p:spPr bwMode="auto">
            <a:xfrm>
              <a:off x="5337" y="3073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0 h 21"/>
                <a:gd name="T4" fmla="*/ 17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7 w 19"/>
                <a:gd name="T13" fmla="*/ 17 h 21"/>
                <a:gd name="T14" fmla="*/ 15 w 19"/>
                <a:gd name="T15" fmla="*/ 19 h 21"/>
                <a:gd name="T16" fmla="*/ 10 w 19"/>
                <a:gd name="T17" fmla="*/ 21 h 21"/>
                <a:gd name="T18" fmla="*/ 5 w 19"/>
                <a:gd name="T19" fmla="*/ 19 h 21"/>
                <a:gd name="T20" fmla="*/ 3 w 19"/>
                <a:gd name="T21" fmla="*/ 17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3 w 19"/>
                <a:gd name="T29" fmla="*/ 2 h 21"/>
                <a:gd name="T30" fmla="*/ 5 w 19"/>
                <a:gd name="T31" fmla="*/ 0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99" name="Freeform 57"/>
            <p:cNvSpPr>
              <a:spLocks/>
            </p:cNvSpPr>
            <p:nvPr/>
          </p:nvSpPr>
          <p:spPr bwMode="auto">
            <a:xfrm>
              <a:off x="5337" y="2908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2 h 21"/>
                <a:gd name="T4" fmla="*/ 17 w 19"/>
                <a:gd name="T5" fmla="*/ 5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7 w 19"/>
                <a:gd name="T13" fmla="*/ 19 h 21"/>
                <a:gd name="T14" fmla="*/ 15 w 19"/>
                <a:gd name="T15" fmla="*/ 21 h 21"/>
                <a:gd name="T16" fmla="*/ 10 w 19"/>
                <a:gd name="T17" fmla="*/ 21 h 21"/>
                <a:gd name="T18" fmla="*/ 5 w 19"/>
                <a:gd name="T19" fmla="*/ 21 h 21"/>
                <a:gd name="T20" fmla="*/ 3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3 w 19"/>
                <a:gd name="T29" fmla="*/ 5 h 21"/>
                <a:gd name="T30" fmla="*/ 5 w 19"/>
                <a:gd name="T31" fmla="*/ 2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2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00" name="Freeform 58"/>
            <p:cNvSpPr>
              <a:spLocks/>
            </p:cNvSpPr>
            <p:nvPr/>
          </p:nvSpPr>
          <p:spPr bwMode="auto">
            <a:xfrm>
              <a:off x="5337" y="2908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2 h 21"/>
                <a:gd name="T4" fmla="*/ 17 w 19"/>
                <a:gd name="T5" fmla="*/ 5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7 w 19"/>
                <a:gd name="T13" fmla="*/ 19 h 21"/>
                <a:gd name="T14" fmla="*/ 15 w 19"/>
                <a:gd name="T15" fmla="*/ 21 h 21"/>
                <a:gd name="T16" fmla="*/ 10 w 19"/>
                <a:gd name="T17" fmla="*/ 21 h 21"/>
                <a:gd name="T18" fmla="*/ 5 w 19"/>
                <a:gd name="T19" fmla="*/ 21 h 21"/>
                <a:gd name="T20" fmla="*/ 3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3 w 19"/>
                <a:gd name="T29" fmla="*/ 5 h 21"/>
                <a:gd name="T30" fmla="*/ 5 w 19"/>
                <a:gd name="T31" fmla="*/ 2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2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01" name="Freeform 59"/>
            <p:cNvSpPr>
              <a:spLocks/>
            </p:cNvSpPr>
            <p:nvPr/>
          </p:nvSpPr>
          <p:spPr bwMode="auto">
            <a:xfrm>
              <a:off x="5337" y="2828"/>
              <a:ext cx="19" cy="18"/>
            </a:xfrm>
            <a:custGeom>
              <a:avLst/>
              <a:gdLst>
                <a:gd name="T0" fmla="*/ 10 w 19"/>
                <a:gd name="T1" fmla="*/ 0 h 18"/>
                <a:gd name="T2" fmla="*/ 15 w 19"/>
                <a:gd name="T3" fmla="*/ 0 h 18"/>
                <a:gd name="T4" fmla="*/ 17 w 19"/>
                <a:gd name="T5" fmla="*/ 2 h 18"/>
                <a:gd name="T6" fmla="*/ 19 w 19"/>
                <a:gd name="T7" fmla="*/ 4 h 18"/>
                <a:gd name="T8" fmla="*/ 19 w 19"/>
                <a:gd name="T9" fmla="*/ 9 h 18"/>
                <a:gd name="T10" fmla="*/ 19 w 19"/>
                <a:gd name="T11" fmla="*/ 14 h 18"/>
                <a:gd name="T12" fmla="*/ 17 w 19"/>
                <a:gd name="T13" fmla="*/ 16 h 18"/>
                <a:gd name="T14" fmla="*/ 15 w 19"/>
                <a:gd name="T15" fmla="*/ 18 h 18"/>
                <a:gd name="T16" fmla="*/ 10 w 19"/>
                <a:gd name="T17" fmla="*/ 18 h 18"/>
                <a:gd name="T18" fmla="*/ 5 w 19"/>
                <a:gd name="T19" fmla="*/ 18 h 18"/>
                <a:gd name="T20" fmla="*/ 3 w 19"/>
                <a:gd name="T21" fmla="*/ 16 h 18"/>
                <a:gd name="T22" fmla="*/ 0 w 19"/>
                <a:gd name="T23" fmla="*/ 14 h 18"/>
                <a:gd name="T24" fmla="*/ 0 w 19"/>
                <a:gd name="T25" fmla="*/ 9 h 18"/>
                <a:gd name="T26" fmla="*/ 0 w 19"/>
                <a:gd name="T27" fmla="*/ 4 h 18"/>
                <a:gd name="T28" fmla="*/ 3 w 19"/>
                <a:gd name="T29" fmla="*/ 2 h 18"/>
                <a:gd name="T30" fmla="*/ 5 w 19"/>
                <a:gd name="T31" fmla="*/ 0 h 18"/>
                <a:gd name="T32" fmla="*/ 10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02" name="Freeform 60"/>
            <p:cNvSpPr>
              <a:spLocks/>
            </p:cNvSpPr>
            <p:nvPr/>
          </p:nvSpPr>
          <p:spPr bwMode="auto">
            <a:xfrm>
              <a:off x="5337" y="2828"/>
              <a:ext cx="19" cy="18"/>
            </a:xfrm>
            <a:custGeom>
              <a:avLst/>
              <a:gdLst>
                <a:gd name="T0" fmla="*/ 10 w 19"/>
                <a:gd name="T1" fmla="*/ 0 h 18"/>
                <a:gd name="T2" fmla="*/ 15 w 19"/>
                <a:gd name="T3" fmla="*/ 0 h 18"/>
                <a:gd name="T4" fmla="*/ 17 w 19"/>
                <a:gd name="T5" fmla="*/ 2 h 18"/>
                <a:gd name="T6" fmla="*/ 19 w 19"/>
                <a:gd name="T7" fmla="*/ 4 h 18"/>
                <a:gd name="T8" fmla="*/ 19 w 19"/>
                <a:gd name="T9" fmla="*/ 9 h 18"/>
                <a:gd name="T10" fmla="*/ 19 w 19"/>
                <a:gd name="T11" fmla="*/ 14 h 18"/>
                <a:gd name="T12" fmla="*/ 17 w 19"/>
                <a:gd name="T13" fmla="*/ 16 h 18"/>
                <a:gd name="T14" fmla="*/ 15 w 19"/>
                <a:gd name="T15" fmla="*/ 18 h 18"/>
                <a:gd name="T16" fmla="*/ 10 w 19"/>
                <a:gd name="T17" fmla="*/ 18 h 18"/>
                <a:gd name="T18" fmla="*/ 5 w 19"/>
                <a:gd name="T19" fmla="*/ 18 h 18"/>
                <a:gd name="T20" fmla="*/ 3 w 19"/>
                <a:gd name="T21" fmla="*/ 16 h 18"/>
                <a:gd name="T22" fmla="*/ 0 w 19"/>
                <a:gd name="T23" fmla="*/ 14 h 18"/>
                <a:gd name="T24" fmla="*/ 0 w 19"/>
                <a:gd name="T25" fmla="*/ 9 h 18"/>
                <a:gd name="T26" fmla="*/ 0 w 19"/>
                <a:gd name="T27" fmla="*/ 4 h 18"/>
                <a:gd name="T28" fmla="*/ 3 w 19"/>
                <a:gd name="T29" fmla="*/ 2 h 18"/>
                <a:gd name="T30" fmla="*/ 5 w 19"/>
                <a:gd name="T31" fmla="*/ 0 h 18"/>
                <a:gd name="T32" fmla="*/ 10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03" name="Freeform 61"/>
            <p:cNvSpPr>
              <a:spLocks/>
            </p:cNvSpPr>
            <p:nvPr/>
          </p:nvSpPr>
          <p:spPr bwMode="auto">
            <a:xfrm>
              <a:off x="5337" y="2745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0 h 21"/>
                <a:gd name="T4" fmla="*/ 17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7 w 19"/>
                <a:gd name="T13" fmla="*/ 17 h 21"/>
                <a:gd name="T14" fmla="*/ 15 w 19"/>
                <a:gd name="T15" fmla="*/ 19 h 21"/>
                <a:gd name="T16" fmla="*/ 10 w 19"/>
                <a:gd name="T17" fmla="*/ 21 h 21"/>
                <a:gd name="T18" fmla="*/ 5 w 19"/>
                <a:gd name="T19" fmla="*/ 19 h 21"/>
                <a:gd name="T20" fmla="*/ 3 w 19"/>
                <a:gd name="T21" fmla="*/ 17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3 w 19"/>
                <a:gd name="T29" fmla="*/ 2 h 21"/>
                <a:gd name="T30" fmla="*/ 5 w 19"/>
                <a:gd name="T31" fmla="*/ 0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04" name="Freeform 62"/>
            <p:cNvSpPr>
              <a:spLocks/>
            </p:cNvSpPr>
            <p:nvPr/>
          </p:nvSpPr>
          <p:spPr bwMode="auto">
            <a:xfrm>
              <a:off x="5337" y="2745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0 h 21"/>
                <a:gd name="T4" fmla="*/ 17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7 w 19"/>
                <a:gd name="T13" fmla="*/ 17 h 21"/>
                <a:gd name="T14" fmla="*/ 15 w 19"/>
                <a:gd name="T15" fmla="*/ 19 h 21"/>
                <a:gd name="T16" fmla="*/ 10 w 19"/>
                <a:gd name="T17" fmla="*/ 21 h 21"/>
                <a:gd name="T18" fmla="*/ 5 w 19"/>
                <a:gd name="T19" fmla="*/ 19 h 21"/>
                <a:gd name="T20" fmla="*/ 3 w 19"/>
                <a:gd name="T21" fmla="*/ 17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3 w 19"/>
                <a:gd name="T29" fmla="*/ 2 h 21"/>
                <a:gd name="T30" fmla="*/ 5 w 19"/>
                <a:gd name="T31" fmla="*/ 0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05" name="Freeform 63"/>
            <p:cNvSpPr>
              <a:spLocks/>
            </p:cNvSpPr>
            <p:nvPr/>
          </p:nvSpPr>
          <p:spPr bwMode="auto">
            <a:xfrm>
              <a:off x="5337" y="2662"/>
              <a:ext cx="19" cy="22"/>
            </a:xfrm>
            <a:custGeom>
              <a:avLst/>
              <a:gdLst>
                <a:gd name="T0" fmla="*/ 10 w 19"/>
                <a:gd name="T1" fmla="*/ 0 h 22"/>
                <a:gd name="T2" fmla="*/ 15 w 19"/>
                <a:gd name="T3" fmla="*/ 0 h 22"/>
                <a:gd name="T4" fmla="*/ 17 w 19"/>
                <a:gd name="T5" fmla="*/ 3 h 22"/>
                <a:gd name="T6" fmla="*/ 19 w 19"/>
                <a:gd name="T7" fmla="*/ 7 h 22"/>
                <a:gd name="T8" fmla="*/ 19 w 19"/>
                <a:gd name="T9" fmla="*/ 10 h 22"/>
                <a:gd name="T10" fmla="*/ 19 w 19"/>
                <a:gd name="T11" fmla="*/ 15 h 22"/>
                <a:gd name="T12" fmla="*/ 17 w 19"/>
                <a:gd name="T13" fmla="*/ 17 h 22"/>
                <a:gd name="T14" fmla="*/ 15 w 19"/>
                <a:gd name="T15" fmla="*/ 19 h 22"/>
                <a:gd name="T16" fmla="*/ 10 w 19"/>
                <a:gd name="T17" fmla="*/ 22 h 22"/>
                <a:gd name="T18" fmla="*/ 5 w 19"/>
                <a:gd name="T19" fmla="*/ 19 h 22"/>
                <a:gd name="T20" fmla="*/ 3 w 19"/>
                <a:gd name="T21" fmla="*/ 17 h 22"/>
                <a:gd name="T22" fmla="*/ 0 w 19"/>
                <a:gd name="T23" fmla="*/ 15 h 22"/>
                <a:gd name="T24" fmla="*/ 0 w 19"/>
                <a:gd name="T25" fmla="*/ 10 h 22"/>
                <a:gd name="T26" fmla="*/ 0 w 19"/>
                <a:gd name="T27" fmla="*/ 7 h 22"/>
                <a:gd name="T28" fmla="*/ 3 w 19"/>
                <a:gd name="T29" fmla="*/ 3 h 22"/>
                <a:gd name="T30" fmla="*/ 5 w 19"/>
                <a:gd name="T31" fmla="*/ 0 h 22"/>
                <a:gd name="T32" fmla="*/ 10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06" name="Freeform 64"/>
            <p:cNvSpPr>
              <a:spLocks/>
            </p:cNvSpPr>
            <p:nvPr/>
          </p:nvSpPr>
          <p:spPr bwMode="auto">
            <a:xfrm>
              <a:off x="5337" y="2662"/>
              <a:ext cx="19" cy="22"/>
            </a:xfrm>
            <a:custGeom>
              <a:avLst/>
              <a:gdLst>
                <a:gd name="T0" fmla="*/ 10 w 19"/>
                <a:gd name="T1" fmla="*/ 0 h 22"/>
                <a:gd name="T2" fmla="*/ 15 w 19"/>
                <a:gd name="T3" fmla="*/ 0 h 22"/>
                <a:gd name="T4" fmla="*/ 17 w 19"/>
                <a:gd name="T5" fmla="*/ 3 h 22"/>
                <a:gd name="T6" fmla="*/ 19 w 19"/>
                <a:gd name="T7" fmla="*/ 7 h 22"/>
                <a:gd name="T8" fmla="*/ 19 w 19"/>
                <a:gd name="T9" fmla="*/ 10 h 22"/>
                <a:gd name="T10" fmla="*/ 19 w 19"/>
                <a:gd name="T11" fmla="*/ 15 h 22"/>
                <a:gd name="T12" fmla="*/ 17 w 19"/>
                <a:gd name="T13" fmla="*/ 17 h 22"/>
                <a:gd name="T14" fmla="*/ 15 w 19"/>
                <a:gd name="T15" fmla="*/ 19 h 22"/>
                <a:gd name="T16" fmla="*/ 10 w 19"/>
                <a:gd name="T17" fmla="*/ 22 h 22"/>
                <a:gd name="T18" fmla="*/ 5 w 19"/>
                <a:gd name="T19" fmla="*/ 19 h 22"/>
                <a:gd name="T20" fmla="*/ 3 w 19"/>
                <a:gd name="T21" fmla="*/ 17 h 22"/>
                <a:gd name="T22" fmla="*/ 0 w 19"/>
                <a:gd name="T23" fmla="*/ 15 h 22"/>
                <a:gd name="T24" fmla="*/ 0 w 19"/>
                <a:gd name="T25" fmla="*/ 10 h 22"/>
                <a:gd name="T26" fmla="*/ 0 w 19"/>
                <a:gd name="T27" fmla="*/ 7 h 22"/>
                <a:gd name="T28" fmla="*/ 3 w 19"/>
                <a:gd name="T29" fmla="*/ 3 h 22"/>
                <a:gd name="T30" fmla="*/ 5 w 19"/>
                <a:gd name="T31" fmla="*/ 0 h 22"/>
                <a:gd name="T32" fmla="*/ 10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07" name="Freeform 65"/>
            <p:cNvSpPr>
              <a:spLocks/>
            </p:cNvSpPr>
            <p:nvPr/>
          </p:nvSpPr>
          <p:spPr bwMode="auto">
            <a:xfrm>
              <a:off x="5337" y="2500"/>
              <a:ext cx="19" cy="18"/>
            </a:xfrm>
            <a:custGeom>
              <a:avLst/>
              <a:gdLst>
                <a:gd name="T0" fmla="*/ 10 w 19"/>
                <a:gd name="T1" fmla="*/ 0 h 18"/>
                <a:gd name="T2" fmla="*/ 15 w 19"/>
                <a:gd name="T3" fmla="*/ 0 h 18"/>
                <a:gd name="T4" fmla="*/ 17 w 19"/>
                <a:gd name="T5" fmla="*/ 2 h 18"/>
                <a:gd name="T6" fmla="*/ 19 w 19"/>
                <a:gd name="T7" fmla="*/ 4 h 18"/>
                <a:gd name="T8" fmla="*/ 19 w 19"/>
                <a:gd name="T9" fmla="*/ 9 h 18"/>
                <a:gd name="T10" fmla="*/ 19 w 19"/>
                <a:gd name="T11" fmla="*/ 14 h 18"/>
                <a:gd name="T12" fmla="*/ 17 w 19"/>
                <a:gd name="T13" fmla="*/ 16 h 18"/>
                <a:gd name="T14" fmla="*/ 15 w 19"/>
                <a:gd name="T15" fmla="*/ 18 h 18"/>
                <a:gd name="T16" fmla="*/ 10 w 19"/>
                <a:gd name="T17" fmla="*/ 18 h 18"/>
                <a:gd name="T18" fmla="*/ 5 w 19"/>
                <a:gd name="T19" fmla="*/ 18 h 18"/>
                <a:gd name="T20" fmla="*/ 3 w 19"/>
                <a:gd name="T21" fmla="*/ 16 h 18"/>
                <a:gd name="T22" fmla="*/ 0 w 19"/>
                <a:gd name="T23" fmla="*/ 14 h 18"/>
                <a:gd name="T24" fmla="*/ 0 w 19"/>
                <a:gd name="T25" fmla="*/ 9 h 18"/>
                <a:gd name="T26" fmla="*/ 0 w 19"/>
                <a:gd name="T27" fmla="*/ 4 h 18"/>
                <a:gd name="T28" fmla="*/ 3 w 19"/>
                <a:gd name="T29" fmla="*/ 2 h 18"/>
                <a:gd name="T30" fmla="*/ 5 w 19"/>
                <a:gd name="T31" fmla="*/ 0 h 18"/>
                <a:gd name="T32" fmla="*/ 10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08" name="Freeform 66"/>
            <p:cNvSpPr>
              <a:spLocks/>
            </p:cNvSpPr>
            <p:nvPr/>
          </p:nvSpPr>
          <p:spPr bwMode="auto">
            <a:xfrm>
              <a:off x="5337" y="2500"/>
              <a:ext cx="19" cy="18"/>
            </a:xfrm>
            <a:custGeom>
              <a:avLst/>
              <a:gdLst>
                <a:gd name="T0" fmla="*/ 10 w 19"/>
                <a:gd name="T1" fmla="*/ 0 h 18"/>
                <a:gd name="T2" fmla="*/ 15 w 19"/>
                <a:gd name="T3" fmla="*/ 0 h 18"/>
                <a:gd name="T4" fmla="*/ 17 w 19"/>
                <a:gd name="T5" fmla="*/ 2 h 18"/>
                <a:gd name="T6" fmla="*/ 19 w 19"/>
                <a:gd name="T7" fmla="*/ 4 h 18"/>
                <a:gd name="T8" fmla="*/ 19 w 19"/>
                <a:gd name="T9" fmla="*/ 9 h 18"/>
                <a:gd name="T10" fmla="*/ 19 w 19"/>
                <a:gd name="T11" fmla="*/ 14 h 18"/>
                <a:gd name="T12" fmla="*/ 17 w 19"/>
                <a:gd name="T13" fmla="*/ 16 h 18"/>
                <a:gd name="T14" fmla="*/ 15 w 19"/>
                <a:gd name="T15" fmla="*/ 18 h 18"/>
                <a:gd name="T16" fmla="*/ 10 w 19"/>
                <a:gd name="T17" fmla="*/ 18 h 18"/>
                <a:gd name="T18" fmla="*/ 5 w 19"/>
                <a:gd name="T19" fmla="*/ 18 h 18"/>
                <a:gd name="T20" fmla="*/ 3 w 19"/>
                <a:gd name="T21" fmla="*/ 16 h 18"/>
                <a:gd name="T22" fmla="*/ 0 w 19"/>
                <a:gd name="T23" fmla="*/ 14 h 18"/>
                <a:gd name="T24" fmla="*/ 0 w 19"/>
                <a:gd name="T25" fmla="*/ 9 h 18"/>
                <a:gd name="T26" fmla="*/ 0 w 19"/>
                <a:gd name="T27" fmla="*/ 4 h 18"/>
                <a:gd name="T28" fmla="*/ 3 w 19"/>
                <a:gd name="T29" fmla="*/ 2 h 18"/>
                <a:gd name="T30" fmla="*/ 5 w 19"/>
                <a:gd name="T31" fmla="*/ 0 h 18"/>
                <a:gd name="T32" fmla="*/ 10 w 19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8"/>
                <a:gd name="T53" fmla="*/ 19 w 19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8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09" name="Freeform 67"/>
            <p:cNvSpPr>
              <a:spLocks/>
            </p:cNvSpPr>
            <p:nvPr/>
          </p:nvSpPr>
          <p:spPr bwMode="auto">
            <a:xfrm>
              <a:off x="5337" y="2417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5 w 19"/>
                <a:gd name="T3" fmla="*/ 0 h 19"/>
                <a:gd name="T4" fmla="*/ 17 w 19"/>
                <a:gd name="T5" fmla="*/ 2 h 19"/>
                <a:gd name="T6" fmla="*/ 19 w 19"/>
                <a:gd name="T7" fmla="*/ 5 h 19"/>
                <a:gd name="T8" fmla="*/ 19 w 19"/>
                <a:gd name="T9" fmla="*/ 9 h 19"/>
                <a:gd name="T10" fmla="*/ 19 w 19"/>
                <a:gd name="T11" fmla="*/ 14 h 19"/>
                <a:gd name="T12" fmla="*/ 17 w 19"/>
                <a:gd name="T13" fmla="*/ 17 h 19"/>
                <a:gd name="T14" fmla="*/ 15 w 19"/>
                <a:gd name="T15" fmla="*/ 19 h 19"/>
                <a:gd name="T16" fmla="*/ 10 w 19"/>
                <a:gd name="T17" fmla="*/ 19 h 19"/>
                <a:gd name="T18" fmla="*/ 5 w 19"/>
                <a:gd name="T19" fmla="*/ 19 h 19"/>
                <a:gd name="T20" fmla="*/ 3 w 19"/>
                <a:gd name="T21" fmla="*/ 17 h 19"/>
                <a:gd name="T22" fmla="*/ 0 w 19"/>
                <a:gd name="T23" fmla="*/ 14 h 19"/>
                <a:gd name="T24" fmla="*/ 0 w 19"/>
                <a:gd name="T25" fmla="*/ 9 h 19"/>
                <a:gd name="T26" fmla="*/ 0 w 19"/>
                <a:gd name="T27" fmla="*/ 5 h 19"/>
                <a:gd name="T28" fmla="*/ 3 w 19"/>
                <a:gd name="T29" fmla="*/ 2 h 19"/>
                <a:gd name="T30" fmla="*/ 5 w 19"/>
                <a:gd name="T31" fmla="*/ 0 h 19"/>
                <a:gd name="T32" fmla="*/ 1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10" name="Freeform 68"/>
            <p:cNvSpPr>
              <a:spLocks/>
            </p:cNvSpPr>
            <p:nvPr/>
          </p:nvSpPr>
          <p:spPr bwMode="auto">
            <a:xfrm>
              <a:off x="5337" y="2417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5 w 19"/>
                <a:gd name="T3" fmla="*/ 0 h 19"/>
                <a:gd name="T4" fmla="*/ 17 w 19"/>
                <a:gd name="T5" fmla="*/ 2 h 19"/>
                <a:gd name="T6" fmla="*/ 19 w 19"/>
                <a:gd name="T7" fmla="*/ 5 h 19"/>
                <a:gd name="T8" fmla="*/ 19 w 19"/>
                <a:gd name="T9" fmla="*/ 9 h 19"/>
                <a:gd name="T10" fmla="*/ 19 w 19"/>
                <a:gd name="T11" fmla="*/ 14 h 19"/>
                <a:gd name="T12" fmla="*/ 17 w 19"/>
                <a:gd name="T13" fmla="*/ 17 h 19"/>
                <a:gd name="T14" fmla="*/ 15 w 19"/>
                <a:gd name="T15" fmla="*/ 19 h 19"/>
                <a:gd name="T16" fmla="*/ 10 w 19"/>
                <a:gd name="T17" fmla="*/ 19 h 19"/>
                <a:gd name="T18" fmla="*/ 5 w 19"/>
                <a:gd name="T19" fmla="*/ 19 h 19"/>
                <a:gd name="T20" fmla="*/ 3 w 19"/>
                <a:gd name="T21" fmla="*/ 17 h 19"/>
                <a:gd name="T22" fmla="*/ 0 w 19"/>
                <a:gd name="T23" fmla="*/ 14 h 19"/>
                <a:gd name="T24" fmla="*/ 0 w 19"/>
                <a:gd name="T25" fmla="*/ 9 h 19"/>
                <a:gd name="T26" fmla="*/ 0 w 19"/>
                <a:gd name="T27" fmla="*/ 5 h 19"/>
                <a:gd name="T28" fmla="*/ 3 w 19"/>
                <a:gd name="T29" fmla="*/ 2 h 19"/>
                <a:gd name="T30" fmla="*/ 5 w 19"/>
                <a:gd name="T31" fmla="*/ 0 h 19"/>
                <a:gd name="T32" fmla="*/ 1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11" name="Freeform 69"/>
            <p:cNvSpPr>
              <a:spLocks/>
            </p:cNvSpPr>
            <p:nvPr/>
          </p:nvSpPr>
          <p:spPr bwMode="auto">
            <a:xfrm>
              <a:off x="5337" y="2334"/>
              <a:ext cx="19" cy="22"/>
            </a:xfrm>
            <a:custGeom>
              <a:avLst/>
              <a:gdLst>
                <a:gd name="T0" fmla="*/ 10 w 19"/>
                <a:gd name="T1" fmla="*/ 0 h 22"/>
                <a:gd name="T2" fmla="*/ 15 w 19"/>
                <a:gd name="T3" fmla="*/ 0 h 22"/>
                <a:gd name="T4" fmla="*/ 17 w 19"/>
                <a:gd name="T5" fmla="*/ 3 h 22"/>
                <a:gd name="T6" fmla="*/ 19 w 19"/>
                <a:gd name="T7" fmla="*/ 7 h 22"/>
                <a:gd name="T8" fmla="*/ 19 w 19"/>
                <a:gd name="T9" fmla="*/ 10 h 22"/>
                <a:gd name="T10" fmla="*/ 19 w 19"/>
                <a:gd name="T11" fmla="*/ 15 h 22"/>
                <a:gd name="T12" fmla="*/ 17 w 19"/>
                <a:gd name="T13" fmla="*/ 17 h 22"/>
                <a:gd name="T14" fmla="*/ 15 w 19"/>
                <a:gd name="T15" fmla="*/ 19 h 22"/>
                <a:gd name="T16" fmla="*/ 10 w 19"/>
                <a:gd name="T17" fmla="*/ 22 h 22"/>
                <a:gd name="T18" fmla="*/ 5 w 19"/>
                <a:gd name="T19" fmla="*/ 19 h 22"/>
                <a:gd name="T20" fmla="*/ 3 w 19"/>
                <a:gd name="T21" fmla="*/ 17 h 22"/>
                <a:gd name="T22" fmla="*/ 0 w 19"/>
                <a:gd name="T23" fmla="*/ 15 h 22"/>
                <a:gd name="T24" fmla="*/ 0 w 19"/>
                <a:gd name="T25" fmla="*/ 10 h 22"/>
                <a:gd name="T26" fmla="*/ 0 w 19"/>
                <a:gd name="T27" fmla="*/ 7 h 22"/>
                <a:gd name="T28" fmla="*/ 3 w 19"/>
                <a:gd name="T29" fmla="*/ 3 h 22"/>
                <a:gd name="T30" fmla="*/ 5 w 19"/>
                <a:gd name="T31" fmla="*/ 0 h 22"/>
                <a:gd name="T32" fmla="*/ 10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12" name="Freeform 70"/>
            <p:cNvSpPr>
              <a:spLocks/>
            </p:cNvSpPr>
            <p:nvPr/>
          </p:nvSpPr>
          <p:spPr bwMode="auto">
            <a:xfrm>
              <a:off x="5337" y="2334"/>
              <a:ext cx="19" cy="22"/>
            </a:xfrm>
            <a:custGeom>
              <a:avLst/>
              <a:gdLst>
                <a:gd name="T0" fmla="*/ 10 w 19"/>
                <a:gd name="T1" fmla="*/ 0 h 22"/>
                <a:gd name="T2" fmla="*/ 15 w 19"/>
                <a:gd name="T3" fmla="*/ 0 h 22"/>
                <a:gd name="T4" fmla="*/ 17 w 19"/>
                <a:gd name="T5" fmla="*/ 3 h 22"/>
                <a:gd name="T6" fmla="*/ 19 w 19"/>
                <a:gd name="T7" fmla="*/ 7 h 22"/>
                <a:gd name="T8" fmla="*/ 19 w 19"/>
                <a:gd name="T9" fmla="*/ 10 h 22"/>
                <a:gd name="T10" fmla="*/ 19 w 19"/>
                <a:gd name="T11" fmla="*/ 15 h 22"/>
                <a:gd name="T12" fmla="*/ 17 w 19"/>
                <a:gd name="T13" fmla="*/ 17 h 22"/>
                <a:gd name="T14" fmla="*/ 15 w 19"/>
                <a:gd name="T15" fmla="*/ 19 h 22"/>
                <a:gd name="T16" fmla="*/ 10 w 19"/>
                <a:gd name="T17" fmla="*/ 22 h 22"/>
                <a:gd name="T18" fmla="*/ 5 w 19"/>
                <a:gd name="T19" fmla="*/ 19 h 22"/>
                <a:gd name="T20" fmla="*/ 3 w 19"/>
                <a:gd name="T21" fmla="*/ 17 h 22"/>
                <a:gd name="T22" fmla="*/ 0 w 19"/>
                <a:gd name="T23" fmla="*/ 15 h 22"/>
                <a:gd name="T24" fmla="*/ 0 w 19"/>
                <a:gd name="T25" fmla="*/ 10 h 22"/>
                <a:gd name="T26" fmla="*/ 0 w 19"/>
                <a:gd name="T27" fmla="*/ 7 h 22"/>
                <a:gd name="T28" fmla="*/ 3 w 19"/>
                <a:gd name="T29" fmla="*/ 3 h 22"/>
                <a:gd name="T30" fmla="*/ 5 w 19"/>
                <a:gd name="T31" fmla="*/ 0 h 22"/>
                <a:gd name="T32" fmla="*/ 10 w 19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2"/>
                <a:gd name="T53" fmla="*/ 19 w 19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2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13" name="Freeform 71"/>
            <p:cNvSpPr>
              <a:spLocks/>
            </p:cNvSpPr>
            <p:nvPr/>
          </p:nvSpPr>
          <p:spPr bwMode="auto">
            <a:xfrm>
              <a:off x="5337" y="2252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2 h 21"/>
                <a:gd name="T4" fmla="*/ 17 w 19"/>
                <a:gd name="T5" fmla="*/ 2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7 w 19"/>
                <a:gd name="T13" fmla="*/ 19 h 21"/>
                <a:gd name="T14" fmla="*/ 15 w 19"/>
                <a:gd name="T15" fmla="*/ 19 h 21"/>
                <a:gd name="T16" fmla="*/ 10 w 19"/>
                <a:gd name="T17" fmla="*/ 21 h 21"/>
                <a:gd name="T18" fmla="*/ 5 w 19"/>
                <a:gd name="T19" fmla="*/ 19 h 21"/>
                <a:gd name="T20" fmla="*/ 3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3 w 19"/>
                <a:gd name="T29" fmla="*/ 2 h 21"/>
                <a:gd name="T30" fmla="*/ 5 w 19"/>
                <a:gd name="T31" fmla="*/ 2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2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14" name="Freeform 72"/>
            <p:cNvSpPr>
              <a:spLocks/>
            </p:cNvSpPr>
            <p:nvPr/>
          </p:nvSpPr>
          <p:spPr bwMode="auto">
            <a:xfrm>
              <a:off x="5337" y="2252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2 h 21"/>
                <a:gd name="T4" fmla="*/ 17 w 19"/>
                <a:gd name="T5" fmla="*/ 2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7 w 19"/>
                <a:gd name="T13" fmla="*/ 19 h 21"/>
                <a:gd name="T14" fmla="*/ 15 w 19"/>
                <a:gd name="T15" fmla="*/ 19 h 21"/>
                <a:gd name="T16" fmla="*/ 10 w 19"/>
                <a:gd name="T17" fmla="*/ 21 h 21"/>
                <a:gd name="T18" fmla="*/ 5 w 19"/>
                <a:gd name="T19" fmla="*/ 19 h 21"/>
                <a:gd name="T20" fmla="*/ 3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3 w 19"/>
                <a:gd name="T29" fmla="*/ 2 h 21"/>
                <a:gd name="T30" fmla="*/ 5 w 19"/>
                <a:gd name="T31" fmla="*/ 2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2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15" name="Freeform 73"/>
            <p:cNvSpPr>
              <a:spLocks/>
            </p:cNvSpPr>
            <p:nvPr/>
          </p:nvSpPr>
          <p:spPr bwMode="auto">
            <a:xfrm>
              <a:off x="5337" y="2089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5 w 19"/>
                <a:gd name="T3" fmla="*/ 0 h 19"/>
                <a:gd name="T4" fmla="*/ 17 w 19"/>
                <a:gd name="T5" fmla="*/ 2 h 19"/>
                <a:gd name="T6" fmla="*/ 19 w 19"/>
                <a:gd name="T7" fmla="*/ 5 h 19"/>
                <a:gd name="T8" fmla="*/ 19 w 19"/>
                <a:gd name="T9" fmla="*/ 9 h 19"/>
                <a:gd name="T10" fmla="*/ 19 w 19"/>
                <a:gd name="T11" fmla="*/ 14 h 19"/>
                <a:gd name="T12" fmla="*/ 17 w 19"/>
                <a:gd name="T13" fmla="*/ 17 h 19"/>
                <a:gd name="T14" fmla="*/ 15 w 19"/>
                <a:gd name="T15" fmla="*/ 19 h 19"/>
                <a:gd name="T16" fmla="*/ 10 w 19"/>
                <a:gd name="T17" fmla="*/ 19 h 19"/>
                <a:gd name="T18" fmla="*/ 5 w 19"/>
                <a:gd name="T19" fmla="*/ 19 h 19"/>
                <a:gd name="T20" fmla="*/ 3 w 19"/>
                <a:gd name="T21" fmla="*/ 17 h 19"/>
                <a:gd name="T22" fmla="*/ 0 w 19"/>
                <a:gd name="T23" fmla="*/ 14 h 19"/>
                <a:gd name="T24" fmla="*/ 0 w 19"/>
                <a:gd name="T25" fmla="*/ 9 h 19"/>
                <a:gd name="T26" fmla="*/ 0 w 19"/>
                <a:gd name="T27" fmla="*/ 5 h 19"/>
                <a:gd name="T28" fmla="*/ 3 w 19"/>
                <a:gd name="T29" fmla="*/ 2 h 19"/>
                <a:gd name="T30" fmla="*/ 5 w 19"/>
                <a:gd name="T31" fmla="*/ 0 h 19"/>
                <a:gd name="T32" fmla="*/ 1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16" name="Freeform 74"/>
            <p:cNvSpPr>
              <a:spLocks/>
            </p:cNvSpPr>
            <p:nvPr/>
          </p:nvSpPr>
          <p:spPr bwMode="auto">
            <a:xfrm>
              <a:off x="5337" y="2089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5 w 19"/>
                <a:gd name="T3" fmla="*/ 0 h 19"/>
                <a:gd name="T4" fmla="*/ 17 w 19"/>
                <a:gd name="T5" fmla="*/ 2 h 19"/>
                <a:gd name="T6" fmla="*/ 19 w 19"/>
                <a:gd name="T7" fmla="*/ 5 h 19"/>
                <a:gd name="T8" fmla="*/ 19 w 19"/>
                <a:gd name="T9" fmla="*/ 9 h 19"/>
                <a:gd name="T10" fmla="*/ 19 w 19"/>
                <a:gd name="T11" fmla="*/ 14 h 19"/>
                <a:gd name="T12" fmla="*/ 17 w 19"/>
                <a:gd name="T13" fmla="*/ 17 h 19"/>
                <a:gd name="T14" fmla="*/ 15 w 19"/>
                <a:gd name="T15" fmla="*/ 19 h 19"/>
                <a:gd name="T16" fmla="*/ 10 w 19"/>
                <a:gd name="T17" fmla="*/ 19 h 19"/>
                <a:gd name="T18" fmla="*/ 5 w 19"/>
                <a:gd name="T19" fmla="*/ 19 h 19"/>
                <a:gd name="T20" fmla="*/ 3 w 19"/>
                <a:gd name="T21" fmla="*/ 17 h 19"/>
                <a:gd name="T22" fmla="*/ 0 w 19"/>
                <a:gd name="T23" fmla="*/ 14 h 19"/>
                <a:gd name="T24" fmla="*/ 0 w 19"/>
                <a:gd name="T25" fmla="*/ 9 h 19"/>
                <a:gd name="T26" fmla="*/ 0 w 19"/>
                <a:gd name="T27" fmla="*/ 5 h 19"/>
                <a:gd name="T28" fmla="*/ 3 w 19"/>
                <a:gd name="T29" fmla="*/ 2 h 19"/>
                <a:gd name="T30" fmla="*/ 5 w 19"/>
                <a:gd name="T31" fmla="*/ 0 h 19"/>
                <a:gd name="T32" fmla="*/ 1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17" name="Freeform 75"/>
            <p:cNvSpPr>
              <a:spLocks/>
            </p:cNvSpPr>
            <p:nvPr/>
          </p:nvSpPr>
          <p:spPr bwMode="auto">
            <a:xfrm>
              <a:off x="5337" y="2006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5 w 19"/>
                <a:gd name="T3" fmla="*/ 0 h 19"/>
                <a:gd name="T4" fmla="*/ 17 w 19"/>
                <a:gd name="T5" fmla="*/ 3 h 19"/>
                <a:gd name="T6" fmla="*/ 19 w 19"/>
                <a:gd name="T7" fmla="*/ 8 h 19"/>
                <a:gd name="T8" fmla="*/ 19 w 19"/>
                <a:gd name="T9" fmla="*/ 10 h 19"/>
                <a:gd name="T10" fmla="*/ 19 w 19"/>
                <a:gd name="T11" fmla="*/ 15 h 19"/>
                <a:gd name="T12" fmla="*/ 17 w 19"/>
                <a:gd name="T13" fmla="*/ 17 h 19"/>
                <a:gd name="T14" fmla="*/ 15 w 19"/>
                <a:gd name="T15" fmla="*/ 19 h 19"/>
                <a:gd name="T16" fmla="*/ 10 w 19"/>
                <a:gd name="T17" fmla="*/ 19 h 19"/>
                <a:gd name="T18" fmla="*/ 5 w 19"/>
                <a:gd name="T19" fmla="*/ 19 h 19"/>
                <a:gd name="T20" fmla="*/ 3 w 19"/>
                <a:gd name="T21" fmla="*/ 17 h 19"/>
                <a:gd name="T22" fmla="*/ 0 w 19"/>
                <a:gd name="T23" fmla="*/ 15 h 19"/>
                <a:gd name="T24" fmla="*/ 0 w 19"/>
                <a:gd name="T25" fmla="*/ 10 h 19"/>
                <a:gd name="T26" fmla="*/ 0 w 19"/>
                <a:gd name="T27" fmla="*/ 8 h 19"/>
                <a:gd name="T28" fmla="*/ 3 w 19"/>
                <a:gd name="T29" fmla="*/ 3 h 19"/>
                <a:gd name="T30" fmla="*/ 5 w 19"/>
                <a:gd name="T31" fmla="*/ 0 h 19"/>
                <a:gd name="T32" fmla="*/ 1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18" name="Freeform 76"/>
            <p:cNvSpPr>
              <a:spLocks/>
            </p:cNvSpPr>
            <p:nvPr/>
          </p:nvSpPr>
          <p:spPr bwMode="auto">
            <a:xfrm>
              <a:off x="5337" y="2006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5 w 19"/>
                <a:gd name="T3" fmla="*/ 0 h 19"/>
                <a:gd name="T4" fmla="*/ 17 w 19"/>
                <a:gd name="T5" fmla="*/ 3 h 19"/>
                <a:gd name="T6" fmla="*/ 19 w 19"/>
                <a:gd name="T7" fmla="*/ 8 h 19"/>
                <a:gd name="T8" fmla="*/ 19 w 19"/>
                <a:gd name="T9" fmla="*/ 10 h 19"/>
                <a:gd name="T10" fmla="*/ 19 w 19"/>
                <a:gd name="T11" fmla="*/ 15 h 19"/>
                <a:gd name="T12" fmla="*/ 17 w 19"/>
                <a:gd name="T13" fmla="*/ 17 h 19"/>
                <a:gd name="T14" fmla="*/ 15 w 19"/>
                <a:gd name="T15" fmla="*/ 19 h 19"/>
                <a:gd name="T16" fmla="*/ 10 w 19"/>
                <a:gd name="T17" fmla="*/ 19 h 19"/>
                <a:gd name="T18" fmla="*/ 5 w 19"/>
                <a:gd name="T19" fmla="*/ 19 h 19"/>
                <a:gd name="T20" fmla="*/ 3 w 19"/>
                <a:gd name="T21" fmla="*/ 17 h 19"/>
                <a:gd name="T22" fmla="*/ 0 w 19"/>
                <a:gd name="T23" fmla="*/ 15 h 19"/>
                <a:gd name="T24" fmla="*/ 0 w 19"/>
                <a:gd name="T25" fmla="*/ 10 h 19"/>
                <a:gd name="T26" fmla="*/ 0 w 19"/>
                <a:gd name="T27" fmla="*/ 8 h 19"/>
                <a:gd name="T28" fmla="*/ 3 w 19"/>
                <a:gd name="T29" fmla="*/ 3 h 19"/>
                <a:gd name="T30" fmla="*/ 5 w 19"/>
                <a:gd name="T31" fmla="*/ 0 h 19"/>
                <a:gd name="T32" fmla="*/ 1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19" name="Freeform 77"/>
            <p:cNvSpPr>
              <a:spLocks/>
            </p:cNvSpPr>
            <p:nvPr/>
          </p:nvSpPr>
          <p:spPr bwMode="auto">
            <a:xfrm>
              <a:off x="5337" y="1924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0 h 21"/>
                <a:gd name="T4" fmla="*/ 17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7 w 19"/>
                <a:gd name="T13" fmla="*/ 16 h 21"/>
                <a:gd name="T14" fmla="*/ 15 w 19"/>
                <a:gd name="T15" fmla="*/ 19 h 21"/>
                <a:gd name="T16" fmla="*/ 10 w 19"/>
                <a:gd name="T17" fmla="*/ 21 h 21"/>
                <a:gd name="T18" fmla="*/ 5 w 19"/>
                <a:gd name="T19" fmla="*/ 19 h 21"/>
                <a:gd name="T20" fmla="*/ 3 w 19"/>
                <a:gd name="T21" fmla="*/ 16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3 w 19"/>
                <a:gd name="T29" fmla="*/ 2 h 21"/>
                <a:gd name="T30" fmla="*/ 5 w 19"/>
                <a:gd name="T31" fmla="*/ 0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20" name="Freeform 78"/>
            <p:cNvSpPr>
              <a:spLocks/>
            </p:cNvSpPr>
            <p:nvPr/>
          </p:nvSpPr>
          <p:spPr bwMode="auto">
            <a:xfrm>
              <a:off x="5337" y="1924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0 h 21"/>
                <a:gd name="T4" fmla="*/ 17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7 w 19"/>
                <a:gd name="T13" fmla="*/ 16 h 21"/>
                <a:gd name="T14" fmla="*/ 15 w 19"/>
                <a:gd name="T15" fmla="*/ 19 h 21"/>
                <a:gd name="T16" fmla="*/ 10 w 19"/>
                <a:gd name="T17" fmla="*/ 21 h 21"/>
                <a:gd name="T18" fmla="*/ 5 w 19"/>
                <a:gd name="T19" fmla="*/ 19 h 21"/>
                <a:gd name="T20" fmla="*/ 3 w 19"/>
                <a:gd name="T21" fmla="*/ 16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3 w 19"/>
                <a:gd name="T29" fmla="*/ 2 h 21"/>
                <a:gd name="T30" fmla="*/ 5 w 19"/>
                <a:gd name="T31" fmla="*/ 0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21" name="Freeform 79"/>
            <p:cNvSpPr>
              <a:spLocks/>
            </p:cNvSpPr>
            <p:nvPr/>
          </p:nvSpPr>
          <p:spPr bwMode="auto">
            <a:xfrm>
              <a:off x="5337" y="1841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3 h 21"/>
                <a:gd name="T4" fmla="*/ 17 w 19"/>
                <a:gd name="T5" fmla="*/ 5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7 w 19"/>
                <a:gd name="T13" fmla="*/ 19 h 21"/>
                <a:gd name="T14" fmla="*/ 15 w 19"/>
                <a:gd name="T15" fmla="*/ 21 h 21"/>
                <a:gd name="T16" fmla="*/ 10 w 19"/>
                <a:gd name="T17" fmla="*/ 21 h 21"/>
                <a:gd name="T18" fmla="*/ 5 w 19"/>
                <a:gd name="T19" fmla="*/ 21 h 21"/>
                <a:gd name="T20" fmla="*/ 3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3 w 19"/>
                <a:gd name="T29" fmla="*/ 5 h 21"/>
                <a:gd name="T30" fmla="*/ 5 w 19"/>
                <a:gd name="T31" fmla="*/ 3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3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22" name="Freeform 80"/>
            <p:cNvSpPr>
              <a:spLocks/>
            </p:cNvSpPr>
            <p:nvPr/>
          </p:nvSpPr>
          <p:spPr bwMode="auto">
            <a:xfrm>
              <a:off x="5337" y="1841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3 h 21"/>
                <a:gd name="T4" fmla="*/ 17 w 19"/>
                <a:gd name="T5" fmla="*/ 5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7 w 19"/>
                <a:gd name="T13" fmla="*/ 19 h 21"/>
                <a:gd name="T14" fmla="*/ 15 w 19"/>
                <a:gd name="T15" fmla="*/ 21 h 21"/>
                <a:gd name="T16" fmla="*/ 10 w 19"/>
                <a:gd name="T17" fmla="*/ 21 h 21"/>
                <a:gd name="T18" fmla="*/ 5 w 19"/>
                <a:gd name="T19" fmla="*/ 21 h 21"/>
                <a:gd name="T20" fmla="*/ 3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3 w 19"/>
                <a:gd name="T29" fmla="*/ 5 h 21"/>
                <a:gd name="T30" fmla="*/ 5 w 19"/>
                <a:gd name="T31" fmla="*/ 3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3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23" name="Freeform 81"/>
            <p:cNvSpPr>
              <a:spLocks/>
            </p:cNvSpPr>
            <p:nvPr/>
          </p:nvSpPr>
          <p:spPr bwMode="auto">
            <a:xfrm>
              <a:off x="5337" y="1678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5 w 19"/>
                <a:gd name="T3" fmla="*/ 0 h 19"/>
                <a:gd name="T4" fmla="*/ 17 w 19"/>
                <a:gd name="T5" fmla="*/ 3 h 19"/>
                <a:gd name="T6" fmla="*/ 19 w 19"/>
                <a:gd name="T7" fmla="*/ 5 h 19"/>
                <a:gd name="T8" fmla="*/ 19 w 19"/>
                <a:gd name="T9" fmla="*/ 10 h 19"/>
                <a:gd name="T10" fmla="*/ 19 w 19"/>
                <a:gd name="T11" fmla="*/ 15 h 19"/>
                <a:gd name="T12" fmla="*/ 17 w 19"/>
                <a:gd name="T13" fmla="*/ 17 h 19"/>
                <a:gd name="T14" fmla="*/ 15 w 19"/>
                <a:gd name="T15" fmla="*/ 19 h 19"/>
                <a:gd name="T16" fmla="*/ 10 w 19"/>
                <a:gd name="T17" fmla="*/ 19 h 19"/>
                <a:gd name="T18" fmla="*/ 5 w 19"/>
                <a:gd name="T19" fmla="*/ 19 h 19"/>
                <a:gd name="T20" fmla="*/ 3 w 19"/>
                <a:gd name="T21" fmla="*/ 17 h 19"/>
                <a:gd name="T22" fmla="*/ 0 w 19"/>
                <a:gd name="T23" fmla="*/ 15 h 19"/>
                <a:gd name="T24" fmla="*/ 0 w 19"/>
                <a:gd name="T25" fmla="*/ 10 h 19"/>
                <a:gd name="T26" fmla="*/ 0 w 19"/>
                <a:gd name="T27" fmla="*/ 5 h 19"/>
                <a:gd name="T28" fmla="*/ 3 w 19"/>
                <a:gd name="T29" fmla="*/ 3 h 19"/>
                <a:gd name="T30" fmla="*/ 5 w 19"/>
                <a:gd name="T31" fmla="*/ 0 h 19"/>
                <a:gd name="T32" fmla="*/ 1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24" name="Freeform 82"/>
            <p:cNvSpPr>
              <a:spLocks/>
            </p:cNvSpPr>
            <p:nvPr/>
          </p:nvSpPr>
          <p:spPr bwMode="auto">
            <a:xfrm>
              <a:off x="5337" y="1678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5 w 19"/>
                <a:gd name="T3" fmla="*/ 0 h 19"/>
                <a:gd name="T4" fmla="*/ 17 w 19"/>
                <a:gd name="T5" fmla="*/ 3 h 19"/>
                <a:gd name="T6" fmla="*/ 19 w 19"/>
                <a:gd name="T7" fmla="*/ 5 h 19"/>
                <a:gd name="T8" fmla="*/ 19 w 19"/>
                <a:gd name="T9" fmla="*/ 10 h 19"/>
                <a:gd name="T10" fmla="*/ 19 w 19"/>
                <a:gd name="T11" fmla="*/ 15 h 19"/>
                <a:gd name="T12" fmla="*/ 17 w 19"/>
                <a:gd name="T13" fmla="*/ 17 h 19"/>
                <a:gd name="T14" fmla="*/ 15 w 19"/>
                <a:gd name="T15" fmla="*/ 19 h 19"/>
                <a:gd name="T16" fmla="*/ 10 w 19"/>
                <a:gd name="T17" fmla="*/ 19 h 19"/>
                <a:gd name="T18" fmla="*/ 5 w 19"/>
                <a:gd name="T19" fmla="*/ 19 h 19"/>
                <a:gd name="T20" fmla="*/ 3 w 19"/>
                <a:gd name="T21" fmla="*/ 17 h 19"/>
                <a:gd name="T22" fmla="*/ 0 w 19"/>
                <a:gd name="T23" fmla="*/ 15 h 19"/>
                <a:gd name="T24" fmla="*/ 0 w 19"/>
                <a:gd name="T25" fmla="*/ 10 h 19"/>
                <a:gd name="T26" fmla="*/ 0 w 19"/>
                <a:gd name="T27" fmla="*/ 5 h 19"/>
                <a:gd name="T28" fmla="*/ 3 w 19"/>
                <a:gd name="T29" fmla="*/ 3 h 19"/>
                <a:gd name="T30" fmla="*/ 5 w 19"/>
                <a:gd name="T31" fmla="*/ 0 h 19"/>
                <a:gd name="T32" fmla="*/ 10 w 19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9"/>
                <a:gd name="T53" fmla="*/ 19 w 19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25" name="Freeform 83"/>
            <p:cNvSpPr>
              <a:spLocks/>
            </p:cNvSpPr>
            <p:nvPr/>
          </p:nvSpPr>
          <p:spPr bwMode="auto">
            <a:xfrm>
              <a:off x="5337" y="1596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0 h 21"/>
                <a:gd name="T4" fmla="*/ 17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7 w 19"/>
                <a:gd name="T13" fmla="*/ 16 h 21"/>
                <a:gd name="T14" fmla="*/ 15 w 19"/>
                <a:gd name="T15" fmla="*/ 19 h 21"/>
                <a:gd name="T16" fmla="*/ 10 w 19"/>
                <a:gd name="T17" fmla="*/ 21 h 21"/>
                <a:gd name="T18" fmla="*/ 5 w 19"/>
                <a:gd name="T19" fmla="*/ 19 h 21"/>
                <a:gd name="T20" fmla="*/ 3 w 19"/>
                <a:gd name="T21" fmla="*/ 16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3 w 19"/>
                <a:gd name="T29" fmla="*/ 2 h 21"/>
                <a:gd name="T30" fmla="*/ 5 w 19"/>
                <a:gd name="T31" fmla="*/ 0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26" name="Freeform 84"/>
            <p:cNvSpPr>
              <a:spLocks/>
            </p:cNvSpPr>
            <p:nvPr/>
          </p:nvSpPr>
          <p:spPr bwMode="auto">
            <a:xfrm>
              <a:off x="5337" y="1596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0 h 21"/>
                <a:gd name="T4" fmla="*/ 17 w 19"/>
                <a:gd name="T5" fmla="*/ 2 h 21"/>
                <a:gd name="T6" fmla="*/ 19 w 19"/>
                <a:gd name="T7" fmla="*/ 7 h 21"/>
                <a:gd name="T8" fmla="*/ 19 w 19"/>
                <a:gd name="T9" fmla="*/ 9 h 21"/>
                <a:gd name="T10" fmla="*/ 19 w 19"/>
                <a:gd name="T11" fmla="*/ 14 h 21"/>
                <a:gd name="T12" fmla="*/ 17 w 19"/>
                <a:gd name="T13" fmla="*/ 16 h 21"/>
                <a:gd name="T14" fmla="*/ 15 w 19"/>
                <a:gd name="T15" fmla="*/ 19 h 21"/>
                <a:gd name="T16" fmla="*/ 10 w 19"/>
                <a:gd name="T17" fmla="*/ 21 h 21"/>
                <a:gd name="T18" fmla="*/ 5 w 19"/>
                <a:gd name="T19" fmla="*/ 19 h 21"/>
                <a:gd name="T20" fmla="*/ 3 w 19"/>
                <a:gd name="T21" fmla="*/ 16 h 21"/>
                <a:gd name="T22" fmla="*/ 0 w 19"/>
                <a:gd name="T23" fmla="*/ 14 h 21"/>
                <a:gd name="T24" fmla="*/ 0 w 19"/>
                <a:gd name="T25" fmla="*/ 9 h 21"/>
                <a:gd name="T26" fmla="*/ 0 w 19"/>
                <a:gd name="T27" fmla="*/ 7 h 21"/>
                <a:gd name="T28" fmla="*/ 3 w 19"/>
                <a:gd name="T29" fmla="*/ 2 h 21"/>
                <a:gd name="T30" fmla="*/ 5 w 19"/>
                <a:gd name="T31" fmla="*/ 0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27" name="Freeform 85"/>
            <p:cNvSpPr>
              <a:spLocks/>
            </p:cNvSpPr>
            <p:nvPr/>
          </p:nvSpPr>
          <p:spPr bwMode="auto">
            <a:xfrm>
              <a:off x="5337" y="1513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3 h 21"/>
                <a:gd name="T4" fmla="*/ 17 w 19"/>
                <a:gd name="T5" fmla="*/ 3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7 w 19"/>
                <a:gd name="T13" fmla="*/ 19 h 21"/>
                <a:gd name="T14" fmla="*/ 15 w 19"/>
                <a:gd name="T15" fmla="*/ 19 h 21"/>
                <a:gd name="T16" fmla="*/ 10 w 19"/>
                <a:gd name="T17" fmla="*/ 21 h 21"/>
                <a:gd name="T18" fmla="*/ 5 w 19"/>
                <a:gd name="T19" fmla="*/ 19 h 21"/>
                <a:gd name="T20" fmla="*/ 3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3 w 19"/>
                <a:gd name="T29" fmla="*/ 3 h 21"/>
                <a:gd name="T30" fmla="*/ 5 w 19"/>
                <a:gd name="T31" fmla="*/ 3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3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28" name="Freeform 86"/>
            <p:cNvSpPr>
              <a:spLocks/>
            </p:cNvSpPr>
            <p:nvPr/>
          </p:nvSpPr>
          <p:spPr bwMode="auto">
            <a:xfrm>
              <a:off x="5337" y="1513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3 h 21"/>
                <a:gd name="T4" fmla="*/ 17 w 19"/>
                <a:gd name="T5" fmla="*/ 3 h 21"/>
                <a:gd name="T6" fmla="*/ 19 w 19"/>
                <a:gd name="T7" fmla="*/ 7 h 21"/>
                <a:gd name="T8" fmla="*/ 19 w 19"/>
                <a:gd name="T9" fmla="*/ 12 h 21"/>
                <a:gd name="T10" fmla="*/ 19 w 19"/>
                <a:gd name="T11" fmla="*/ 14 h 21"/>
                <a:gd name="T12" fmla="*/ 17 w 19"/>
                <a:gd name="T13" fmla="*/ 19 h 21"/>
                <a:gd name="T14" fmla="*/ 15 w 19"/>
                <a:gd name="T15" fmla="*/ 19 h 21"/>
                <a:gd name="T16" fmla="*/ 10 w 19"/>
                <a:gd name="T17" fmla="*/ 21 h 21"/>
                <a:gd name="T18" fmla="*/ 5 w 19"/>
                <a:gd name="T19" fmla="*/ 19 h 21"/>
                <a:gd name="T20" fmla="*/ 3 w 19"/>
                <a:gd name="T21" fmla="*/ 19 h 21"/>
                <a:gd name="T22" fmla="*/ 0 w 19"/>
                <a:gd name="T23" fmla="*/ 14 h 21"/>
                <a:gd name="T24" fmla="*/ 0 w 19"/>
                <a:gd name="T25" fmla="*/ 12 h 21"/>
                <a:gd name="T26" fmla="*/ 0 w 19"/>
                <a:gd name="T27" fmla="*/ 7 h 21"/>
                <a:gd name="T28" fmla="*/ 3 w 19"/>
                <a:gd name="T29" fmla="*/ 3 h 21"/>
                <a:gd name="T30" fmla="*/ 5 w 19"/>
                <a:gd name="T31" fmla="*/ 3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3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29" name="Freeform 87"/>
            <p:cNvSpPr>
              <a:spLocks/>
            </p:cNvSpPr>
            <p:nvPr/>
          </p:nvSpPr>
          <p:spPr bwMode="auto">
            <a:xfrm>
              <a:off x="5337" y="1431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2 h 21"/>
                <a:gd name="T4" fmla="*/ 17 w 19"/>
                <a:gd name="T5" fmla="*/ 4 h 21"/>
                <a:gd name="T6" fmla="*/ 19 w 19"/>
                <a:gd name="T7" fmla="*/ 7 h 21"/>
                <a:gd name="T8" fmla="*/ 19 w 19"/>
                <a:gd name="T9" fmla="*/ 11 h 21"/>
                <a:gd name="T10" fmla="*/ 19 w 19"/>
                <a:gd name="T11" fmla="*/ 14 h 21"/>
                <a:gd name="T12" fmla="*/ 17 w 19"/>
                <a:gd name="T13" fmla="*/ 19 h 21"/>
                <a:gd name="T14" fmla="*/ 15 w 19"/>
                <a:gd name="T15" fmla="*/ 21 h 21"/>
                <a:gd name="T16" fmla="*/ 10 w 19"/>
                <a:gd name="T17" fmla="*/ 21 h 21"/>
                <a:gd name="T18" fmla="*/ 5 w 19"/>
                <a:gd name="T19" fmla="*/ 21 h 21"/>
                <a:gd name="T20" fmla="*/ 3 w 19"/>
                <a:gd name="T21" fmla="*/ 19 h 21"/>
                <a:gd name="T22" fmla="*/ 0 w 19"/>
                <a:gd name="T23" fmla="*/ 14 h 21"/>
                <a:gd name="T24" fmla="*/ 0 w 19"/>
                <a:gd name="T25" fmla="*/ 11 h 21"/>
                <a:gd name="T26" fmla="*/ 0 w 19"/>
                <a:gd name="T27" fmla="*/ 7 h 21"/>
                <a:gd name="T28" fmla="*/ 3 w 19"/>
                <a:gd name="T29" fmla="*/ 4 h 21"/>
                <a:gd name="T30" fmla="*/ 5 w 19"/>
                <a:gd name="T31" fmla="*/ 2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30" name="Freeform 88"/>
            <p:cNvSpPr>
              <a:spLocks/>
            </p:cNvSpPr>
            <p:nvPr/>
          </p:nvSpPr>
          <p:spPr bwMode="auto">
            <a:xfrm>
              <a:off x="5337" y="1431"/>
              <a:ext cx="19" cy="21"/>
            </a:xfrm>
            <a:custGeom>
              <a:avLst/>
              <a:gdLst>
                <a:gd name="T0" fmla="*/ 10 w 19"/>
                <a:gd name="T1" fmla="*/ 0 h 21"/>
                <a:gd name="T2" fmla="*/ 15 w 19"/>
                <a:gd name="T3" fmla="*/ 2 h 21"/>
                <a:gd name="T4" fmla="*/ 17 w 19"/>
                <a:gd name="T5" fmla="*/ 4 h 21"/>
                <a:gd name="T6" fmla="*/ 19 w 19"/>
                <a:gd name="T7" fmla="*/ 7 h 21"/>
                <a:gd name="T8" fmla="*/ 19 w 19"/>
                <a:gd name="T9" fmla="*/ 11 h 21"/>
                <a:gd name="T10" fmla="*/ 19 w 19"/>
                <a:gd name="T11" fmla="*/ 14 h 21"/>
                <a:gd name="T12" fmla="*/ 17 w 19"/>
                <a:gd name="T13" fmla="*/ 19 h 21"/>
                <a:gd name="T14" fmla="*/ 15 w 19"/>
                <a:gd name="T15" fmla="*/ 21 h 21"/>
                <a:gd name="T16" fmla="*/ 10 w 19"/>
                <a:gd name="T17" fmla="*/ 21 h 21"/>
                <a:gd name="T18" fmla="*/ 5 w 19"/>
                <a:gd name="T19" fmla="*/ 21 h 21"/>
                <a:gd name="T20" fmla="*/ 3 w 19"/>
                <a:gd name="T21" fmla="*/ 19 h 21"/>
                <a:gd name="T22" fmla="*/ 0 w 19"/>
                <a:gd name="T23" fmla="*/ 14 h 21"/>
                <a:gd name="T24" fmla="*/ 0 w 19"/>
                <a:gd name="T25" fmla="*/ 11 h 21"/>
                <a:gd name="T26" fmla="*/ 0 w 19"/>
                <a:gd name="T27" fmla="*/ 7 h 21"/>
                <a:gd name="T28" fmla="*/ 3 w 19"/>
                <a:gd name="T29" fmla="*/ 4 h 21"/>
                <a:gd name="T30" fmla="*/ 5 w 19"/>
                <a:gd name="T31" fmla="*/ 2 h 21"/>
                <a:gd name="T32" fmla="*/ 10 w 19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21"/>
                <a:gd name="T53" fmla="*/ 19 w 19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21">
                  <a:moveTo>
                    <a:pt x="10" y="0"/>
                  </a:moveTo>
                  <a:lnTo>
                    <a:pt x="15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31" name="Freeform 89"/>
            <p:cNvSpPr>
              <a:spLocks/>
            </p:cNvSpPr>
            <p:nvPr/>
          </p:nvSpPr>
          <p:spPr bwMode="auto">
            <a:xfrm>
              <a:off x="2229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32" name="Freeform 90"/>
            <p:cNvSpPr>
              <a:spLocks/>
            </p:cNvSpPr>
            <p:nvPr/>
          </p:nvSpPr>
          <p:spPr bwMode="auto">
            <a:xfrm>
              <a:off x="2229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33" name="Freeform 91"/>
            <p:cNvSpPr>
              <a:spLocks/>
            </p:cNvSpPr>
            <p:nvPr/>
          </p:nvSpPr>
          <p:spPr bwMode="auto">
            <a:xfrm>
              <a:off x="2229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5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5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34" name="Freeform 92"/>
            <p:cNvSpPr>
              <a:spLocks/>
            </p:cNvSpPr>
            <p:nvPr/>
          </p:nvSpPr>
          <p:spPr bwMode="auto">
            <a:xfrm>
              <a:off x="2229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5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5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35" name="Freeform 93"/>
            <p:cNvSpPr>
              <a:spLocks/>
            </p:cNvSpPr>
            <p:nvPr/>
          </p:nvSpPr>
          <p:spPr bwMode="auto">
            <a:xfrm>
              <a:off x="2229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36" name="Freeform 94"/>
            <p:cNvSpPr>
              <a:spLocks/>
            </p:cNvSpPr>
            <p:nvPr/>
          </p:nvSpPr>
          <p:spPr bwMode="auto">
            <a:xfrm>
              <a:off x="2229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37" name="Freeform 95"/>
            <p:cNvSpPr>
              <a:spLocks/>
            </p:cNvSpPr>
            <p:nvPr/>
          </p:nvSpPr>
          <p:spPr bwMode="auto">
            <a:xfrm>
              <a:off x="2229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5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38" name="Freeform 96"/>
            <p:cNvSpPr>
              <a:spLocks/>
            </p:cNvSpPr>
            <p:nvPr/>
          </p:nvSpPr>
          <p:spPr bwMode="auto">
            <a:xfrm>
              <a:off x="2229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5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39" name="Freeform 97"/>
            <p:cNvSpPr>
              <a:spLocks/>
            </p:cNvSpPr>
            <p:nvPr/>
          </p:nvSpPr>
          <p:spPr bwMode="auto">
            <a:xfrm>
              <a:off x="2229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5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5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40" name="Freeform 98"/>
            <p:cNvSpPr>
              <a:spLocks/>
            </p:cNvSpPr>
            <p:nvPr/>
          </p:nvSpPr>
          <p:spPr bwMode="auto">
            <a:xfrm>
              <a:off x="2229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5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5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5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41" name="Freeform 99"/>
            <p:cNvSpPr>
              <a:spLocks/>
            </p:cNvSpPr>
            <p:nvPr/>
          </p:nvSpPr>
          <p:spPr bwMode="auto">
            <a:xfrm>
              <a:off x="2229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42" name="Freeform 100"/>
            <p:cNvSpPr>
              <a:spLocks/>
            </p:cNvSpPr>
            <p:nvPr/>
          </p:nvSpPr>
          <p:spPr bwMode="auto">
            <a:xfrm>
              <a:off x="2229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43" name="Freeform 101"/>
            <p:cNvSpPr>
              <a:spLocks/>
            </p:cNvSpPr>
            <p:nvPr/>
          </p:nvSpPr>
          <p:spPr bwMode="auto">
            <a:xfrm>
              <a:off x="2229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44" name="Freeform 102"/>
            <p:cNvSpPr>
              <a:spLocks/>
            </p:cNvSpPr>
            <p:nvPr/>
          </p:nvSpPr>
          <p:spPr bwMode="auto">
            <a:xfrm>
              <a:off x="2229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45" name="Freeform 103"/>
            <p:cNvSpPr>
              <a:spLocks/>
            </p:cNvSpPr>
            <p:nvPr/>
          </p:nvSpPr>
          <p:spPr bwMode="auto">
            <a:xfrm>
              <a:off x="2229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46" name="Freeform 104"/>
            <p:cNvSpPr>
              <a:spLocks/>
            </p:cNvSpPr>
            <p:nvPr/>
          </p:nvSpPr>
          <p:spPr bwMode="auto">
            <a:xfrm>
              <a:off x="2229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47" name="Freeform 105"/>
            <p:cNvSpPr>
              <a:spLocks/>
            </p:cNvSpPr>
            <p:nvPr/>
          </p:nvSpPr>
          <p:spPr bwMode="auto">
            <a:xfrm>
              <a:off x="2229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48" name="Freeform 106"/>
            <p:cNvSpPr>
              <a:spLocks/>
            </p:cNvSpPr>
            <p:nvPr/>
          </p:nvSpPr>
          <p:spPr bwMode="auto">
            <a:xfrm>
              <a:off x="2229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49" name="Freeform 107"/>
            <p:cNvSpPr>
              <a:spLocks/>
            </p:cNvSpPr>
            <p:nvPr/>
          </p:nvSpPr>
          <p:spPr bwMode="auto">
            <a:xfrm>
              <a:off x="2229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50" name="Freeform 108"/>
            <p:cNvSpPr>
              <a:spLocks/>
            </p:cNvSpPr>
            <p:nvPr/>
          </p:nvSpPr>
          <p:spPr bwMode="auto">
            <a:xfrm>
              <a:off x="2229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51" name="Freeform 109"/>
            <p:cNvSpPr>
              <a:spLocks/>
            </p:cNvSpPr>
            <p:nvPr/>
          </p:nvSpPr>
          <p:spPr bwMode="auto">
            <a:xfrm>
              <a:off x="2229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52" name="Freeform 110"/>
            <p:cNvSpPr>
              <a:spLocks/>
            </p:cNvSpPr>
            <p:nvPr/>
          </p:nvSpPr>
          <p:spPr bwMode="auto">
            <a:xfrm>
              <a:off x="2229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53" name="Freeform 111"/>
            <p:cNvSpPr>
              <a:spLocks/>
            </p:cNvSpPr>
            <p:nvPr/>
          </p:nvSpPr>
          <p:spPr bwMode="auto">
            <a:xfrm>
              <a:off x="2229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5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5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54" name="Freeform 112"/>
            <p:cNvSpPr>
              <a:spLocks/>
            </p:cNvSpPr>
            <p:nvPr/>
          </p:nvSpPr>
          <p:spPr bwMode="auto">
            <a:xfrm>
              <a:off x="2229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5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5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55" name="Freeform 113"/>
            <p:cNvSpPr>
              <a:spLocks/>
            </p:cNvSpPr>
            <p:nvPr/>
          </p:nvSpPr>
          <p:spPr bwMode="auto">
            <a:xfrm>
              <a:off x="2229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56" name="Freeform 114"/>
            <p:cNvSpPr>
              <a:spLocks/>
            </p:cNvSpPr>
            <p:nvPr/>
          </p:nvSpPr>
          <p:spPr bwMode="auto">
            <a:xfrm>
              <a:off x="2229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5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5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57" name="Freeform 115"/>
            <p:cNvSpPr>
              <a:spLocks/>
            </p:cNvSpPr>
            <p:nvPr/>
          </p:nvSpPr>
          <p:spPr bwMode="auto">
            <a:xfrm>
              <a:off x="2229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58" name="Freeform 116"/>
            <p:cNvSpPr>
              <a:spLocks/>
            </p:cNvSpPr>
            <p:nvPr/>
          </p:nvSpPr>
          <p:spPr bwMode="auto">
            <a:xfrm>
              <a:off x="2229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59" name="Freeform 117"/>
            <p:cNvSpPr>
              <a:spLocks/>
            </p:cNvSpPr>
            <p:nvPr/>
          </p:nvSpPr>
          <p:spPr bwMode="auto">
            <a:xfrm>
              <a:off x="2229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5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5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60" name="Freeform 118"/>
            <p:cNvSpPr>
              <a:spLocks/>
            </p:cNvSpPr>
            <p:nvPr/>
          </p:nvSpPr>
          <p:spPr bwMode="auto">
            <a:xfrm>
              <a:off x="2229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5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5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61" name="Freeform 119"/>
            <p:cNvSpPr>
              <a:spLocks/>
            </p:cNvSpPr>
            <p:nvPr/>
          </p:nvSpPr>
          <p:spPr bwMode="auto">
            <a:xfrm>
              <a:off x="2229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62" name="Freeform 120"/>
            <p:cNvSpPr>
              <a:spLocks/>
            </p:cNvSpPr>
            <p:nvPr/>
          </p:nvSpPr>
          <p:spPr bwMode="auto">
            <a:xfrm>
              <a:off x="2229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63" name="Freeform 121"/>
            <p:cNvSpPr>
              <a:spLocks/>
            </p:cNvSpPr>
            <p:nvPr/>
          </p:nvSpPr>
          <p:spPr bwMode="auto">
            <a:xfrm>
              <a:off x="2229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64" name="Freeform 122"/>
            <p:cNvSpPr>
              <a:spLocks/>
            </p:cNvSpPr>
            <p:nvPr/>
          </p:nvSpPr>
          <p:spPr bwMode="auto">
            <a:xfrm>
              <a:off x="2229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65" name="Freeform 123"/>
            <p:cNvSpPr>
              <a:spLocks/>
            </p:cNvSpPr>
            <p:nvPr/>
          </p:nvSpPr>
          <p:spPr bwMode="auto">
            <a:xfrm>
              <a:off x="2229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8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66" name="Freeform 124"/>
            <p:cNvSpPr>
              <a:spLocks/>
            </p:cNvSpPr>
            <p:nvPr/>
          </p:nvSpPr>
          <p:spPr bwMode="auto">
            <a:xfrm>
              <a:off x="2229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8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67" name="Freeform 125"/>
            <p:cNvSpPr>
              <a:spLocks/>
            </p:cNvSpPr>
            <p:nvPr/>
          </p:nvSpPr>
          <p:spPr bwMode="auto">
            <a:xfrm>
              <a:off x="2229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68" name="Freeform 126"/>
            <p:cNvSpPr>
              <a:spLocks/>
            </p:cNvSpPr>
            <p:nvPr/>
          </p:nvSpPr>
          <p:spPr bwMode="auto">
            <a:xfrm>
              <a:off x="2229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69" name="Freeform 127"/>
            <p:cNvSpPr>
              <a:spLocks/>
            </p:cNvSpPr>
            <p:nvPr/>
          </p:nvSpPr>
          <p:spPr bwMode="auto">
            <a:xfrm>
              <a:off x="2229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70" name="Freeform 128"/>
            <p:cNvSpPr>
              <a:spLocks/>
            </p:cNvSpPr>
            <p:nvPr/>
          </p:nvSpPr>
          <p:spPr bwMode="auto">
            <a:xfrm>
              <a:off x="2229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5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71" name="Freeform 129"/>
            <p:cNvSpPr>
              <a:spLocks/>
            </p:cNvSpPr>
            <p:nvPr/>
          </p:nvSpPr>
          <p:spPr bwMode="auto">
            <a:xfrm>
              <a:off x="2229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72" name="Freeform 130"/>
            <p:cNvSpPr>
              <a:spLocks/>
            </p:cNvSpPr>
            <p:nvPr/>
          </p:nvSpPr>
          <p:spPr bwMode="auto">
            <a:xfrm>
              <a:off x="2229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5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5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73" name="Freeform 131"/>
            <p:cNvSpPr>
              <a:spLocks/>
            </p:cNvSpPr>
            <p:nvPr/>
          </p:nvSpPr>
          <p:spPr bwMode="auto">
            <a:xfrm>
              <a:off x="2229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74" name="Freeform 132"/>
            <p:cNvSpPr>
              <a:spLocks/>
            </p:cNvSpPr>
            <p:nvPr/>
          </p:nvSpPr>
          <p:spPr bwMode="auto">
            <a:xfrm>
              <a:off x="2229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5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75" name="Freeform 133"/>
            <p:cNvSpPr>
              <a:spLocks/>
            </p:cNvSpPr>
            <p:nvPr/>
          </p:nvSpPr>
          <p:spPr bwMode="auto">
            <a:xfrm>
              <a:off x="2229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5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76" name="Freeform 134"/>
            <p:cNvSpPr>
              <a:spLocks/>
            </p:cNvSpPr>
            <p:nvPr/>
          </p:nvSpPr>
          <p:spPr bwMode="auto">
            <a:xfrm>
              <a:off x="2229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5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5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77" name="Freeform 135"/>
            <p:cNvSpPr>
              <a:spLocks/>
            </p:cNvSpPr>
            <p:nvPr/>
          </p:nvSpPr>
          <p:spPr bwMode="auto">
            <a:xfrm>
              <a:off x="2229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9 w 21"/>
                <a:gd name="T7" fmla="*/ 7 h 21"/>
                <a:gd name="T8" fmla="*/ 21 w 21"/>
                <a:gd name="T9" fmla="*/ 11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78" name="Freeform 136"/>
            <p:cNvSpPr>
              <a:spLocks/>
            </p:cNvSpPr>
            <p:nvPr/>
          </p:nvSpPr>
          <p:spPr bwMode="auto">
            <a:xfrm>
              <a:off x="2229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9 w 21"/>
                <a:gd name="T7" fmla="*/ 7 h 21"/>
                <a:gd name="T8" fmla="*/ 21 w 21"/>
                <a:gd name="T9" fmla="*/ 11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5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5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79" name="Rectangle 137"/>
            <p:cNvSpPr>
              <a:spLocks noChangeArrowheads="1"/>
            </p:cNvSpPr>
            <p:nvPr/>
          </p:nvSpPr>
          <p:spPr bwMode="auto">
            <a:xfrm>
              <a:off x="2234" y="1372"/>
              <a:ext cx="9" cy="244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80" name="Freeform 138"/>
            <p:cNvSpPr>
              <a:spLocks/>
            </p:cNvSpPr>
            <p:nvPr/>
          </p:nvSpPr>
          <p:spPr bwMode="auto">
            <a:xfrm>
              <a:off x="1573" y="3729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81" name="Freeform 139"/>
            <p:cNvSpPr>
              <a:spLocks/>
            </p:cNvSpPr>
            <p:nvPr/>
          </p:nvSpPr>
          <p:spPr bwMode="auto">
            <a:xfrm>
              <a:off x="1573" y="3729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82" name="Freeform 140"/>
            <p:cNvSpPr>
              <a:spLocks/>
            </p:cNvSpPr>
            <p:nvPr/>
          </p:nvSpPr>
          <p:spPr bwMode="auto">
            <a:xfrm>
              <a:off x="1573" y="3646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6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6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83" name="Freeform 141"/>
            <p:cNvSpPr>
              <a:spLocks/>
            </p:cNvSpPr>
            <p:nvPr/>
          </p:nvSpPr>
          <p:spPr bwMode="auto">
            <a:xfrm>
              <a:off x="1573" y="3646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6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6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84" name="Freeform 142"/>
            <p:cNvSpPr>
              <a:spLocks/>
            </p:cNvSpPr>
            <p:nvPr/>
          </p:nvSpPr>
          <p:spPr bwMode="auto">
            <a:xfrm>
              <a:off x="1573" y="356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85" name="Freeform 143"/>
            <p:cNvSpPr>
              <a:spLocks/>
            </p:cNvSpPr>
            <p:nvPr/>
          </p:nvSpPr>
          <p:spPr bwMode="auto">
            <a:xfrm>
              <a:off x="1573" y="356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86" name="Freeform 144"/>
            <p:cNvSpPr>
              <a:spLocks/>
            </p:cNvSpPr>
            <p:nvPr/>
          </p:nvSpPr>
          <p:spPr bwMode="auto">
            <a:xfrm>
              <a:off x="1573" y="348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6 w 21"/>
                <a:gd name="T15" fmla="*/ 18 h 21"/>
                <a:gd name="T16" fmla="*/ 11 w 21"/>
                <a:gd name="T17" fmla="*/ 21 h 21"/>
                <a:gd name="T18" fmla="*/ 7 w 21"/>
                <a:gd name="T19" fmla="*/ 18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1" y="21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87" name="Freeform 145"/>
            <p:cNvSpPr>
              <a:spLocks/>
            </p:cNvSpPr>
            <p:nvPr/>
          </p:nvSpPr>
          <p:spPr bwMode="auto">
            <a:xfrm>
              <a:off x="1573" y="348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6 w 21"/>
                <a:gd name="T15" fmla="*/ 18 h 21"/>
                <a:gd name="T16" fmla="*/ 11 w 21"/>
                <a:gd name="T17" fmla="*/ 21 h 21"/>
                <a:gd name="T18" fmla="*/ 7 w 21"/>
                <a:gd name="T19" fmla="*/ 18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1" y="21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88" name="Freeform 146"/>
            <p:cNvSpPr>
              <a:spLocks/>
            </p:cNvSpPr>
            <p:nvPr/>
          </p:nvSpPr>
          <p:spPr bwMode="auto">
            <a:xfrm>
              <a:off x="1573" y="3318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6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6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89" name="Freeform 147"/>
            <p:cNvSpPr>
              <a:spLocks/>
            </p:cNvSpPr>
            <p:nvPr/>
          </p:nvSpPr>
          <p:spPr bwMode="auto">
            <a:xfrm>
              <a:off x="1573" y="3318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6 w 21"/>
                <a:gd name="T3" fmla="*/ 3 h 22"/>
                <a:gd name="T4" fmla="*/ 19 w 21"/>
                <a:gd name="T5" fmla="*/ 5 h 22"/>
                <a:gd name="T6" fmla="*/ 21 w 21"/>
                <a:gd name="T7" fmla="*/ 7 h 22"/>
                <a:gd name="T8" fmla="*/ 21 w 21"/>
                <a:gd name="T9" fmla="*/ 12 h 22"/>
                <a:gd name="T10" fmla="*/ 21 w 21"/>
                <a:gd name="T11" fmla="*/ 15 h 22"/>
                <a:gd name="T12" fmla="*/ 19 w 21"/>
                <a:gd name="T13" fmla="*/ 19 h 22"/>
                <a:gd name="T14" fmla="*/ 16 w 21"/>
                <a:gd name="T15" fmla="*/ 22 h 22"/>
                <a:gd name="T16" fmla="*/ 11 w 21"/>
                <a:gd name="T17" fmla="*/ 22 h 22"/>
                <a:gd name="T18" fmla="*/ 7 w 21"/>
                <a:gd name="T19" fmla="*/ 22 h 22"/>
                <a:gd name="T20" fmla="*/ 4 w 21"/>
                <a:gd name="T21" fmla="*/ 19 h 22"/>
                <a:gd name="T22" fmla="*/ 2 w 21"/>
                <a:gd name="T23" fmla="*/ 15 h 22"/>
                <a:gd name="T24" fmla="*/ 0 w 21"/>
                <a:gd name="T25" fmla="*/ 12 h 22"/>
                <a:gd name="T26" fmla="*/ 2 w 21"/>
                <a:gd name="T27" fmla="*/ 7 h 22"/>
                <a:gd name="T28" fmla="*/ 4 w 21"/>
                <a:gd name="T29" fmla="*/ 5 h 22"/>
                <a:gd name="T30" fmla="*/ 7 w 21"/>
                <a:gd name="T31" fmla="*/ 3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7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0" name="Freeform 148"/>
            <p:cNvSpPr>
              <a:spLocks/>
            </p:cNvSpPr>
            <p:nvPr/>
          </p:nvSpPr>
          <p:spPr bwMode="auto">
            <a:xfrm>
              <a:off x="1573" y="323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1" name="Freeform 149"/>
            <p:cNvSpPr>
              <a:spLocks/>
            </p:cNvSpPr>
            <p:nvPr/>
          </p:nvSpPr>
          <p:spPr bwMode="auto">
            <a:xfrm>
              <a:off x="1573" y="323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2" name="Freeform 150"/>
            <p:cNvSpPr>
              <a:spLocks/>
            </p:cNvSpPr>
            <p:nvPr/>
          </p:nvSpPr>
          <p:spPr bwMode="auto">
            <a:xfrm>
              <a:off x="1573" y="3156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6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6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3" name="Freeform 151"/>
            <p:cNvSpPr>
              <a:spLocks/>
            </p:cNvSpPr>
            <p:nvPr/>
          </p:nvSpPr>
          <p:spPr bwMode="auto">
            <a:xfrm>
              <a:off x="1573" y="3156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6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6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4" name="Freeform 152"/>
            <p:cNvSpPr>
              <a:spLocks/>
            </p:cNvSpPr>
            <p:nvPr/>
          </p:nvSpPr>
          <p:spPr bwMode="auto">
            <a:xfrm>
              <a:off x="1573" y="307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6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5" name="Freeform 153"/>
            <p:cNvSpPr>
              <a:spLocks/>
            </p:cNvSpPr>
            <p:nvPr/>
          </p:nvSpPr>
          <p:spPr bwMode="auto">
            <a:xfrm>
              <a:off x="1573" y="307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6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6" name="Freeform 154"/>
            <p:cNvSpPr>
              <a:spLocks/>
            </p:cNvSpPr>
            <p:nvPr/>
          </p:nvSpPr>
          <p:spPr bwMode="auto">
            <a:xfrm>
              <a:off x="1573" y="2908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7" name="Freeform 155"/>
            <p:cNvSpPr>
              <a:spLocks/>
            </p:cNvSpPr>
            <p:nvPr/>
          </p:nvSpPr>
          <p:spPr bwMode="auto">
            <a:xfrm>
              <a:off x="1573" y="2908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2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2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8" name="Freeform 156"/>
            <p:cNvSpPr>
              <a:spLocks/>
            </p:cNvSpPr>
            <p:nvPr/>
          </p:nvSpPr>
          <p:spPr bwMode="auto">
            <a:xfrm>
              <a:off x="1573" y="2828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6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6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499" name="Freeform 157"/>
            <p:cNvSpPr>
              <a:spLocks/>
            </p:cNvSpPr>
            <p:nvPr/>
          </p:nvSpPr>
          <p:spPr bwMode="auto">
            <a:xfrm>
              <a:off x="1573" y="2828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6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6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00" name="Freeform 158"/>
            <p:cNvSpPr>
              <a:spLocks/>
            </p:cNvSpPr>
            <p:nvPr/>
          </p:nvSpPr>
          <p:spPr bwMode="auto">
            <a:xfrm>
              <a:off x="1573" y="2745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6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01" name="Freeform 159"/>
            <p:cNvSpPr>
              <a:spLocks/>
            </p:cNvSpPr>
            <p:nvPr/>
          </p:nvSpPr>
          <p:spPr bwMode="auto">
            <a:xfrm>
              <a:off x="1573" y="2745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7 h 21"/>
                <a:gd name="T14" fmla="*/ 16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7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02" name="Freeform 160"/>
            <p:cNvSpPr>
              <a:spLocks/>
            </p:cNvSpPr>
            <p:nvPr/>
          </p:nvSpPr>
          <p:spPr bwMode="auto">
            <a:xfrm>
              <a:off x="1573" y="2662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6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6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03" name="Freeform 161"/>
            <p:cNvSpPr>
              <a:spLocks/>
            </p:cNvSpPr>
            <p:nvPr/>
          </p:nvSpPr>
          <p:spPr bwMode="auto">
            <a:xfrm>
              <a:off x="1573" y="2662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6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6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04" name="Freeform 162"/>
            <p:cNvSpPr>
              <a:spLocks/>
            </p:cNvSpPr>
            <p:nvPr/>
          </p:nvSpPr>
          <p:spPr bwMode="auto">
            <a:xfrm>
              <a:off x="1573" y="2500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6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6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05" name="Freeform 163"/>
            <p:cNvSpPr>
              <a:spLocks/>
            </p:cNvSpPr>
            <p:nvPr/>
          </p:nvSpPr>
          <p:spPr bwMode="auto">
            <a:xfrm>
              <a:off x="1573" y="2500"/>
              <a:ext cx="21" cy="18"/>
            </a:xfrm>
            <a:custGeom>
              <a:avLst/>
              <a:gdLst>
                <a:gd name="T0" fmla="*/ 11 w 21"/>
                <a:gd name="T1" fmla="*/ 0 h 18"/>
                <a:gd name="T2" fmla="*/ 16 w 21"/>
                <a:gd name="T3" fmla="*/ 0 h 18"/>
                <a:gd name="T4" fmla="*/ 19 w 21"/>
                <a:gd name="T5" fmla="*/ 2 h 18"/>
                <a:gd name="T6" fmla="*/ 21 w 21"/>
                <a:gd name="T7" fmla="*/ 4 h 18"/>
                <a:gd name="T8" fmla="*/ 21 w 21"/>
                <a:gd name="T9" fmla="*/ 9 h 18"/>
                <a:gd name="T10" fmla="*/ 21 w 21"/>
                <a:gd name="T11" fmla="*/ 14 h 18"/>
                <a:gd name="T12" fmla="*/ 19 w 21"/>
                <a:gd name="T13" fmla="*/ 16 h 18"/>
                <a:gd name="T14" fmla="*/ 16 w 21"/>
                <a:gd name="T15" fmla="*/ 18 h 18"/>
                <a:gd name="T16" fmla="*/ 11 w 21"/>
                <a:gd name="T17" fmla="*/ 18 h 18"/>
                <a:gd name="T18" fmla="*/ 7 w 21"/>
                <a:gd name="T19" fmla="*/ 18 h 18"/>
                <a:gd name="T20" fmla="*/ 4 w 21"/>
                <a:gd name="T21" fmla="*/ 16 h 18"/>
                <a:gd name="T22" fmla="*/ 2 w 21"/>
                <a:gd name="T23" fmla="*/ 14 h 18"/>
                <a:gd name="T24" fmla="*/ 0 w 21"/>
                <a:gd name="T25" fmla="*/ 9 h 18"/>
                <a:gd name="T26" fmla="*/ 2 w 21"/>
                <a:gd name="T27" fmla="*/ 4 h 18"/>
                <a:gd name="T28" fmla="*/ 4 w 21"/>
                <a:gd name="T29" fmla="*/ 2 h 18"/>
                <a:gd name="T30" fmla="*/ 7 w 21"/>
                <a:gd name="T31" fmla="*/ 0 h 18"/>
                <a:gd name="T32" fmla="*/ 11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8"/>
                  </a:lnTo>
                  <a:lnTo>
                    <a:pt x="11" y="18"/>
                  </a:lnTo>
                  <a:lnTo>
                    <a:pt x="7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06" name="Freeform 164"/>
            <p:cNvSpPr>
              <a:spLocks/>
            </p:cNvSpPr>
            <p:nvPr/>
          </p:nvSpPr>
          <p:spPr bwMode="auto">
            <a:xfrm>
              <a:off x="1573" y="2417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6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07" name="Freeform 165"/>
            <p:cNvSpPr>
              <a:spLocks/>
            </p:cNvSpPr>
            <p:nvPr/>
          </p:nvSpPr>
          <p:spPr bwMode="auto">
            <a:xfrm>
              <a:off x="1573" y="2417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6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08" name="Freeform 166"/>
            <p:cNvSpPr>
              <a:spLocks/>
            </p:cNvSpPr>
            <p:nvPr/>
          </p:nvSpPr>
          <p:spPr bwMode="auto">
            <a:xfrm>
              <a:off x="1573" y="2334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6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6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09" name="Freeform 167"/>
            <p:cNvSpPr>
              <a:spLocks/>
            </p:cNvSpPr>
            <p:nvPr/>
          </p:nvSpPr>
          <p:spPr bwMode="auto">
            <a:xfrm>
              <a:off x="1573" y="2334"/>
              <a:ext cx="21" cy="22"/>
            </a:xfrm>
            <a:custGeom>
              <a:avLst/>
              <a:gdLst>
                <a:gd name="T0" fmla="*/ 11 w 21"/>
                <a:gd name="T1" fmla="*/ 0 h 22"/>
                <a:gd name="T2" fmla="*/ 16 w 21"/>
                <a:gd name="T3" fmla="*/ 0 h 22"/>
                <a:gd name="T4" fmla="*/ 19 w 21"/>
                <a:gd name="T5" fmla="*/ 3 h 22"/>
                <a:gd name="T6" fmla="*/ 21 w 21"/>
                <a:gd name="T7" fmla="*/ 7 h 22"/>
                <a:gd name="T8" fmla="*/ 21 w 21"/>
                <a:gd name="T9" fmla="*/ 10 h 22"/>
                <a:gd name="T10" fmla="*/ 21 w 21"/>
                <a:gd name="T11" fmla="*/ 15 h 22"/>
                <a:gd name="T12" fmla="*/ 19 w 21"/>
                <a:gd name="T13" fmla="*/ 17 h 22"/>
                <a:gd name="T14" fmla="*/ 16 w 21"/>
                <a:gd name="T15" fmla="*/ 19 h 22"/>
                <a:gd name="T16" fmla="*/ 11 w 21"/>
                <a:gd name="T17" fmla="*/ 22 h 22"/>
                <a:gd name="T18" fmla="*/ 7 w 21"/>
                <a:gd name="T19" fmla="*/ 19 h 22"/>
                <a:gd name="T20" fmla="*/ 4 w 21"/>
                <a:gd name="T21" fmla="*/ 17 h 22"/>
                <a:gd name="T22" fmla="*/ 2 w 21"/>
                <a:gd name="T23" fmla="*/ 15 h 22"/>
                <a:gd name="T24" fmla="*/ 0 w 21"/>
                <a:gd name="T25" fmla="*/ 10 h 22"/>
                <a:gd name="T26" fmla="*/ 2 w 21"/>
                <a:gd name="T27" fmla="*/ 7 h 22"/>
                <a:gd name="T28" fmla="*/ 4 w 21"/>
                <a:gd name="T29" fmla="*/ 3 h 22"/>
                <a:gd name="T30" fmla="*/ 7 w 21"/>
                <a:gd name="T31" fmla="*/ 0 h 22"/>
                <a:gd name="T32" fmla="*/ 11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11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22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10" name="Freeform 168"/>
            <p:cNvSpPr>
              <a:spLocks/>
            </p:cNvSpPr>
            <p:nvPr/>
          </p:nvSpPr>
          <p:spPr bwMode="auto">
            <a:xfrm>
              <a:off x="1573" y="2252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2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2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11" name="Freeform 169"/>
            <p:cNvSpPr>
              <a:spLocks/>
            </p:cNvSpPr>
            <p:nvPr/>
          </p:nvSpPr>
          <p:spPr bwMode="auto">
            <a:xfrm>
              <a:off x="1573" y="2252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2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2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12" name="Freeform 170"/>
            <p:cNvSpPr>
              <a:spLocks/>
            </p:cNvSpPr>
            <p:nvPr/>
          </p:nvSpPr>
          <p:spPr bwMode="auto">
            <a:xfrm>
              <a:off x="1573" y="2089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6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13" name="Freeform 171"/>
            <p:cNvSpPr>
              <a:spLocks/>
            </p:cNvSpPr>
            <p:nvPr/>
          </p:nvSpPr>
          <p:spPr bwMode="auto">
            <a:xfrm>
              <a:off x="1573" y="2089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6 w 21"/>
                <a:gd name="T3" fmla="*/ 0 h 19"/>
                <a:gd name="T4" fmla="*/ 19 w 21"/>
                <a:gd name="T5" fmla="*/ 2 h 19"/>
                <a:gd name="T6" fmla="*/ 21 w 21"/>
                <a:gd name="T7" fmla="*/ 5 h 19"/>
                <a:gd name="T8" fmla="*/ 21 w 21"/>
                <a:gd name="T9" fmla="*/ 9 h 19"/>
                <a:gd name="T10" fmla="*/ 21 w 21"/>
                <a:gd name="T11" fmla="*/ 14 h 19"/>
                <a:gd name="T12" fmla="*/ 19 w 21"/>
                <a:gd name="T13" fmla="*/ 17 h 19"/>
                <a:gd name="T14" fmla="*/ 16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4 h 19"/>
                <a:gd name="T24" fmla="*/ 0 w 21"/>
                <a:gd name="T25" fmla="*/ 9 h 19"/>
                <a:gd name="T26" fmla="*/ 2 w 21"/>
                <a:gd name="T27" fmla="*/ 5 h 19"/>
                <a:gd name="T28" fmla="*/ 4 w 21"/>
                <a:gd name="T29" fmla="*/ 2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14" name="Freeform 172"/>
            <p:cNvSpPr>
              <a:spLocks/>
            </p:cNvSpPr>
            <p:nvPr/>
          </p:nvSpPr>
          <p:spPr bwMode="auto">
            <a:xfrm>
              <a:off x="1573" y="200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6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8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15" name="Freeform 173"/>
            <p:cNvSpPr>
              <a:spLocks/>
            </p:cNvSpPr>
            <p:nvPr/>
          </p:nvSpPr>
          <p:spPr bwMode="auto">
            <a:xfrm>
              <a:off x="1573" y="2006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8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6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8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16" name="Freeform 174"/>
            <p:cNvSpPr>
              <a:spLocks/>
            </p:cNvSpPr>
            <p:nvPr/>
          </p:nvSpPr>
          <p:spPr bwMode="auto">
            <a:xfrm>
              <a:off x="1573" y="192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6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17" name="Freeform 175"/>
            <p:cNvSpPr>
              <a:spLocks/>
            </p:cNvSpPr>
            <p:nvPr/>
          </p:nvSpPr>
          <p:spPr bwMode="auto">
            <a:xfrm>
              <a:off x="1573" y="1924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6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18" name="Freeform 176"/>
            <p:cNvSpPr>
              <a:spLocks/>
            </p:cNvSpPr>
            <p:nvPr/>
          </p:nvSpPr>
          <p:spPr bwMode="auto">
            <a:xfrm>
              <a:off x="1573" y="184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3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19" name="Freeform 177"/>
            <p:cNvSpPr>
              <a:spLocks/>
            </p:cNvSpPr>
            <p:nvPr/>
          </p:nvSpPr>
          <p:spPr bwMode="auto">
            <a:xfrm>
              <a:off x="1573" y="184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3 h 21"/>
                <a:gd name="T4" fmla="*/ 19 w 21"/>
                <a:gd name="T5" fmla="*/ 5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5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3"/>
                  </a:lnTo>
                  <a:lnTo>
                    <a:pt x="19" y="5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20" name="Freeform 178"/>
            <p:cNvSpPr>
              <a:spLocks/>
            </p:cNvSpPr>
            <p:nvPr/>
          </p:nvSpPr>
          <p:spPr bwMode="auto">
            <a:xfrm>
              <a:off x="1573" y="167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6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21" name="Freeform 179"/>
            <p:cNvSpPr>
              <a:spLocks/>
            </p:cNvSpPr>
            <p:nvPr/>
          </p:nvSpPr>
          <p:spPr bwMode="auto">
            <a:xfrm>
              <a:off x="1573" y="1678"/>
              <a:ext cx="21" cy="19"/>
            </a:xfrm>
            <a:custGeom>
              <a:avLst/>
              <a:gdLst>
                <a:gd name="T0" fmla="*/ 11 w 21"/>
                <a:gd name="T1" fmla="*/ 0 h 19"/>
                <a:gd name="T2" fmla="*/ 16 w 21"/>
                <a:gd name="T3" fmla="*/ 0 h 19"/>
                <a:gd name="T4" fmla="*/ 19 w 21"/>
                <a:gd name="T5" fmla="*/ 3 h 19"/>
                <a:gd name="T6" fmla="*/ 21 w 21"/>
                <a:gd name="T7" fmla="*/ 5 h 19"/>
                <a:gd name="T8" fmla="*/ 21 w 21"/>
                <a:gd name="T9" fmla="*/ 10 h 19"/>
                <a:gd name="T10" fmla="*/ 21 w 21"/>
                <a:gd name="T11" fmla="*/ 15 h 19"/>
                <a:gd name="T12" fmla="*/ 19 w 21"/>
                <a:gd name="T13" fmla="*/ 17 h 19"/>
                <a:gd name="T14" fmla="*/ 16 w 21"/>
                <a:gd name="T15" fmla="*/ 19 h 19"/>
                <a:gd name="T16" fmla="*/ 11 w 21"/>
                <a:gd name="T17" fmla="*/ 19 h 19"/>
                <a:gd name="T18" fmla="*/ 7 w 21"/>
                <a:gd name="T19" fmla="*/ 19 h 19"/>
                <a:gd name="T20" fmla="*/ 4 w 21"/>
                <a:gd name="T21" fmla="*/ 17 h 19"/>
                <a:gd name="T22" fmla="*/ 2 w 21"/>
                <a:gd name="T23" fmla="*/ 15 h 19"/>
                <a:gd name="T24" fmla="*/ 0 w 21"/>
                <a:gd name="T25" fmla="*/ 10 h 19"/>
                <a:gd name="T26" fmla="*/ 2 w 21"/>
                <a:gd name="T27" fmla="*/ 5 h 19"/>
                <a:gd name="T28" fmla="*/ 4 w 21"/>
                <a:gd name="T29" fmla="*/ 3 h 19"/>
                <a:gd name="T30" fmla="*/ 7 w 21"/>
                <a:gd name="T31" fmla="*/ 0 h 19"/>
                <a:gd name="T32" fmla="*/ 11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11" y="0"/>
                  </a:moveTo>
                  <a:lnTo>
                    <a:pt x="16" y="0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22" name="Freeform 180"/>
            <p:cNvSpPr>
              <a:spLocks/>
            </p:cNvSpPr>
            <p:nvPr/>
          </p:nvSpPr>
          <p:spPr bwMode="auto">
            <a:xfrm>
              <a:off x="1573" y="1596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6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23" name="Freeform 181"/>
            <p:cNvSpPr>
              <a:spLocks/>
            </p:cNvSpPr>
            <p:nvPr/>
          </p:nvSpPr>
          <p:spPr bwMode="auto">
            <a:xfrm>
              <a:off x="1573" y="1596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0 h 21"/>
                <a:gd name="T4" fmla="*/ 19 w 21"/>
                <a:gd name="T5" fmla="*/ 2 h 21"/>
                <a:gd name="T6" fmla="*/ 21 w 21"/>
                <a:gd name="T7" fmla="*/ 7 h 21"/>
                <a:gd name="T8" fmla="*/ 21 w 21"/>
                <a:gd name="T9" fmla="*/ 9 h 21"/>
                <a:gd name="T10" fmla="*/ 21 w 21"/>
                <a:gd name="T11" fmla="*/ 14 h 21"/>
                <a:gd name="T12" fmla="*/ 19 w 21"/>
                <a:gd name="T13" fmla="*/ 16 h 21"/>
                <a:gd name="T14" fmla="*/ 16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6 h 21"/>
                <a:gd name="T22" fmla="*/ 2 w 21"/>
                <a:gd name="T23" fmla="*/ 14 h 21"/>
                <a:gd name="T24" fmla="*/ 0 w 21"/>
                <a:gd name="T25" fmla="*/ 9 h 21"/>
                <a:gd name="T26" fmla="*/ 2 w 21"/>
                <a:gd name="T27" fmla="*/ 7 h 21"/>
                <a:gd name="T28" fmla="*/ 4 w 21"/>
                <a:gd name="T29" fmla="*/ 2 h 21"/>
                <a:gd name="T30" fmla="*/ 7 w 21"/>
                <a:gd name="T31" fmla="*/ 0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0"/>
                  </a:lnTo>
                  <a:lnTo>
                    <a:pt x="19" y="2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24" name="Freeform 182"/>
            <p:cNvSpPr>
              <a:spLocks/>
            </p:cNvSpPr>
            <p:nvPr/>
          </p:nvSpPr>
          <p:spPr bwMode="auto">
            <a:xfrm>
              <a:off x="1573" y="151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3 h 21"/>
                <a:gd name="T4" fmla="*/ 19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3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25" name="Freeform 183"/>
            <p:cNvSpPr>
              <a:spLocks/>
            </p:cNvSpPr>
            <p:nvPr/>
          </p:nvSpPr>
          <p:spPr bwMode="auto">
            <a:xfrm>
              <a:off x="1573" y="1513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3 h 21"/>
                <a:gd name="T4" fmla="*/ 19 w 21"/>
                <a:gd name="T5" fmla="*/ 3 h 21"/>
                <a:gd name="T6" fmla="*/ 21 w 21"/>
                <a:gd name="T7" fmla="*/ 7 h 21"/>
                <a:gd name="T8" fmla="*/ 21 w 21"/>
                <a:gd name="T9" fmla="*/ 12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19 h 21"/>
                <a:gd name="T16" fmla="*/ 11 w 21"/>
                <a:gd name="T17" fmla="*/ 21 h 21"/>
                <a:gd name="T18" fmla="*/ 7 w 21"/>
                <a:gd name="T19" fmla="*/ 19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2 h 21"/>
                <a:gd name="T26" fmla="*/ 2 w 21"/>
                <a:gd name="T27" fmla="*/ 7 h 21"/>
                <a:gd name="T28" fmla="*/ 4 w 21"/>
                <a:gd name="T29" fmla="*/ 3 h 21"/>
                <a:gd name="T30" fmla="*/ 7 w 21"/>
                <a:gd name="T31" fmla="*/ 3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3"/>
                  </a:lnTo>
                  <a:lnTo>
                    <a:pt x="19" y="3"/>
                  </a:lnTo>
                  <a:lnTo>
                    <a:pt x="21" y="7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2" y="7"/>
                  </a:lnTo>
                  <a:lnTo>
                    <a:pt x="4" y="3"/>
                  </a:lnTo>
                  <a:lnTo>
                    <a:pt x="7" y="3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26" name="Freeform 184"/>
            <p:cNvSpPr>
              <a:spLocks/>
            </p:cNvSpPr>
            <p:nvPr/>
          </p:nvSpPr>
          <p:spPr bwMode="auto">
            <a:xfrm>
              <a:off x="1573" y="143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2 h 21"/>
                <a:gd name="T4" fmla="*/ 19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1 h 21"/>
                <a:gd name="T26" fmla="*/ 2 w 21"/>
                <a:gd name="T27" fmla="*/ 7 h 21"/>
                <a:gd name="T28" fmla="*/ 4 w 21"/>
                <a:gd name="T29" fmla="*/ 4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27" name="Freeform 185"/>
            <p:cNvSpPr>
              <a:spLocks/>
            </p:cNvSpPr>
            <p:nvPr/>
          </p:nvSpPr>
          <p:spPr bwMode="auto">
            <a:xfrm>
              <a:off x="1573" y="1431"/>
              <a:ext cx="21" cy="21"/>
            </a:xfrm>
            <a:custGeom>
              <a:avLst/>
              <a:gdLst>
                <a:gd name="T0" fmla="*/ 11 w 21"/>
                <a:gd name="T1" fmla="*/ 0 h 21"/>
                <a:gd name="T2" fmla="*/ 16 w 21"/>
                <a:gd name="T3" fmla="*/ 2 h 21"/>
                <a:gd name="T4" fmla="*/ 19 w 21"/>
                <a:gd name="T5" fmla="*/ 4 h 21"/>
                <a:gd name="T6" fmla="*/ 21 w 21"/>
                <a:gd name="T7" fmla="*/ 7 h 21"/>
                <a:gd name="T8" fmla="*/ 21 w 21"/>
                <a:gd name="T9" fmla="*/ 11 h 21"/>
                <a:gd name="T10" fmla="*/ 21 w 21"/>
                <a:gd name="T11" fmla="*/ 14 h 21"/>
                <a:gd name="T12" fmla="*/ 19 w 21"/>
                <a:gd name="T13" fmla="*/ 19 h 21"/>
                <a:gd name="T14" fmla="*/ 16 w 21"/>
                <a:gd name="T15" fmla="*/ 21 h 21"/>
                <a:gd name="T16" fmla="*/ 11 w 21"/>
                <a:gd name="T17" fmla="*/ 21 h 21"/>
                <a:gd name="T18" fmla="*/ 7 w 21"/>
                <a:gd name="T19" fmla="*/ 21 h 21"/>
                <a:gd name="T20" fmla="*/ 4 w 21"/>
                <a:gd name="T21" fmla="*/ 19 h 21"/>
                <a:gd name="T22" fmla="*/ 2 w 21"/>
                <a:gd name="T23" fmla="*/ 14 h 21"/>
                <a:gd name="T24" fmla="*/ 0 w 21"/>
                <a:gd name="T25" fmla="*/ 11 h 21"/>
                <a:gd name="T26" fmla="*/ 2 w 21"/>
                <a:gd name="T27" fmla="*/ 7 h 21"/>
                <a:gd name="T28" fmla="*/ 4 w 21"/>
                <a:gd name="T29" fmla="*/ 4 h 21"/>
                <a:gd name="T30" fmla="*/ 7 w 21"/>
                <a:gd name="T31" fmla="*/ 2 h 21"/>
                <a:gd name="T32" fmla="*/ 11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11" y="0"/>
                  </a:moveTo>
                  <a:lnTo>
                    <a:pt x="16" y="2"/>
                  </a:lnTo>
                  <a:lnTo>
                    <a:pt x="19" y="4"/>
                  </a:lnTo>
                  <a:lnTo>
                    <a:pt x="21" y="7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9"/>
                  </a:lnTo>
                  <a:lnTo>
                    <a:pt x="16" y="21"/>
                  </a:lnTo>
                  <a:lnTo>
                    <a:pt x="11" y="21"/>
                  </a:lnTo>
                  <a:lnTo>
                    <a:pt x="7" y="21"/>
                  </a:lnTo>
                  <a:lnTo>
                    <a:pt x="4" y="19"/>
                  </a:lnTo>
                  <a:lnTo>
                    <a:pt x="2" y="14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528" name="Rectangle 186"/>
            <p:cNvSpPr>
              <a:spLocks noChangeArrowheads="1"/>
            </p:cNvSpPr>
            <p:nvPr/>
          </p:nvSpPr>
          <p:spPr bwMode="auto">
            <a:xfrm>
              <a:off x="1580" y="1372"/>
              <a:ext cx="9" cy="244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87"/>
          <p:cNvGrpSpPr>
            <a:grpSpLocks/>
          </p:cNvGrpSpPr>
          <p:nvPr/>
        </p:nvGrpSpPr>
        <p:grpSpPr bwMode="auto">
          <a:xfrm>
            <a:off x="4254500" y="2178050"/>
            <a:ext cx="3840163" cy="3876675"/>
            <a:chOff x="2883" y="1372"/>
            <a:chExt cx="2419" cy="2442"/>
          </a:xfrm>
        </p:grpSpPr>
        <p:sp>
          <p:nvSpPr>
            <p:cNvPr id="46129" name="Freeform 188"/>
            <p:cNvSpPr>
              <a:spLocks/>
            </p:cNvSpPr>
            <p:nvPr/>
          </p:nvSpPr>
          <p:spPr bwMode="auto">
            <a:xfrm>
              <a:off x="2883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0" name="Freeform 189"/>
            <p:cNvSpPr>
              <a:spLocks/>
            </p:cNvSpPr>
            <p:nvPr/>
          </p:nvSpPr>
          <p:spPr bwMode="auto">
            <a:xfrm>
              <a:off x="2883" y="3729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1" name="Freeform 190"/>
            <p:cNvSpPr>
              <a:spLocks/>
            </p:cNvSpPr>
            <p:nvPr/>
          </p:nvSpPr>
          <p:spPr bwMode="auto">
            <a:xfrm>
              <a:off x="2883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2" name="Freeform 191"/>
            <p:cNvSpPr>
              <a:spLocks/>
            </p:cNvSpPr>
            <p:nvPr/>
          </p:nvSpPr>
          <p:spPr bwMode="auto">
            <a:xfrm>
              <a:off x="2883" y="3646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3" name="Freeform 192"/>
            <p:cNvSpPr>
              <a:spLocks/>
            </p:cNvSpPr>
            <p:nvPr/>
          </p:nvSpPr>
          <p:spPr bwMode="auto">
            <a:xfrm>
              <a:off x="2883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4" name="Freeform 193"/>
            <p:cNvSpPr>
              <a:spLocks/>
            </p:cNvSpPr>
            <p:nvPr/>
          </p:nvSpPr>
          <p:spPr bwMode="auto">
            <a:xfrm>
              <a:off x="2883" y="356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5" name="Freeform 194"/>
            <p:cNvSpPr>
              <a:spLocks/>
            </p:cNvSpPr>
            <p:nvPr/>
          </p:nvSpPr>
          <p:spPr bwMode="auto">
            <a:xfrm>
              <a:off x="2883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7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6" name="Freeform 195"/>
            <p:cNvSpPr>
              <a:spLocks/>
            </p:cNvSpPr>
            <p:nvPr/>
          </p:nvSpPr>
          <p:spPr bwMode="auto">
            <a:xfrm>
              <a:off x="2883" y="348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8 h 21"/>
                <a:gd name="T16" fmla="*/ 9 w 21"/>
                <a:gd name="T17" fmla="*/ 21 h 21"/>
                <a:gd name="T18" fmla="*/ 7 w 21"/>
                <a:gd name="T19" fmla="*/ 18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21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7" name="Freeform 196"/>
            <p:cNvSpPr>
              <a:spLocks/>
            </p:cNvSpPr>
            <p:nvPr/>
          </p:nvSpPr>
          <p:spPr bwMode="auto">
            <a:xfrm>
              <a:off x="2883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8" name="Freeform 197"/>
            <p:cNvSpPr>
              <a:spLocks/>
            </p:cNvSpPr>
            <p:nvPr/>
          </p:nvSpPr>
          <p:spPr bwMode="auto">
            <a:xfrm>
              <a:off x="2883" y="3318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3 h 22"/>
                <a:gd name="T4" fmla="*/ 16 w 21"/>
                <a:gd name="T5" fmla="*/ 5 h 22"/>
                <a:gd name="T6" fmla="*/ 19 w 21"/>
                <a:gd name="T7" fmla="*/ 7 h 22"/>
                <a:gd name="T8" fmla="*/ 21 w 21"/>
                <a:gd name="T9" fmla="*/ 12 h 22"/>
                <a:gd name="T10" fmla="*/ 19 w 21"/>
                <a:gd name="T11" fmla="*/ 15 h 22"/>
                <a:gd name="T12" fmla="*/ 16 w 21"/>
                <a:gd name="T13" fmla="*/ 19 h 22"/>
                <a:gd name="T14" fmla="*/ 14 w 21"/>
                <a:gd name="T15" fmla="*/ 22 h 22"/>
                <a:gd name="T16" fmla="*/ 9 w 21"/>
                <a:gd name="T17" fmla="*/ 22 h 22"/>
                <a:gd name="T18" fmla="*/ 7 w 21"/>
                <a:gd name="T19" fmla="*/ 22 h 22"/>
                <a:gd name="T20" fmla="*/ 2 w 21"/>
                <a:gd name="T21" fmla="*/ 19 h 22"/>
                <a:gd name="T22" fmla="*/ 0 w 21"/>
                <a:gd name="T23" fmla="*/ 15 h 22"/>
                <a:gd name="T24" fmla="*/ 0 w 21"/>
                <a:gd name="T25" fmla="*/ 12 h 22"/>
                <a:gd name="T26" fmla="*/ 0 w 21"/>
                <a:gd name="T27" fmla="*/ 7 h 22"/>
                <a:gd name="T28" fmla="*/ 2 w 21"/>
                <a:gd name="T29" fmla="*/ 5 h 22"/>
                <a:gd name="T30" fmla="*/ 7 w 21"/>
                <a:gd name="T31" fmla="*/ 3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39" name="Freeform 198"/>
            <p:cNvSpPr>
              <a:spLocks/>
            </p:cNvSpPr>
            <p:nvPr/>
          </p:nvSpPr>
          <p:spPr bwMode="auto">
            <a:xfrm>
              <a:off x="2883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0" name="Freeform 199"/>
            <p:cNvSpPr>
              <a:spLocks/>
            </p:cNvSpPr>
            <p:nvPr/>
          </p:nvSpPr>
          <p:spPr bwMode="auto">
            <a:xfrm>
              <a:off x="2883" y="323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1" name="Freeform 200"/>
            <p:cNvSpPr>
              <a:spLocks/>
            </p:cNvSpPr>
            <p:nvPr/>
          </p:nvSpPr>
          <p:spPr bwMode="auto">
            <a:xfrm>
              <a:off x="2883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2" name="Freeform 201"/>
            <p:cNvSpPr>
              <a:spLocks/>
            </p:cNvSpPr>
            <p:nvPr/>
          </p:nvSpPr>
          <p:spPr bwMode="auto">
            <a:xfrm>
              <a:off x="2883" y="3156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3" name="Freeform 202"/>
            <p:cNvSpPr>
              <a:spLocks/>
            </p:cNvSpPr>
            <p:nvPr/>
          </p:nvSpPr>
          <p:spPr bwMode="auto">
            <a:xfrm>
              <a:off x="2883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4" name="Freeform 203"/>
            <p:cNvSpPr>
              <a:spLocks/>
            </p:cNvSpPr>
            <p:nvPr/>
          </p:nvSpPr>
          <p:spPr bwMode="auto">
            <a:xfrm>
              <a:off x="2883" y="307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Freeform 204"/>
            <p:cNvSpPr>
              <a:spLocks/>
            </p:cNvSpPr>
            <p:nvPr/>
          </p:nvSpPr>
          <p:spPr bwMode="auto">
            <a:xfrm>
              <a:off x="2883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6" name="Freeform 205"/>
            <p:cNvSpPr>
              <a:spLocks/>
            </p:cNvSpPr>
            <p:nvPr/>
          </p:nvSpPr>
          <p:spPr bwMode="auto">
            <a:xfrm>
              <a:off x="2883" y="2908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7" name="Freeform 206"/>
            <p:cNvSpPr>
              <a:spLocks/>
            </p:cNvSpPr>
            <p:nvPr/>
          </p:nvSpPr>
          <p:spPr bwMode="auto">
            <a:xfrm>
              <a:off x="2883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8" name="Freeform 207"/>
            <p:cNvSpPr>
              <a:spLocks/>
            </p:cNvSpPr>
            <p:nvPr/>
          </p:nvSpPr>
          <p:spPr bwMode="auto">
            <a:xfrm>
              <a:off x="2883" y="2828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9" name="Freeform 208"/>
            <p:cNvSpPr>
              <a:spLocks/>
            </p:cNvSpPr>
            <p:nvPr/>
          </p:nvSpPr>
          <p:spPr bwMode="auto">
            <a:xfrm>
              <a:off x="2883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0" name="Freeform 209"/>
            <p:cNvSpPr>
              <a:spLocks/>
            </p:cNvSpPr>
            <p:nvPr/>
          </p:nvSpPr>
          <p:spPr bwMode="auto">
            <a:xfrm>
              <a:off x="2883" y="2745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7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7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1" name="Freeform 210"/>
            <p:cNvSpPr>
              <a:spLocks/>
            </p:cNvSpPr>
            <p:nvPr/>
          </p:nvSpPr>
          <p:spPr bwMode="auto">
            <a:xfrm>
              <a:off x="2883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2" name="Freeform 211"/>
            <p:cNvSpPr>
              <a:spLocks/>
            </p:cNvSpPr>
            <p:nvPr/>
          </p:nvSpPr>
          <p:spPr bwMode="auto">
            <a:xfrm>
              <a:off x="2883" y="2662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3" name="Freeform 212"/>
            <p:cNvSpPr>
              <a:spLocks/>
            </p:cNvSpPr>
            <p:nvPr/>
          </p:nvSpPr>
          <p:spPr bwMode="auto">
            <a:xfrm>
              <a:off x="2883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4" name="Freeform 213"/>
            <p:cNvSpPr>
              <a:spLocks/>
            </p:cNvSpPr>
            <p:nvPr/>
          </p:nvSpPr>
          <p:spPr bwMode="auto">
            <a:xfrm>
              <a:off x="2883" y="2500"/>
              <a:ext cx="21" cy="18"/>
            </a:xfrm>
            <a:custGeom>
              <a:avLst/>
              <a:gdLst>
                <a:gd name="T0" fmla="*/ 9 w 21"/>
                <a:gd name="T1" fmla="*/ 0 h 18"/>
                <a:gd name="T2" fmla="*/ 14 w 21"/>
                <a:gd name="T3" fmla="*/ 0 h 18"/>
                <a:gd name="T4" fmla="*/ 16 w 21"/>
                <a:gd name="T5" fmla="*/ 2 h 18"/>
                <a:gd name="T6" fmla="*/ 19 w 21"/>
                <a:gd name="T7" fmla="*/ 4 h 18"/>
                <a:gd name="T8" fmla="*/ 21 w 21"/>
                <a:gd name="T9" fmla="*/ 9 h 18"/>
                <a:gd name="T10" fmla="*/ 19 w 21"/>
                <a:gd name="T11" fmla="*/ 14 h 18"/>
                <a:gd name="T12" fmla="*/ 16 w 21"/>
                <a:gd name="T13" fmla="*/ 16 h 18"/>
                <a:gd name="T14" fmla="*/ 14 w 21"/>
                <a:gd name="T15" fmla="*/ 18 h 18"/>
                <a:gd name="T16" fmla="*/ 9 w 21"/>
                <a:gd name="T17" fmla="*/ 18 h 18"/>
                <a:gd name="T18" fmla="*/ 7 w 21"/>
                <a:gd name="T19" fmla="*/ 18 h 18"/>
                <a:gd name="T20" fmla="*/ 2 w 21"/>
                <a:gd name="T21" fmla="*/ 16 h 18"/>
                <a:gd name="T22" fmla="*/ 0 w 21"/>
                <a:gd name="T23" fmla="*/ 14 h 18"/>
                <a:gd name="T24" fmla="*/ 0 w 21"/>
                <a:gd name="T25" fmla="*/ 9 h 18"/>
                <a:gd name="T26" fmla="*/ 0 w 21"/>
                <a:gd name="T27" fmla="*/ 4 h 18"/>
                <a:gd name="T28" fmla="*/ 2 w 21"/>
                <a:gd name="T29" fmla="*/ 2 h 18"/>
                <a:gd name="T30" fmla="*/ 7 w 21"/>
                <a:gd name="T31" fmla="*/ 0 h 18"/>
                <a:gd name="T32" fmla="*/ 9 w 21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8"/>
                <a:gd name="T53" fmla="*/ 21 w 21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8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4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8"/>
                  </a:lnTo>
                  <a:lnTo>
                    <a:pt x="9" y="18"/>
                  </a:lnTo>
                  <a:lnTo>
                    <a:pt x="7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5" name="Freeform 214"/>
            <p:cNvSpPr>
              <a:spLocks/>
            </p:cNvSpPr>
            <p:nvPr/>
          </p:nvSpPr>
          <p:spPr bwMode="auto">
            <a:xfrm>
              <a:off x="2883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6" name="Freeform 215"/>
            <p:cNvSpPr>
              <a:spLocks/>
            </p:cNvSpPr>
            <p:nvPr/>
          </p:nvSpPr>
          <p:spPr bwMode="auto">
            <a:xfrm>
              <a:off x="2883" y="2417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7" name="Freeform 216"/>
            <p:cNvSpPr>
              <a:spLocks/>
            </p:cNvSpPr>
            <p:nvPr/>
          </p:nvSpPr>
          <p:spPr bwMode="auto">
            <a:xfrm>
              <a:off x="2883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8" name="Freeform 217"/>
            <p:cNvSpPr>
              <a:spLocks/>
            </p:cNvSpPr>
            <p:nvPr/>
          </p:nvSpPr>
          <p:spPr bwMode="auto">
            <a:xfrm>
              <a:off x="2883" y="2334"/>
              <a:ext cx="21" cy="22"/>
            </a:xfrm>
            <a:custGeom>
              <a:avLst/>
              <a:gdLst>
                <a:gd name="T0" fmla="*/ 9 w 21"/>
                <a:gd name="T1" fmla="*/ 0 h 22"/>
                <a:gd name="T2" fmla="*/ 14 w 21"/>
                <a:gd name="T3" fmla="*/ 0 h 22"/>
                <a:gd name="T4" fmla="*/ 16 w 21"/>
                <a:gd name="T5" fmla="*/ 3 h 22"/>
                <a:gd name="T6" fmla="*/ 19 w 21"/>
                <a:gd name="T7" fmla="*/ 7 h 22"/>
                <a:gd name="T8" fmla="*/ 21 w 21"/>
                <a:gd name="T9" fmla="*/ 10 h 22"/>
                <a:gd name="T10" fmla="*/ 19 w 21"/>
                <a:gd name="T11" fmla="*/ 15 h 22"/>
                <a:gd name="T12" fmla="*/ 16 w 21"/>
                <a:gd name="T13" fmla="*/ 17 h 22"/>
                <a:gd name="T14" fmla="*/ 14 w 21"/>
                <a:gd name="T15" fmla="*/ 19 h 22"/>
                <a:gd name="T16" fmla="*/ 9 w 21"/>
                <a:gd name="T17" fmla="*/ 22 h 22"/>
                <a:gd name="T18" fmla="*/ 7 w 21"/>
                <a:gd name="T19" fmla="*/ 19 h 22"/>
                <a:gd name="T20" fmla="*/ 2 w 21"/>
                <a:gd name="T21" fmla="*/ 17 h 22"/>
                <a:gd name="T22" fmla="*/ 0 w 21"/>
                <a:gd name="T23" fmla="*/ 15 h 22"/>
                <a:gd name="T24" fmla="*/ 0 w 21"/>
                <a:gd name="T25" fmla="*/ 10 h 22"/>
                <a:gd name="T26" fmla="*/ 0 w 21"/>
                <a:gd name="T27" fmla="*/ 7 h 22"/>
                <a:gd name="T28" fmla="*/ 2 w 21"/>
                <a:gd name="T29" fmla="*/ 3 h 22"/>
                <a:gd name="T30" fmla="*/ 7 w 21"/>
                <a:gd name="T31" fmla="*/ 0 h 22"/>
                <a:gd name="T32" fmla="*/ 9 w 21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2"/>
                <a:gd name="T53" fmla="*/ 21 w 21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2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22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59" name="Freeform 218"/>
            <p:cNvSpPr>
              <a:spLocks/>
            </p:cNvSpPr>
            <p:nvPr/>
          </p:nvSpPr>
          <p:spPr bwMode="auto">
            <a:xfrm>
              <a:off x="2883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0" name="Freeform 219"/>
            <p:cNvSpPr>
              <a:spLocks/>
            </p:cNvSpPr>
            <p:nvPr/>
          </p:nvSpPr>
          <p:spPr bwMode="auto">
            <a:xfrm>
              <a:off x="2883" y="2252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1" name="Freeform 220"/>
            <p:cNvSpPr>
              <a:spLocks/>
            </p:cNvSpPr>
            <p:nvPr/>
          </p:nvSpPr>
          <p:spPr bwMode="auto">
            <a:xfrm>
              <a:off x="2883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2" name="Freeform 221"/>
            <p:cNvSpPr>
              <a:spLocks/>
            </p:cNvSpPr>
            <p:nvPr/>
          </p:nvSpPr>
          <p:spPr bwMode="auto">
            <a:xfrm>
              <a:off x="2883" y="2089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2 h 19"/>
                <a:gd name="T6" fmla="*/ 19 w 21"/>
                <a:gd name="T7" fmla="*/ 5 h 19"/>
                <a:gd name="T8" fmla="*/ 21 w 21"/>
                <a:gd name="T9" fmla="*/ 9 h 19"/>
                <a:gd name="T10" fmla="*/ 19 w 21"/>
                <a:gd name="T11" fmla="*/ 14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4 h 19"/>
                <a:gd name="T24" fmla="*/ 0 w 21"/>
                <a:gd name="T25" fmla="*/ 9 h 19"/>
                <a:gd name="T26" fmla="*/ 0 w 21"/>
                <a:gd name="T27" fmla="*/ 5 h 19"/>
                <a:gd name="T28" fmla="*/ 2 w 21"/>
                <a:gd name="T29" fmla="*/ 2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3" name="Freeform 222"/>
            <p:cNvSpPr>
              <a:spLocks/>
            </p:cNvSpPr>
            <p:nvPr/>
          </p:nvSpPr>
          <p:spPr bwMode="auto">
            <a:xfrm>
              <a:off x="2883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8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4" name="Freeform 223"/>
            <p:cNvSpPr>
              <a:spLocks/>
            </p:cNvSpPr>
            <p:nvPr/>
          </p:nvSpPr>
          <p:spPr bwMode="auto">
            <a:xfrm>
              <a:off x="2883" y="2006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8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8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8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5" name="Freeform 224"/>
            <p:cNvSpPr>
              <a:spLocks/>
            </p:cNvSpPr>
            <p:nvPr/>
          </p:nvSpPr>
          <p:spPr bwMode="auto">
            <a:xfrm>
              <a:off x="2883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6" name="Freeform 225"/>
            <p:cNvSpPr>
              <a:spLocks/>
            </p:cNvSpPr>
            <p:nvPr/>
          </p:nvSpPr>
          <p:spPr bwMode="auto">
            <a:xfrm>
              <a:off x="2883" y="1924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Freeform 226"/>
            <p:cNvSpPr>
              <a:spLocks/>
            </p:cNvSpPr>
            <p:nvPr/>
          </p:nvSpPr>
          <p:spPr bwMode="auto">
            <a:xfrm>
              <a:off x="2883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Freeform 227"/>
            <p:cNvSpPr>
              <a:spLocks/>
            </p:cNvSpPr>
            <p:nvPr/>
          </p:nvSpPr>
          <p:spPr bwMode="auto">
            <a:xfrm>
              <a:off x="2883" y="184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5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5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9" name="Freeform 228"/>
            <p:cNvSpPr>
              <a:spLocks/>
            </p:cNvSpPr>
            <p:nvPr/>
          </p:nvSpPr>
          <p:spPr bwMode="auto">
            <a:xfrm>
              <a:off x="2883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0" name="Freeform 229"/>
            <p:cNvSpPr>
              <a:spLocks/>
            </p:cNvSpPr>
            <p:nvPr/>
          </p:nvSpPr>
          <p:spPr bwMode="auto">
            <a:xfrm>
              <a:off x="2883" y="1678"/>
              <a:ext cx="21" cy="19"/>
            </a:xfrm>
            <a:custGeom>
              <a:avLst/>
              <a:gdLst>
                <a:gd name="T0" fmla="*/ 9 w 21"/>
                <a:gd name="T1" fmla="*/ 0 h 19"/>
                <a:gd name="T2" fmla="*/ 14 w 21"/>
                <a:gd name="T3" fmla="*/ 0 h 19"/>
                <a:gd name="T4" fmla="*/ 16 w 21"/>
                <a:gd name="T5" fmla="*/ 3 h 19"/>
                <a:gd name="T6" fmla="*/ 19 w 21"/>
                <a:gd name="T7" fmla="*/ 5 h 19"/>
                <a:gd name="T8" fmla="*/ 21 w 21"/>
                <a:gd name="T9" fmla="*/ 10 h 19"/>
                <a:gd name="T10" fmla="*/ 19 w 21"/>
                <a:gd name="T11" fmla="*/ 15 h 19"/>
                <a:gd name="T12" fmla="*/ 16 w 21"/>
                <a:gd name="T13" fmla="*/ 17 h 19"/>
                <a:gd name="T14" fmla="*/ 14 w 21"/>
                <a:gd name="T15" fmla="*/ 19 h 19"/>
                <a:gd name="T16" fmla="*/ 9 w 21"/>
                <a:gd name="T17" fmla="*/ 19 h 19"/>
                <a:gd name="T18" fmla="*/ 7 w 21"/>
                <a:gd name="T19" fmla="*/ 19 h 19"/>
                <a:gd name="T20" fmla="*/ 2 w 21"/>
                <a:gd name="T21" fmla="*/ 17 h 19"/>
                <a:gd name="T22" fmla="*/ 0 w 21"/>
                <a:gd name="T23" fmla="*/ 15 h 19"/>
                <a:gd name="T24" fmla="*/ 0 w 21"/>
                <a:gd name="T25" fmla="*/ 10 h 19"/>
                <a:gd name="T26" fmla="*/ 0 w 21"/>
                <a:gd name="T27" fmla="*/ 5 h 19"/>
                <a:gd name="T28" fmla="*/ 2 w 21"/>
                <a:gd name="T29" fmla="*/ 3 h 19"/>
                <a:gd name="T30" fmla="*/ 7 w 21"/>
                <a:gd name="T31" fmla="*/ 0 h 19"/>
                <a:gd name="T32" fmla="*/ 9 w 21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9"/>
                <a:gd name="T53" fmla="*/ 21 w 21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9">
                  <a:moveTo>
                    <a:pt x="9" y="0"/>
                  </a:move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1" y="10"/>
                  </a:lnTo>
                  <a:lnTo>
                    <a:pt x="19" y="15"/>
                  </a:lnTo>
                  <a:lnTo>
                    <a:pt x="16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3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1" name="Freeform 230"/>
            <p:cNvSpPr>
              <a:spLocks/>
            </p:cNvSpPr>
            <p:nvPr/>
          </p:nvSpPr>
          <p:spPr bwMode="auto">
            <a:xfrm>
              <a:off x="2883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2" name="Freeform 231"/>
            <p:cNvSpPr>
              <a:spLocks/>
            </p:cNvSpPr>
            <p:nvPr/>
          </p:nvSpPr>
          <p:spPr bwMode="auto">
            <a:xfrm>
              <a:off x="2883" y="1596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0 h 21"/>
                <a:gd name="T4" fmla="*/ 16 w 21"/>
                <a:gd name="T5" fmla="*/ 2 h 21"/>
                <a:gd name="T6" fmla="*/ 19 w 21"/>
                <a:gd name="T7" fmla="*/ 7 h 21"/>
                <a:gd name="T8" fmla="*/ 21 w 21"/>
                <a:gd name="T9" fmla="*/ 9 h 21"/>
                <a:gd name="T10" fmla="*/ 19 w 21"/>
                <a:gd name="T11" fmla="*/ 14 h 21"/>
                <a:gd name="T12" fmla="*/ 16 w 21"/>
                <a:gd name="T13" fmla="*/ 16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6 h 21"/>
                <a:gd name="T22" fmla="*/ 0 w 21"/>
                <a:gd name="T23" fmla="*/ 14 h 21"/>
                <a:gd name="T24" fmla="*/ 0 w 21"/>
                <a:gd name="T25" fmla="*/ 9 h 21"/>
                <a:gd name="T26" fmla="*/ 0 w 21"/>
                <a:gd name="T27" fmla="*/ 7 h 21"/>
                <a:gd name="T28" fmla="*/ 2 w 21"/>
                <a:gd name="T29" fmla="*/ 2 h 21"/>
                <a:gd name="T30" fmla="*/ 7 w 21"/>
                <a:gd name="T31" fmla="*/ 0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0"/>
                  </a:lnTo>
                  <a:lnTo>
                    <a:pt x="16" y="2"/>
                  </a:lnTo>
                  <a:lnTo>
                    <a:pt x="19" y="7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3" name="Freeform 232"/>
            <p:cNvSpPr>
              <a:spLocks/>
            </p:cNvSpPr>
            <p:nvPr/>
          </p:nvSpPr>
          <p:spPr bwMode="auto">
            <a:xfrm>
              <a:off x="2883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4" name="Freeform 233"/>
            <p:cNvSpPr>
              <a:spLocks/>
            </p:cNvSpPr>
            <p:nvPr/>
          </p:nvSpPr>
          <p:spPr bwMode="auto">
            <a:xfrm>
              <a:off x="2883" y="1513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3 h 21"/>
                <a:gd name="T4" fmla="*/ 16 w 21"/>
                <a:gd name="T5" fmla="*/ 3 h 21"/>
                <a:gd name="T6" fmla="*/ 19 w 21"/>
                <a:gd name="T7" fmla="*/ 7 h 21"/>
                <a:gd name="T8" fmla="*/ 21 w 21"/>
                <a:gd name="T9" fmla="*/ 12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19 h 21"/>
                <a:gd name="T16" fmla="*/ 9 w 21"/>
                <a:gd name="T17" fmla="*/ 21 h 21"/>
                <a:gd name="T18" fmla="*/ 7 w 21"/>
                <a:gd name="T19" fmla="*/ 19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2 h 21"/>
                <a:gd name="T26" fmla="*/ 0 w 21"/>
                <a:gd name="T27" fmla="*/ 7 h 21"/>
                <a:gd name="T28" fmla="*/ 2 w 21"/>
                <a:gd name="T29" fmla="*/ 3 h 21"/>
                <a:gd name="T30" fmla="*/ 7 w 21"/>
                <a:gd name="T31" fmla="*/ 3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3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2" y="3"/>
                  </a:lnTo>
                  <a:lnTo>
                    <a:pt x="7" y="3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5" name="Freeform 234"/>
            <p:cNvSpPr>
              <a:spLocks/>
            </p:cNvSpPr>
            <p:nvPr/>
          </p:nvSpPr>
          <p:spPr bwMode="auto">
            <a:xfrm>
              <a:off x="2883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9 w 21"/>
                <a:gd name="T7" fmla="*/ 7 h 21"/>
                <a:gd name="T8" fmla="*/ 21 w 21"/>
                <a:gd name="T9" fmla="*/ 11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6" name="Freeform 235"/>
            <p:cNvSpPr>
              <a:spLocks/>
            </p:cNvSpPr>
            <p:nvPr/>
          </p:nvSpPr>
          <p:spPr bwMode="auto">
            <a:xfrm>
              <a:off x="2883" y="1431"/>
              <a:ext cx="21" cy="21"/>
            </a:xfrm>
            <a:custGeom>
              <a:avLst/>
              <a:gdLst>
                <a:gd name="T0" fmla="*/ 9 w 21"/>
                <a:gd name="T1" fmla="*/ 0 h 21"/>
                <a:gd name="T2" fmla="*/ 14 w 21"/>
                <a:gd name="T3" fmla="*/ 2 h 21"/>
                <a:gd name="T4" fmla="*/ 16 w 21"/>
                <a:gd name="T5" fmla="*/ 4 h 21"/>
                <a:gd name="T6" fmla="*/ 19 w 21"/>
                <a:gd name="T7" fmla="*/ 7 h 21"/>
                <a:gd name="T8" fmla="*/ 21 w 21"/>
                <a:gd name="T9" fmla="*/ 11 h 21"/>
                <a:gd name="T10" fmla="*/ 19 w 21"/>
                <a:gd name="T11" fmla="*/ 14 h 21"/>
                <a:gd name="T12" fmla="*/ 16 w 21"/>
                <a:gd name="T13" fmla="*/ 19 h 21"/>
                <a:gd name="T14" fmla="*/ 14 w 21"/>
                <a:gd name="T15" fmla="*/ 21 h 21"/>
                <a:gd name="T16" fmla="*/ 9 w 21"/>
                <a:gd name="T17" fmla="*/ 21 h 21"/>
                <a:gd name="T18" fmla="*/ 7 w 21"/>
                <a:gd name="T19" fmla="*/ 21 h 21"/>
                <a:gd name="T20" fmla="*/ 2 w 21"/>
                <a:gd name="T21" fmla="*/ 19 h 21"/>
                <a:gd name="T22" fmla="*/ 0 w 21"/>
                <a:gd name="T23" fmla="*/ 14 h 21"/>
                <a:gd name="T24" fmla="*/ 0 w 21"/>
                <a:gd name="T25" fmla="*/ 11 h 21"/>
                <a:gd name="T26" fmla="*/ 0 w 21"/>
                <a:gd name="T27" fmla="*/ 7 h 21"/>
                <a:gd name="T28" fmla="*/ 2 w 21"/>
                <a:gd name="T29" fmla="*/ 4 h 21"/>
                <a:gd name="T30" fmla="*/ 7 w 21"/>
                <a:gd name="T31" fmla="*/ 2 h 21"/>
                <a:gd name="T32" fmla="*/ 9 w 21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21"/>
                <a:gd name="T53" fmla="*/ 21 w 21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21">
                  <a:moveTo>
                    <a:pt x="9" y="0"/>
                  </a:moveTo>
                  <a:lnTo>
                    <a:pt x="14" y="2"/>
                  </a:lnTo>
                  <a:lnTo>
                    <a:pt x="16" y="4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19" y="14"/>
                  </a:lnTo>
                  <a:lnTo>
                    <a:pt x="16" y="19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7" y="2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7" name="Rectangle 236"/>
            <p:cNvSpPr>
              <a:spLocks noChangeArrowheads="1"/>
            </p:cNvSpPr>
            <p:nvPr/>
          </p:nvSpPr>
          <p:spPr bwMode="auto">
            <a:xfrm>
              <a:off x="2887" y="1372"/>
              <a:ext cx="10" cy="244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8" name="Freeform 237"/>
            <p:cNvSpPr>
              <a:spLocks/>
            </p:cNvSpPr>
            <p:nvPr/>
          </p:nvSpPr>
          <p:spPr bwMode="auto">
            <a:xfrm>
              <a:off x="3536" y="3729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2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79" name="Freeform 238"/>
            <p:cNvSpPr>
              <a:spLocks/>
            </p:cNvSpPr>
            <p:nvPr/>
          </p:nvSpPr>
          <p:spPr bwMode="auto">
            <a:xfrm>
              <a:off x="3536" y="3729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2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0" name="Freeform 239"/>
            <p:cNvSpPr>
              <a:spLocks/>
            </p:cNvSpPr>
            <p:nvPr/>
          </p:nvSpPr>
          <p:spPr bwMode="auto">
            <a:xfrm>
              <a:off x="3536" y="3646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2 w 22"/>
                <a:gd name="T17" fmla="*/ 22 h 22"/>
                <a:gd name="T18" fmla="*/ 8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8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1" name="Freeform 240"/>
            <p:cNvSpPr>
              <a:spLocks/>
            </p:cNvSpPr>
            <p:nvPr/>
          </p:nvSpPr>
          <p:spPr bwMode="auto">
            <a:xfrm>
              <a:off x="3536" y="3646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2 w 22"/>
                <a:gd name="T17" fmla="*/ 22 h 22"/>
                <a:gd name="T18" fmla="*/ 8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8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2" name="Freeform 241"/>
            <p:cNvSpPr>
              <a:spLocks/>
            </p:cNvSpPr>
            <p:nvPr/>
          </p:nvSpPr>
          <p:spPr bwMode="auto">
            <a:xfrm>
              <a:off x="3536" y="356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2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3" name="Freeform 242"/>
            <p:cNvSpPr>
              <a:spLocks/>
            </p:cNvSpPr>
            <p:nvPr/>
          </p:nvSpPr>
          <p:spPr bwMode="auto">
            <a:xfrm>
              <a:off x="3536" y="356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2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4" name="Freeform 243"/>
            <p:cNvSpPr>
              <a:spLocks/>
            </p:cNvSpPr>
            <p:nvPr/>
          </p:nvSpPr>
          <p:spPr bwMode="auto">
            <a:xfrm>
              <a:off x="3536" y="348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8 h 21"/>
                <a:gd name="T16" fmla="*/ 12 w 22"/>
                <a:gd name="T17" fmla="*/ 21 h 21"/>
                <a:gd name="T18" fmla="*/ 8 w 22"/>
                <a:gd name="T19" fmla="*/ 18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2" y="21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5" name="Freeform 244"/>
            <p:cNvSpPr>
              <a:spLocks/>
            </p:cNvSpPr>
            <p:nvPr/>
          </p:nvSpPr>
          <p:spPr bwMode="auto">
            <a:xfrm>
              <a:off x="3536" y="348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8 h 21"/>
                <a:gd name="T16" fmla="*/ 12 w 22"/>
                <a:gd name="T17" fmla="*/ 21 h 21"/>
                <a:gd name="T18" fmla="*/ 8 w 22"/>
                <a:gd name="T19" fmla="*/ 18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2" y="21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6" name="Freeform 245"/>
            <p:cNvSpPr>
              <a:spLocks/>
            </p:cNvSpPr>
            <p:nvPr/>
          </p:nvSpPr>
          <p:spPr bwMode="auto">
            <a:xfrm>
              <a:off x="3536" y="331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2 w 22"/>
                <a:gd name="T17" fmla="*/ 22 h 22"/>
                <a:gd name="T18" fmla="*/ 8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8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7" name="Freeform 246"/>
            <p:cNvSpPr>
              <a:spLocks/>
            </p:cNvSpPr>
            <p:nvPr/>
          </p:nvSpPr>
          <p:spPr bwMode="auto">
            <a:xfrm>
              <a:off x="3536" y="331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5 w 22"/>
                <a:gd name="T15" fmla="*/ 22 h 22"/>
                <a:gd name="T16" fmla="*/ 12 w 22"/>
                <a:gd name="T17" fmla="*/ 22 h 22"/>
                <a:gd name="T18" fmla="*/ 8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8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5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8" name="Freeform 247"/>
            <p:cNvSpPr>
              <a:spLocks/>
            </p:cNvSpPr>
            <p:nvPr/>
          </p:nvSpPr>
          <p:spPr bwMode="auto">
            <a:xfrm>
              <a:off x="3536" y="323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2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89" name="Freeform 248"/>
            <p:cNvSpPr>
              <a:spLocks/>
            </p:cNvSpPr>
            <p:nvPr/>
          </p:nvSpPr>
          <p:spPr bwMode="auto">
            <a:xfrm>
              <a:off x="3536" y="323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2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0" name="Freeform 249"/>
            <p:cNvSpPr>
              <a:spLocks/>
            </p:cNvSpPr>
            <p:nvPr/>
          </p:nvSpPr>
          <p:spPr bwMode="auto">
            <a:xfrm>
              <a:off x="3536" y="3156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2 w 22"/>
                <a:gd name="T17" fmla="*/ 18 h 18"/>
                <a:gd name="T18" fmla="*/ 8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8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1" name="Freeform 250"/>
            <p:cNvSpPr>
              <a:spLocks/>
            </p:cNvSpPr>
            <p:nvPr/>
          </p:nvSpPr>
          <p:spPr bwMode="auto">
            <a:xfrm>
              <a:off x="3536" y="3156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2 w 22"/>
                <a:gd name="T17" fmla="*/ 18 h 18"/>
                <a:gd name="T18" fmla="*/ 8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8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2" name="Freeform 251"/>
            <p:cNvSpPr>
              <a:spLocks/>
            </p:cNvSpPr>
            <p:nvPr/>
          </p:nvSpPr>
          <p:spPr bwMode="auto">
            <a:xfrm>
              <a:off x="3536" y="307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2 w 22"/>
                <a:gd name="T17" fmla="*/ 21 h 21"/>
                <a:gd name="T18" fmla="*/ 8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3" name="Freeform 252"/>
            <p:cNvSpPr>
              <a:spLocks/>
            </p:cNvSpPr>
            <p:nvPr/>
          </p:nvSpPr>
          <p:spPr bwMode="auto">
            <a:xfrm>
              <a:off x="3536" y="307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2 w 22"/>
                <a:gd name="T17" fmla="*/ 21 h 21"/>
                <a:gd name="T18" fmla="*/ 8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4" name="Freeform 253"/>
            <p:cNvSpPr>
              <a:spLocks/>
            </p:cNvSpPr>
            <p:nvPr/>
          </p:nvSpPr>
          <p:spPr bwMode="auto">
            <a:xfrm>
              <a:off x="3536" y="2908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2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5" name="Freeform 254"/>
            <p:cNvSpPr>
              <a:spLocks/>
            </p:cNvSpPr>
            <p:nvPr/>
          </p:nvSpPr>
          <p:spPr bwMode="auto">
            <a:xfrm>
              <a:off x="3536" y="2908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2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6" name="Freeform 255"/>
            <p:cNvSpPr>
              <a:spLocks/>
            </p:cNvSpPr>
            <p:nvPr/>
          </p:nvSpPr>
          <p:spPr bwMode="auto">
            <a:xfrm>
              <a:off x="3536" y="2828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2 w 22"/>
                <a:gd name="T17" fmla="*/ 18 h 18"/>
                <a:gd name="T18" fmla="*/ 8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8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7" name="Freeform 256"/>
            <p:cNvSpPr>
              <a:spLocks/>
            </p:cNvSpPr>
            <p:nvPr/>
          </p:nvSpPr>
          <p:spPr bwMode="auto">
            <a:xfrm>
              <a:off x="3536" y="2828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2 w 22"/>
                <a:gd name="T17" fmla="*/ 18 h 18"/>
                <a:gd name="T18" fmla="*/ 8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8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8" name="Freeform 257"/>
            <p:cNvSpPr>
              <a:spLocks/>
            </p:cNvSpPr>
            <p:nvPr/>
          </p:nvSpPr>
          <p:spPr bwMode="auto">
            <a:xfrm>
              <a:off x="3536" y="2745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2 w 22"/>
                <a:gd name="T17" fmla="*/ 21 h 21"/>
                <a:gd name="T18" fmla="*/ 8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99" name="Freeform 258"/>
            <p:cNvSpPr>
              <a:spLocks/>
            </p:cNvSpPr>
            <p:nvPr/>
          </p:nvSpPr>
          <p:spPr bwMode="auto">
            <a:xfrm>
              <a:off x="3536" y="2745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5 w 22"/>
                <a:gd name="T15" fmla="*/ 19 h 21"/>
                <a:gd name="T16" fmla="*/ 12 w 22"/>
                <a:gd name="T17" fmla="*/ 21 h 21"/>
                <a:gd name="T18" fmla="*/ 8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0" name="Freeform 259"/>
            <p:cNvSpPr>
              <a:spLocks/>
            </p:cNvSpPr>
            <p:nvPr/>
          </p:nvSpPr>
          <p:spPr bwMode="auto">
            <a:xfrm>
              <a:off x="3536" y="266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2 w 22"/>
                <a:gd name="T17" fmla="*/ 22 h 22"/>
                <a:gd name="T18" fmla="*/ 8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8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1" name="Freeform 260"/>
            <p:cNvSpPr>
              <a:spLocks/>
            </p:cNvSpPr>
            <p:nvPr/>
          </p:nvSpPr>
          <p:spPr bwMode="auto">
            <a:xfrm>
              <a:off x="3536" y="266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2 w 22"/>
                <a:gd name="T17" fmla="*/ 22 h 22"/>
                <a:gd name="T18" fmla="*/ 8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8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2" name="Freeform 261"/>
            <p:cNvSpPr>
              <a:spLocks/>
            </p:cNvSpPr>
            <p:nvPr/>
          </p:nvSpPr>
          <p:spPr bwMode="auto">
            <a:xfrm>
              <a:off x="3536" y="2500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2 w 22"/>
                <a:gd name="T17" fmla="*/ 18 h 18"/>
                <a:gd name="T18" fmla="*/ 8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8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3" name="Freeform 262"/>
            <p:cNvSpPr>
              <a:spLocks/>
            </p:cNvSpPr>
            <p:nvPr/>
          </p:nvSpPr>
          <p:spPr bwMode="auto">
            <a:xfrm>
              <a:off x="3536" y="2500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5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5 w 22"/>
                <a:gd name="T15" fmla="*/ 18 h 18"/>
                <a:gd name="T16" fmla="*/ 12 w 22"/>
                <a:gd name="T17" fmla="*/ 18 h 18"/>
                <a:gd name="T18" fmla="*/ 8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8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4" name="Freeform 263"/>
            <p:cNvSpPr>
              <a:spLocks/>
            </p:cNvSpPr>
            <p:nvPr/>
          </p:nvSpPr>
          <p:spPr bwMode="auto">
            <a:xfrm>
              <a:off x="3536" y="2417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2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5" name="Freeform 264"/>
            <p:cNvSpPr>
              <a:spLocks/>
            </p:cNvSpPr>
            <p:nvPr/>
          </p:nvSpPr>
          <p:spPr bwMode="auto">
            <a:xfrm>
              <a:off x="3536" y="2417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2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6" name="Freeform 265"/>
            <p:cNvSpPr>
              <a:spLocks/>
            </p:cNvSpPr>
            <p:nvPr/>
          </p:nvSpPr>
          <p:spPr bwMode="auto">
            <a:xfrm>
              <a:off x="3536" y="23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2 w 22"/>
                <a:gd name="T17" fmla="*/ 22 h 22"/>
                <a:gd name="T18" fmla="*/ 8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8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7" name="Freeform 266"/>
            <p:cNvSpPr>
              <a:spLocks/>
            </p:cNvSpPr>
            <p:nvPr/>
          </p:nvSpPr>
          <p:spPr bwMode="auto">
            <a:xfrm>
              <a:off x="3536" y="23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5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5 w 22"/>
                <a:gd name="T15" fmla="*/ 19 h 22"/>
                <a:gd name="T16" fmla="*/ 12 w 22"/>
                <a:gd name="T17" fmla="*/ 22 h 22"/>
                <a:gd name="T18" fmla="*/ 8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8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22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8" name="Freeform 267"/>
            <p:cNvSpPr>
              <a:spLocks/>
            </p:cNvSpPr>
            <p:nvPr/>
          </p:nvSpPr>
          <p:spPr bwMode="auto">
            <a:xfrm>
              <a:off x="3536" y="2252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2 w 22"/>
                <a:gd name="T17" fmla="*/ 21 h 21"/>
                <a:gd name="T18" fmla="*/ 8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09" name="Freeform 268"/>
            <p:cNvSpPr>
              <a:spLocks/>
            </p:cNvSpPr>
            <p:nvPr/>
          </p:nvSpPr>
          <p:spPr bwMode="auto">
            <a:xfrm>
              <a:off x="3536" y="2252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2 w 22"/>
                <a:gd name="T17" fmla="*/ 21 h 21"/>
                <a:gd name="T18" fmla="*/ 8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0" name="Freeform 269"/>
            <p:cNvSpPr>
              <a:spLocks/>
            </p:cNvSpPr>
            <p:nvPr/>
          </p:nvSpPr>
          <p:spPr bwMode="auto">
            <a:xfrm>
              <a:off x="3536" y="2089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2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1" name="Freeform 270"/>
            <p:cNvSpPr>
              <a:spLocks/>
            </p:cNvSpPr>
            <p:nvPr/>
          </p:nvSpPr>
          <p:spPr bwMode="auto">
            <a:xfrm>
              <a:off x="3536" y="2089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5 w 22"/>
                <a:gd name="T15" fmla="*/ 19 h 19"/>
                <a:gd name="T16" fmla="*/ 12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2" name="Freeform 271"/>
            <p:cNvSpPr>
              <a:spLocks/>
            </p:cNvSpPr>
            <p:nvPr/>
          </p:nvSpPr>
          <p:spPr bwMode="auto">
            <a:xfrm>
              <a:off x="3536" y="200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2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8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3" name="Freeform 272"/>
            <p:cNvSpPr>
              <a:spLocks/>
            </p:cNvSpPr>
            <p:nvPr/>
          </p:nvSpPr>
          <p:spPr bwMode="auto">
            <a:xfrm>
              <a:off x="3536" y="200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2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8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4" name="Freeform 273"/>
            <p:cNvSpPr>
              <a:spLocks/>
            </p:cNvSpPr>
            <p:nvPr/>
          </p:nvSpPr>
          <p:spPr bwMode="auto">
            <a:xfrm>
              <a:off x="3536" y="192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2 w 22"/>
                <a:gd name="T17" fmla="*/ 21 h 21"/>
                <a:gd name="T18" fmla="*/ 8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5" name="Freeform 274"/>
            <p:cNvSpPr>
              <a:spLocks/>
            </p:cNvSpPr>
            <p:nvPr/>
          </p:nvSpPr>
          <p:spPr bwMode="auto">
            <a:xfrm>
              <a:off x="3536" y="192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2 w 22"/>
                <a:gd name="T17" fmla="*/ 21 h 21"/>
                <a:gd name="T18" fmla="*/ 8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6" name="Freeform 275"/>
            <p:cNvSpPr>
              <a:spLocks/>
            </p:cNvSpPr>
            <p:nvPr/>
          </p:nvSpPr>
          <p:spPr bwMode="auto">
            <a:xfrm>
              <a:off x="3536" y="184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2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8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7" name="Freeform 276"/>
            <p:cNvSpPr>
              <a:spLocks/>
            </p:cNvSpPr>
            <p:nvPr/>
          </p:nvSpPr>
          <p:spPr bwMode="auto">
            <a:xfrm>
              <a:off x="3536" y="184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2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8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8" name="Freeform 277"/>
            <p:cNvSpPr>
              <a:spLocks/>
            </p:cNvSpPr>
            <p:nvPr/>
          </p:nvSpPr>
          <p:spPr bwMode="auto">
            <a:xfrm>
              <a:off x="3536" y="167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2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19" name="Freeform 278"/>
            <p:cNvSpPr>
              <a:spLocks/>
            </p:cNvSpPr>
            <p:nvPr/>
          </p:nvSpPr>
          <p:spPr bwMode="auto">
            <a:xfrm>
              <a:off x="3536" y="167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5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5 w 22"/>
                <a:gd name="T15" fmla="*/ 19 h 19"/>
                <a:gd name="T16" fmla="*/ 12 w 22"/>
                <a:gd name="T17" fmla="*/ 19 h 19"/>
                <a:gd name="T18" fmla="*/ 8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8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5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5" y="19"/>
                  </a:lnTo>
                  <a:lnTo>
                    <a:pt x="12" y="19"/>
                  </a:lnTo>
                  <a:lnTo>
                    <a:pt x="8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0" name="Freeform 279"/>
            <p:cNvSpPr>
              <a:spLocks/>
            </p:cNvSpPr>
            <p:nvPr/>
          </p:nvSpPr>
          <p:spPr bwMode="auto">
            <a:xfrm>
              <a:off x="3536" y="1596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2 w 22"/>
                <a:gd name="T17" fmla="*/ 21 h 21"/>
                <a:gd name="T18" fmla="*/ 8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1" name="Freeform 280"/>
            <p:cNvSpPr>
              <a:spLocks/>
            </p:cNvSpPr>
            <p:nvPr/>
          </p:nvSpPr>
          <p:spPr bwMode="auto">
            <a:xfrm>
              <a:off x="3536" y="1596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5 w 22"/>
                <a:gd name="T15" fmla="*/ 19 h 21"/>
                <a:gd name="T16" fmla="*/ 12 w 22"/>
                <a:gd name="T17" fmla="*/ 21 h 21"/>
                <a:gd name="T18" fmla="*/ 8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8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2" name="Freeform 281"/>
            <p:cNvSpPr>
              <a:spLocks/>
            </p:cNvSpPr>
            <p:nvPr/>
          </p:nvSpPr>
          <p:spPr bwMode="auto">
            <a:xfrm>
              <a:off x="3536" y="151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2 w 22"/>
                <a:gd name="T17" fmla="*/ 21 h 21"/>
                <a:gd name="T18" fmla="*/ 8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3 h 21"/>
                <a:gd name="T30" fmla="*/ 8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3" name="Freeform 282"/>
            <p:cNvSpPr>
              <a:spLocks/>
            </p:cNvSpPr>
            <p:nvPr/>
          </p:nvSpPr>
          <p:spPr bwMode="auto">
            <a:xfrm>
              <a:off x="3536" y="151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19 h 21"/>
                <a:gd name="T16" fmla="*/ 12 w 22"/>
                <a:gd name="T17" fmla="*/ 21 h 21"/>
                <a:gd name="T18" fmla="*/ 8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3 h 21"/>
                <a:gd name="T30" fmla="*/ 8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2" y="21"/>
                  </a:lnTo>
                  <a:lnTo>
                    <a:pt x="8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4" name="Freeform 283"/>
            <p:cNvSpPr>
              <a:spLocks/>
            </p:cNvSpPr>
            <p:nvPr/>
          </p:nvSpPr>
          <p:spPr bwMode="auto">
            <a:xfrm>
              <a:off x="3536" y="143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2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1 h 21"/>
                <a:gd name="T26" fmla="*/ 0 w 22"/>
                <a:gd name="T27" fmla="*/ 7 h 21"/>
                <a:gd name="T28" fmla="*/ 3 w 22"/>
                <a:gd name="T29" fmla="*/ 4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5" name="Freeform 284"/>
            <p:cNvSpPr>
              <a:spLocks/>
            </p:cNvSpPr>
            <p:nvPr/>
          </p:nvSpPr>
          <p:spPr bwMode="auto">
            <a:xfrm>
              <a:off x="3536" y="143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5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5 w 22"/>
                <a:gd name="T15" fmla="*/ 21 h 21"/>
                <a:gd name="T16" fmla="*/ 12 w 22"/>
                <a:gd name="T17" fmla="*/ 21 h 21"/>
                <a:gd name="T18" fmla="*/ 8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1 h 21"/>
                <a:gd name="T26" fmla="*/ 0 w 22"/>
                <a:gd name="T27" fmla="*/ 7 h 21"/>
                <a:gd name="T28" fmla="*/ 3 w 22"/>
                <a:gd name="T29" fmla="*/ 4 h 21"/>
                <a:gd name="T30" fmla="*/ 8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5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6" name="Rectangle 285"/>
            <p:cNvSpPr>
              <a:spLocks noChangeArrowheads="1"/>
            </p:cNvSpPr>
            <p:nvPr/>
          </p:nvSpPr>
          <p:spPr bwMode="auto">
            <a:xfrm>
              <a:off x="3541" y="1372"/>
              <a:ext cx="12" cy="244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7" name="Freeform 286"/>
            <p:cNvSpPr>
              <a:spLocks/>
            </p:cNvSpPr>
            <p:nvPr/>
          </p:nvSpPr>
          <p:spPr bwMode="auto">
            <a:xfrm>
              <a:off x="4190" y="3729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8" name="Freeform 287"/>
            <p:cNvSpPr>
              <a:spLocks/>
            </p:cNvSpPr>
            <p:nvPr/>
          </p:nvSpPr>
          <p:spPr bwMode="auto">
            <a:xfrm>
              <a:off x="4190" y="3729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29" name="Freeform 288"/>
            <p:cNvSpPr>
              <a:spLocks/>
            </p:cNvSpPr>
            <p:nvPr/>
          </p:nvSpPr>
          <p:spPr bwMode="auto">
            <a:xfrm>
              <a:off x="4190" y="3646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7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0" name="Freeform 289"/>
            <p:cNvSpPr>
              <a:spLocks/>
            </p:cNvSpPr>
            <p:nvPr/>
          </p:nvSpPr>
          <p:spPr bwMode="auto">
            <a:xfrm>
              <a:off x="4190" y="3646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7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1" name="Freeform 290"/>
            <p:cNvSpPr>
              <a:spLocks/>
            </p:cNvSpPr>
            <p:nvPr/>
          </p:nvSpPr>
          <p:spPr bwMode="auto">
            <a:xfrm>
              <a:off x="4190" y="356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2" name="Freeform 291"/>
            <p:cNvSpPr>
              <a:spLocks/>
            </p:cNvSpPr>
            <p:nvPr/>
          </p:nvSpPr>
          <p:spPr bwMode="auto">
            <a:xfrm>
              <a:off x="4190" y="356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3" name="Freeform 292"/>
            <p:cNvSpPr>
              <a:spLocks/>
            </p:cNvSpPr>
            <p:nvPr/>
          </p:nvSpPr>
          <p:spPr bwMode="auto">
            <a:xfrm>
              <a:off x="4190" y="348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8 h 21"/>
                <a:gd name="T16" fmla="*/ 12 w 22"/>
                <a:gd name="T17" fmla="*/ 21 h 21"/>
                <a:gd name="T18" fmla="*/ 7 w 22"/>
                <a:gd name="T19" fmla="*/ 18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4" name="Freeform 293"/>
            <p:cNvSpPr>
              <a:spLocks/>
            </p:cNvSpPr>
            <p:nvPr/>
          </p:nvSpPr>
          <p:spPr bwMode="auto">
            <a:xfrm>
              <a:off x="4190" y="348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8 h 21"/>
                <a:gd name="T16" fmla="*/ 12 w 22"/>
                <a:gd name="T17" fmla="*/ 21 h 21"/>
                <a:gd name="T18" fmla="*/ 7 w 22"/>
                <a:gd name="T19" fmla="*/ 18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5" name="Freeform 294"/>
            <p:cNvSpPr>
              <a:spLocks/>
            </p:cNvSpPr>
            <p:nvPr/>
          </p:nvSpPr>
          <p:spPr bwMode="auto">
            <a:xfrm>
              <a:off x="4190" y="331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7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6" name="Freeform 295"/>
            <p:cNvSpPr>
              <a:spLocks/>
            </p:cNvSpPr>
            <p:nvPr/>
          </p:nvSpPr>
          <p:spPr bwMode="auto">
            <a:xfrm>
              <a:off x="4190" y="3318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3 h 22"/>
                <a:gd name="T4" fmla="*/ 19 w 22"/>
                <a:gd name="T5" fmla="*/ 5 h 22"/>
                <a:gd name="T6" fmla="*/ 22 w 22"/>
                <a:gd name="T7" fmla="*/ 7 h 22"/>
                <a:gd name="T8" fmla="*/ 22 w 22"/>
                <a:gd name="T9" fmla="*/ 12 h 22"/>
                <a:gd name="T10" fmla="*/ 22 w 22"/>
                <a:gd name="T11" fmla="*/ 15 h 22"/>
                <a:gd name="T12" fmla="*/ 19 w 22"/>
                <a:gd name="T13" fmla="*/ 19 h 22"/>
                <a:gd name="T14" fmla="*/ 17 w 22"/>
                <a:gd name="T15" fmla="*/ 22 h 22"/>
                <a:gd name="T16" fmla="*/ 12 w 22"/>
                <a:gd name="T17" fmla="*/ 22 h 22"/>
                <a:gd name="T18" fmla="*/ 7 w 22"/>
                <a:gd name="T19" fmla="*/ 22 h 22"/>
                <a:gd name="T20" fmla="*/ 5 w 22"/>
                <a:gd name="T21" fmla="*/ 19 h 22"/>
                <a:gd name="T22" fmla="*/ 3 w 22"/>
                <a:gd name="T23" fmla="*/ 15 h 22"/>
                <a:gd name="T24" fmla="*/ 0 w 22"/>
                <a:gd name="T25" fmla="*/ 12 h 22"/>
                <a:gd name="T26" fmla="*/ 3 w 22"/>
                <a:gd name="T27" fmla="*/ 7 h 22"/>
                <a:gd name="T28" fmla="*/ 5 w 22"/>
                <a:gd name="T29" fmla="*/ 5 h 22"/>
                <a:gd name="T30" fmla="*/ 7 w 22"/>
                <a:gd name="T31" fmla="*/ 3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19" y="19"/>
                  </a:lnTo>
                  <a:lnTo>
                    <a:pt x="17" y="22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7" name="Freeform 296"/>
            <p:cNvSpPr>
              <a:spLocks/>
            </p:cNvSpPr>
            <p:nvPr/>
          </p:nvSpPr>
          <p:spPr bwMode="auto">
            <a:xfrm>
              <a:off x="4190" y="323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8" name="Freeform 297"/>
            <p:cNvSpPr>
              <a:spLocks/>
            </p:cNvSpPr>
            <p:nvPr/>
          </p:nvSpPr>
          <p:spPr bwMode="auto">
            <a:xfrm>
              <a:off x="4190" y="323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39" name="Freeform 298"/>
            <p:cNvSpPr>
              <a:spLocks/>
            </p:cNvSpPr>
            <p:nvPr/>
          </p:nvSpPr>
          <p:spPr bwMode="auto">
            <a:xfrm>
              <a:off x="4190" y="3156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0" name="Freeform 299"/>
            <p:cNvSpPr>
              <a:spLocks/>
            </p:cNvSpPr>
            <p:nvPr/>
          </p:nvSpPr>
          <p:spPr bwMode="auto">
            <a:xfrm>
              <a:off x="4190" y="3156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1" name="Freeform 300"/>
            <p:cNvSpPr>
              <a:spLocks/>
            </p:cNvSpPr>
            <p:nvPr/>
          </p:nvSpPr>
          <p:spPr bwMode="auto">
            <a:xfrm>
              <a:off x="4190" y="307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2" name="Freeform 301"/>
            <p:cNvSpPr>
              <a:spLocks/>
            </p:cNvSpPr>
            <p:nvPr/>
          </p:nvSpPr>
          <p:spPr bwMode="auto">
            <a:xfrm>
              <a:off x="4190" y="307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3" name="Freeform 302"/>
            <p:cNvSpPr>
              <a:spLocks/>
            </p:cNvSpPr>
            <p:nvPr/>
          </p:nvSpPr>
          <p:spPr bwMode="auto">
            <a:xfrm>
              <a:off x="4190" y="2908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4" name="Freeform 303"/>
            <p:cNvSpPr>
              <a:spLocks/>
            </p:cNvSpPr>
            <p:nvPr/>
          </p:nvSpPr>
          <p:spPr bwMode="auto">
            <a:xfrm>
              <a:off x="4190" y="2908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5" name="Freeform 304"/>
            <p:cNvSpPr>
              <a:spLocks/>
            </p:cNvSpPr>
            <p:nvPr/>
          </p:nvSpPr>
          <p:spPr bwMode="auto">
            <a:xfrm>
              <a:off x="4190" y="2828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6" name="Freeform 305"/>
            <p:cNvSpPr>
              <a:spLocks/>
            </p:cNvSpPr>
            <p:nvPr/>
          </p:nvSpPr>
          <p:spPr bwMode="auto">
            <a:xfrm>
              <a:off x="4190" y="2828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7" name="Freeform 306"/>
            <p:cNvSpPr>
              <a:spLocks/>
            </p:cNvSpPr>
            <p:nvPr/>
          </p:nvSpPr>
          <p:spPr bwMode="auto">
            <a:xfrm>
              <a:off x="4190" y="2745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8" name="Freeform 307"/>
            <p:cNvSpPr>
              <a:spLocks/>
            </p:cNvSpPr>
            <p:nvPr/>
          </p:nvSpPr>
          <p:spPr bwMode="auto">
            <a:xfrm>
              <a:off x="4190" y="2745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7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7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49" name="Freeform 308"/>
            <p:cNvSpPr>
              <a:spLocks/>
            </p:cNvSpPr>
            <p:nvPr/>
          </p:nvSpPr>
          <p:spPr bwMode="auto">
            <a:xfrm>
              <a:off x="4190" y="266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7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0" name="Freeform 309"/>
            <p:cNvSpPr>
              <a:spLocks/>
            </p:cNvSpPr>
            <p:nvPr/>
          </p:nvSpPr>
          <p:spPr bwMode="auto">
            <a:xfrm>
              <a:off x="4190" y="2662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7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1" name="Freeform 310"/>
            <p:cNvSpPr>
              <a:spLocks/>
            </p:cNvSpPr>
            <p:nvPr/>
          </p:nvSpPr>
          <p:spPr bwMode="auto">
            <a:xfrm>
              <a:off x="4190" y="2500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2" name="Freeform 311"/>
            <p:cNvSpPr>
              <a:spLocks/>
            </p:cNvSpPr>
            <p:nvPr/>
          </p:nvSpPr>
          <p:spPr bwMode="auto">
            <a:xfrm>
              <a:off x="4190" y="2500"/>
              <a:ext cx="22" cy="18"/>
            </a:xfrm>
            <a:custGeom>
              <a:avLst/>
              <a:gdLst>
                <a:gd name="T0" fmla="*/ 12 w 22"/>
                <a:gd name="T1" fmla="*/ 0 h 18"/>
                <a:gd name="T2" fmla="*/ 17 w 22"/>
                <a:gd name="T3" fmla="*/ 0 h 18"/>
                <a:gd name="T4" fmla="*/ 19 w 22"/>
                <a:gd name="T5" fmla="*/ 2 h 18"/>
                <a:gd name="T6" fmla="*/ 22 w 22"/>
                <a:gd name="T7" fmla="*/ 4 h 18"/>
                <a:gd name="T8" fmla="*/ 22 w 22"/>
                <a:gd name="T9" fmla="*/ 9 h 18"/>
                <a:gd name="T10" fmla="*/ 22 w 22"/>
                <a:gd name="T11" fmla="*/ 14 h 18"/>
                <a:gd name="T12" fmla="*/ 19 w 22"/>
                <a:gd name="T13" fmla="*/ 16 h 18"/>
                <a:gd name="T14" fmla="*/ 17 w 22"/>
                <a:gd name="T15" fmla="*/ 18 h 18"/>
                <a:gd name="T16" fmla="*/ 12 w 22"/>
                <a:gd name="T17" fmla="*/ 18 h 18"/>
                <a:gd name="T18" fmla="*/ 7 w 22"/>
                <a:gd name="T19" fmla="*/ 18 h 18"/>
                <a:gd name="T20" fmla="*/ 5 w 22"/>
                <a:gd name="T21" fmla="*/ 16 h 18"/>
                <a:gd name="T22" fmla="*/ 3 w 22"/>
                <a:gd name="T23" fmla="*/ 14 h 18"/>
                <a:gd name="T24" fmla="*/ 0 w 22"/>
                <a:gd name="T25" fmla="*/ 9 h 18"/>
                <a:gd name="T26" fmla="*/ 3 w 22"/>
                <a:gd name="T27" fmla="*/ 4 h 18"/>
                <a:gd name="T28" fmla="*/ 5 w 22"/>
                <a:gd name="T29" fmla="*/ 2 h 18"/>
                <a:gd name="T30" fmla="*/ 7 w 22"/>
                <a:gd name="T31" fmla="*/ 0 h 18"/>
                <a:gd name="T32" fmla="*/ 12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3" name="Freeform 312"/>
            <p:cNvSpPr>
              <a:spLocks/>
            </p:cNvSpPr>
            <p:nvPr/>
          </p:nvSpPr>
          <p:spPr bwMode="auto">
            <a:xfrm>
              <a:off x="4190" y="2417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4" name="Freeform 313"/>
            <p:cNvSpPr>
              <a:spLocks/>
            </p:cNvSpPr>
            <p:nvPr/>
          </p:nvSpPr>
          <p:spPr bwMode="auto">
            <a:xfrm>
              <a:off x="4190" y="2417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5" name="Freeform 314"/>
            <p:cNvSpPr>
              <a:spLocks/>
            </p:cNvSpPr>
            <p:nvPr/>
          </p:nvSpPr>
          <p:spPr bwMode="auto">
            <a:xfrm>
              <a:off x="4190" y="23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7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6" name="Freeform 315"/>
            <p:cNvSpPr>
              <a:spLocks/>
            </p:cNvSpPr>
            <p:nvPr/>
          </p:nvSpPr>
          <p:spPr bwMode="auto">
            <a:xfrm>
              <a:off x="4190" y="2334"/>
              <a:ext cx="22" cy="22"/>
            </a:xfrm>
            <a:custGeom>
              <a:avLst/>
              <a:gdLst>
                <a:gd name="T0" fmla="*/ 12 w 22"/>
                <a:gd name="T1" fmla="*/ 0 h 22"/>
                <a:gd name="T2" fmla="*/ 17 w 22"/>
                <a:gd name="T3" fmla="*/ 0 h 22"/>
                <a:gd name="T4" fmla="*/ 19 w 22"/>
                <a:gd name="T5" fmla="*/ 3 h 22"/>
                <a:gd name="T6" fmla="*/ 22 w 22"/>
                <a:gd name="T7" fmla="*/ 7 h 22"/>
                <a:gd name="T8" fmla="*/ 22 w 22"/>
                <a:gd name="T9" fmla="*/ 10 h 22"/>
                <a:gd name="T10" fmla="*/ 22 w 22"/>
                <a:gd name="T11" fmla="*/ 15 h 22"/>
                <a:gd name="T12" fmla="*/ 19 w 22"/>
                <a:gd name="T13" fmla="*/ 17 h 22"/>
                <a:gd name="T14" fmla="*/ 17 w 22"/>
                <a:gd name="T15" fmla="*/ 19 h 22"/>
                <a:gd name="T16" fmla="*/ 12 w 22"/>
                <a:gd name="T17" fmla="*/ 22 h 22"/>
                <a:gd name="T18" fmla="*/ 7 w 22"/>
                <a:gd name="T19" fmla="*/ 19 h 22"/>
                <a:gd name="T20" fmla="*/ 5 w 22"/>
                <a:gd name="T21" fmla="*/ 17 h 22"/>
                <a:gd name="T22" fmla="*/ 3 w 22"/>
                <a:gd name="T23" fmla="*/ 15 h 22"/>
                <a:gd name="T24" fmla="*/ 0 w 22"/>
                <a:gd name="T25" fmla="*/ 10 h 22"/>
                <a:gd name="T26" fmla="*/ 3 w 22"/>
                <a:gd name="T27" fmla="*/ 7 h 22"/>
                <a:gd name="T28" fmla="*/ 5 w 22"/>
                <a:gd name="T29" fmla="*/ 3 h 22"/>
                <a:gd name="T30" fmla="*/ 7 w 22"/>
                <a:gd name="T31" fmla="*/ 0 h 22"/>
                <a:gd name="T32" fmla="*/ 12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22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7" name="Freeform 316"/>
            <p:cNvSpPr>
              <a:spLocks/>
            </p:cNvSpPr>
            <p:nvPr/>
          </p:nvSpPr>
          <p:spPr bwMode="auto">
            <a:xfrm>
              <a:off x="4190" y="2252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8" name="Freeform 317"/>
            <p:cNvSpPr>
              <a:spLocks/>
            </p:cNvSpPr>
            <p:nvPr/>
          </p:nvSpPr>
          <p:spPr bwMode="auto">
            <a:xfrm>
              <a:off x="4190" y="2252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59" name="Freeform 318"/>
            <p:cNvSpPr>
              <a:spLocks/>
            </p:cNvSpPr>
            <p:nvPr/>
          </p:nvSpPr>
          <p:spPr bwMode="auto">
            <a:xfrm>
              <a:off x="4190" y="2089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0" name="Freeform 319"/>
            <p:cNvSpPr>
              <a:spLocks/>
            </p:cNvSpPr>
            <p:nvPr/>
          </p:nvSpPr>
          <p:spPr bwMode="auto">
            <a:xfrm>
              <a:off x="4190" y="2089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2 h 19"/>
                <a:gd name="T6" fmla="*/ 22 w 22"/>
                <a:gd name="T7" fmla="*/ 5 h 19"/>
                <a:gd name="T8" fmla="*/ 22 w 22"/>
                <a:gd name="T9" fmla="*/ 9 h 19"/>
                <a:gd name="T10" fmla="*/ 22 w 22"/>
                <a:gd name="T11" fmla="*/ 14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4 h 19"/>
                <a:gd name="T24" fmla="*/ 0 w 22"/>
                <a:gd name="T25" fmla="*/ 9 h 19"/>
                <a:gd name="T26" fmla="*/ 3 w 22"/>
                <a:gd name="T27" fmla="*/ 5 h 19"/>
                <a:gd name="T28" fmla="*/ 5 w 22"/>
                <a:gd name="T29" fmla="*/ 2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1" name="Freeform 320"/>
            <p:cNvSpPr>
              <a:spLocks/>
            </p:cNvSpPr>
            <p:nvPr/>
          </p:nvSpPr>
          <p:spPr bwMode="auto">
            <a:xfrm>
              <a:off x="4190" y="200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8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8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2" name="Freeform 321"/>
            <p:cNvSpPr>
              <a:spLocks/>
            </p:cNvSpPr>
            <p:nvPr/>
          </p:nvSpPr>
          <p:spPr bwMode="auto">
            <a:xfrm>
              <a:off x="4190" y="2006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8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8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8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3" name="Freeform 322"/>
            <p:cNvSpPr>
              <a:spLocks/>
            </p:cNvSpPr>
            <p:nvPr/>
          </p:nvSpPr>
          <p:spPr bwMode="auto">
            <a:xfrm>
              <a:off x="4190" y="192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4" name="Freeform 323"/>
            <p:cNvSpPr>
              <a:spLocks/>
            </p:cNvSpPr>
            <p:nvPr/>
          </p:nvSpPr>
          <p:spPr bwMode="auto">
            <a:xfrm>
              <a:off x="4190" y="1924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5" name="Freeform 324"/>
            <p:cNvSpPr>
              <a:spLocks/>
            </p:cNvSpPr>
            <p:nvPr/>
          </p:nvSpPr>
          <p:spPr bwMode="auto">
            <a:xfrm>
              <a:off x="4190" y="184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6" name="Freeform 325"/>
            <p:cNvSpPr>
              <a:spLocks/>
            </p:cNvSpPr>
            <p:nvPr/>
          </p:nvSpPr>
          <p:spPr bwMode="auto">
            <a:xfrm>
              <a:off x="4190" y="184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3 h 21"/>
                <a:gd name="T4" fmla="*/ 19 w 22"/>
                <a:gd name="T5" fmla="*/ 5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5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3"/>
                  </a:lnTo>
                  <a:lnTo>
                    <a:pt x="19" y="5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7" name="Freeform 326"/>
            <p:cNvSpPr>
              <a:spLocks/>
            </p:cNvSpPr>
            <p:nvPr/>
          </p:nvSpPr>
          <p:spPr bwMode="auto">
            <a:xfrm>
              <a:off x="4190" y="167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8" name="Freeform 327"/>
            <p:cNvSpPr>
              <a:spLocks/>
            </p:cNvSpPr>
            <p:nvPr/>
          </p:nvSpPr>
          <p:spPr bwMode="auto">
            <a:xfrm>
              <a:off x="4190" y="1678"/>
              <a:ext cx="22" cy="19"/>
            </a:xfrm>
            <a:custGeom>
              <a:avLst/>
              <a:gdLst>
                <a:gd name="T0" fmla="*/ 12 w 22"/>
                <a:gd name="T1" fmla="*/ 0 h 19"/>
                <a:gd name="T2" fmla="*/ 17 w 22"/>
                <a:gd name="T3" fmla="*/ 0 h 19"/>
                <a:gd name="T4" fmla="*/ 19 w 22"/>
                <a:gd name="T5" fmla="*/ 3 h 19"/>
                <a:gd name="T6" fmla="*/ 22 w 22"/>
                <a:gd name="T7" fmla="*/ 5 h 19"/>
                <a:gd name="T8" fmla="*/ 22 w 22"/>
                <a:gd name="T9" fmla="*/ 10 h 19"/>
                <a:gd name="T10" fmla="*/ 22 w 22"/>
                <a:gd name="T11" fmla="*/ 15 h 19"/>
                <a:gd name="T12" fmla="*/ 19 w 22"/>
                <a:gd name="T13" fmla="*/ 17 h 19"/>
                <a:gd name="T14" fmla="*/ 17 w 22"/>
                <a:gd name="T15" fmla="*/ 19 h 19"/>
                <a:gd name="T16" fmla="*/ 12 w 22"/>
                <a:gd name="T17" fmla="*/ 19 h 19"/>
                <a:gd name="T18" fmla="*/ 7 w 22"/>
                <a:gd name="T19" fmla="*/ 19 h 19"/>
                <a:gd name="T20" fmla="*/ 5 w 22"/>
                <a:gd name="T21" fmla="*/ 17 h 19"/>
                <a:gd name="T22" fmla="*/ 3 w 22"/>
                <a:gd name="T23" fmla="*/ 15 h 19"/>
                <a:gd name="T24" fmla="*/ 0 w 22"/>
                <a:gd name="T25" fmla="*/ 10 h 19"/>
                <a:gd name="T26" fmla="*/ 3 w 22"/>
                <a:gd name="T27" fmla="*/ 5 h 19"/>
                <a:gd name="T28" fmla="*/ 5 w 22"/>
                <a:gd name="T29" fmla="*/ 3 h 19"/>
                <a:gd name="T30" fmla="*/ 7 w 22"/>
                <a:gd name="T31" fmla="*/ 0 h 19"/>
                <a:gd name="T32" fmla="*/ 12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2" y="0"/>
                  </a:moveTo>
                  <a:lnTo>
                    <a:pt x="17" y="0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2" y="19"/>
                  </a:lnTo>
                  <a:lnTo>
                    <a:pt x="7" y="19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5" y="3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69" name="Freeform 328"/>
            <p:cNvSpPr>
              <a:spLocks/>
            </p:cNvSpPr>
            <p:nvPr/>
          </p:nvSpPr>
          <p:spPr bwMode="auto">
            <a:xfrm>
              <a:off x="4190" y="1596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0" name="Freeform 329"/>
            <p:cNvSpPr>
              <a:spLocks/>
            </p:cNvSpPr>
            <p:nvPr/>
          </p:nvSpPr>
          <p:spPr bwMode="auto">
            <a:xfrm>
              <a:off x="4190" y="1596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0 h 21"/>
                <a:gd name="T4" fmla="*/ 19 w 22"/>
                <a:gd name="T5" fmla="*/ 2 h 21"/>
                <a:gd name="T6" fmla="*/ 22 w 22"/>
                <a:gd name="T7" fmla="*/ 7 h 21"/>
                <a:gd name="T8" fmla="*/ 22 w 22"/>
                <a:gd name="T9" fmla="*/ 9 h 21"/>
                <a:gd name="T10" fmla="*/ 22 w 22"/>
                <a:gd name="T11" fmla="*/ 14 h 21"/>
                <a:gd name="T12" fmla="*/ 19 w 22"/>
                <a:gd name="T13" fmla="*/ 16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6 h 21"/>
                <a:gd name="T22" fmla="*/ 3 w 22"/>
                <a:gd name="T23" fmla="*/ 14 h 21"/>
                <a:gd name="T24" fmla="*/ 0 w 22"/>
                <a:gd name="T25" fmla="*/ 9 h 21"/>
                <a:gd name="T26" fmla="*/ 3 w 22"/>
                <a:gd name="T27" fmla="*/ 7 h 21"/>
                <a:gd name="T28" fmla="*/ 5 w 22"/>
                <a:gd name="T29" fmla="*/ 2 h 21"/>
                <a:gd name="T30" fmla="*/ 7 w 22"/>
                <a:gd name="T31" fmla="*/ 0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6"/>
                  </a:lnTo>
                  <a:lnTo>
                    <a:pt x="3" y="14"/>
                  </a:lnTo>
                  <a:lnTo>
                    <a:pt x="0" y="9"/>
                  </a:lnTo>
                  <a:lnTo>
                    <a:pt x="3" y="7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1" name="Freeform 330"/>
            <p:cNvSpPr>
              <a:spLocks/>
            </p:cNvSpPr>
            <p:nvPr/>
          </p:nvSpPr>
          <p:spPr bwMode="auto">
            <a:xfrm>
              <a:off x="4190" y="151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3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2" name="Freeform 331"/>
            <p:cNvSpPr>
              <a:spLocks/>
            </p:cNvSpPr>
            <p:nvPr/>
          </p:nvSpPr>
          <p:spPr bwMode="auto">
            <a:xfrm>
              <a:off x="4190" y="1513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3 h 21"/>
                <a:gd name="T4" fmla="*/ 19 w 22"/>
                <a:gd name="T5" fmla="*/ 3 h 21"/>
                <a:gd name="T6" fmla="*/ 22 w 22"/>
                <a:gd name="T7" fmla="*/ 7 h 21"/>
                <a:gd name="T8" fmla="*/ 22 w 22"/>
                <a:gd name="T9" fmla="*/ 12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19 h 21"/>
                <a:gd name="T16" fmla="*/ 12 w 22"/>
                <a:gd name="T17" fmla="*/ 21 h 21"/>
                <a:gd name="T18" fmla="*/ 7 w 22"/>
                <a:gd name="T19" fmla="*/ 19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2 h 21"/>
                <a:gd name="T26" fmla="*/ 3 w 22"/>
                <a:gd name="T27" fmla="*/ 7 h 21"/>
                <a:gd name="T28" fmla="*/ 5 w 22"/>
                <a:gd name="T29" fmla="*/ 3 h 21"/>
                <a:gd name="T30" fmla="*/ 7 w 22"/>
                <a:gd name="T31" fmla="*/ 3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3"/>
                  </a:lnTo>
                  <a:lnTo>
                    <a:pt x="19" y="3"/>
                  </a:lnTo>
                  <a:lnTo>
                    <a:pt x="22" y="7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2" y="21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2"/>
                  </a:lnTo>
                  <a:lnTo>
                    <a:pt x="3" y="7"/>
                  </a:lnTo>
                  <a:lnTo>
                    <a:pt x="5" y="3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3" name="Freeform 332"/>
            <p:cNvSpPr>
              <a:spLocks/>
            </p:cNvSpPr>
            <p:nvPr/>
          </p:nvSpPr>
          <p:spPr bwMode="auto">
            <a:xfrm>
              <a:off x="4190" y="143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1 h 21"/>
                <a:gd name="T26" fmla="*/ 3 w 22"/>
                <a:gd name="T27" fmla="*/ 7 h 21"/>
                <a:gd name="T28" fmla="*/ 5 w 22"/>
                <a:gd name="T29" fmla="*/ 4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4" name="Freeform 333"/>
            <p:cNvSpPr>
              <a:spLocks/>
            </p:cNvSpPr>
            <p:nvPr/>
          </p:nvSpPr>
          <p:spPr bwMode="auto">
            <a:xfrm>
              <a:off x="4190" y="1431"/>
              <a:ext cx="22" cy="21"/>
            </a:xfrm>
            <a:custGeom>
              <a:avLst/>
              <a:gdLst>
                <a:gd name="T0" fmla="*/ 12 w 22"/>
                <a:gd name="T1" fmla="*/ 0 h 21"/>
                <a:gd name="T2" fmla="*/ 17 w 22"/>
                <a:gd name="T3" fmla="*/ 2 h 21"/>
                <a:gd name="T4" fmla="*/ 19 w 22"/>
                <a:gd name="T5" fmla="*/ 4 h 21"/>
                <a:gd name="T6" fmla="*/ 22 w 22"/>
                <a:gd name="T7" fmla="*/ 7 h 21"/>
                <a:gd name="T8" fmla="*/ 22 w 22"/>
                <a:gd name="T9" fmla="*/ 11 h 21"/>
                <a:gd name="T10" fmla="*/ 22 w 22"/>
                <a:gd name="T11" fmla="*/ 14 h 21"/>
                <a:gd name="T12" fmla="*/ 19 w 22"/>
                <a:gd name="T13" fmla="*/ 19 h 21"/>
                <a:gd name="T14" fmla="*/ 17 w 22"/>
                <a:gd name="T15" fmla="*/ 21 h 21"/>
                <a:gd name="T16" fmla="*/ 12 w 22"/>
                <a:gd name="T17" fmla="*/ 21 h 21"/>
                <a:gd name="T18" fmla="*/ 7 w 22"/>
                <a:gd name="T19" fmla="*/ 21 h 21"/>
                <a:gd name="T20" fmla="*/ 5 w 22"/>
                <a:gd name="T21" fmla="*/ 19 h 21"/>
                <a:gd name="T22" fmla="*/ 3 w 22"/>
                <a:gd name="T23" fmla="*/ 14 h 21"/>
                <a:gd name="T24" fmla="*/ 0 w 22"/>
                <a:gd name="T25" fmla="*/ 11 h 21"/>
                <a:gd name="T26" fmla="*/ 3 w 22"/>
                <a:gd name="T27" fmla="*/ 7 h 21"/>
                <a:gd name="T28" fmla="*/ 5 w 22"/>
                <a:gd name="T29" fmla="*/ 4 h 21"/>
                <a:gd name="T30" fmla="*/ 7 w 22"/>
                <a:gd name="T31" fmla="*/ 2 h 21"/>
                <a:gd name="T32" fmla="*/ 12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2" y="0"/>
                  </a:moveTo>
                  <a:lnTo>
                    <a:pt x="17" y="2"/>
                  </a:lnTo>
                  <a:lnTo>
                    <a:pt x="19" y="4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19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5" name="Rectangle 334"/>
            <p:cNvSpPr>
              <a:spLocks noChangeArrowheads="1"/>
            </p:cNvSpPr>
            <p:nvPr/>
          </p:nvSpPr>
          <p:spPr bwMode="auto">
            <a:xfrm>
              <a:off x="4197" y="1372"/>
              <a:ext cx="10" cy="244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6" name="Freeform 335"/>
            <p:cNvSpPr>
              <a:spLocks/>
            </p:cNvSpPr>
            <p:nvPr/>
          </p:nvSpPr>
          <p:spPr bwMode="auto">
            <a:xfrm>
              <a:off x="4846" y="3729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7 w 22"/>
                <a:gd name="T5" fmla="*/ 5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7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5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5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7" name="Freeform 336"/>
            <p:cNvSpPr>
              <a:spLocks/>
            </p:cNvSpPr>
            <p:nvPr/>
          </p:nvSpPr>
          <p:spPr bwMode="auto">
            <a:xfrm>
              <a:off x="4846" y="3729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7 w 22"/>
                <a:gd name="T5" fmla="*/ 5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7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5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5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8" name="Freeform 337"/>
            <p:cNvSpPr>
              <a:spLocks/>
            </p:cNvSpPr>
            <p:nvPr/>
          </p:nvSpPr>
          <p:spPr bwMode="auto">
            <a:xfrm>
              <a:off x="4846" y="3646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3 h 22"/>
                <a:gd name="T4" fmla="*/ 17 w 22"/>
                <a:gd name="T5" fmla="*/ 5 h 22"/>
                <a:gd name="T6" fmla="*/ 19 w 22"/>
                <a:gd name="T7" fmla="*/ 7 h 22"/>
                <a:gd name="T8" fmla="*/ 22 w 22"/>
                <a:gd name="T9" fmla="*/ 12 h 22"/>
                <a:gd name="T10" fmla="*/ 19 w 22"/>
                <a:gd name="T11" fmla="*/ 15 h 22"/>
                <a:gd name="T12" fmla="*/ 17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5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5 w 22"/>
                <a:gd name="T31" fmla="*/ 3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3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79" name="Freeform 338"/>
            <p:cNvSpPr>
              <a:spLocks/>
            </p:cNvSpPr>
            <p:nvPr/>
          </p:nvSpPr>
          <p:spPr bwMode="auto">
            <a:xfrm>
              <a:off x="4846" y="3646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3 h 22"/>
                <a:gd name="T4" fmla="*/ 17 w 22"/>
                <a:gd name="T5" fmla="*/ 5 h 22"/>
                <a:gd name="T6" fmla="*/ 19 w 22"/>
                <a:gd name="T7" fmla="*/ 7 h 22"/>
                <a:gd name="T8" fmla="*/ 22 w 22"/>
                <a:gd name="T9" fmla="*/ 12 h 22"/>
                <a:gd name="T10" fmla="*/ 19 w 22"/>
                <a:gd name="T11" fmla="*/ 15 h 22"/>
                <a:gd name="T12" fmla="*/ 17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5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5 w 22"/>
                <a:gd name="T31" fmla="*/ 3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3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0" name="Freeform 339"/>
            <p:cNvSpPr>
              <a:spLocks/>
            </p:cNvSpPr>
            <p:nvPr/>
          </p:nvSpPr>
          <p:spPr bwMode="auto">
            <a:xfrm>
              <a:off x="4846" y="3566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7 w 22"/>
                <a:gd name="T5" fmla="*/ 3 h 19"/>
                <a:gd name="T6" fmla="*/ 19 w 22"/>
                <a:gd name="T7" fmla="*/ 5 h 19"/>
                <a:gd name="T8" fmla="*/ 22 w 22"/>
                <a:gd name="T9" fmla="*/ 10 h 19"/>
                <a:gd name="T10" fmla="*/ 19 w 22"/>
                <a:gd name="T11" fmla="*/ 14 h 19"/>
                <a:gd name="T12" fmla="*/ 17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5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5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1" name="Freeform 340"/>
            <p:cNvSpPr>
              <a:spLocks/>
            </p:cNvSpPr>
            <p:nvPr/>
          </p:nvSpPr>
          <p:spPr bwMode="auto">
            <a:xfrm>
              <a:off x="4846" y="3566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7 w 22"/>
                <a:gd name="T5" fmla="*/ 3 h 19"/>
                <a:gd name="T6" fmla="*/ 19 w 22"/>
                <a:gd name="T7" fmla="*/ 5 h 19"/>
                <a:gd name="T8" fmla="*/ 22 w 22"/>
                <a:gd name="T9" fmla="*/ 10 h 19"/>
                <a:gd name="T10" fmla="*/ 19 w 22"/>
                <a:gd name="T11" fmla="*/ 14 h 19"/>
                <a:gd name="T12" fmla="*/ 17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5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5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2" name="Freeform 341"/>
            <p:cNvSpPr>
              <a:spLocks/>
            </p:cNvSpPr>
            <p:nvPr/>
          </p:nvSpPr>
          <p:spPr bwMode="auto">
            <a:xfrm>
              <a:off x="4846" y="3484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7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7 w 22"/>
                <a:gd name="T13" fmla="*/ 16 h 21"/>
                <a:gd name="T14" fmla="*/ 15 w 22"/>
                <a:gd name="T15" fmla="*/ 18 h 21"/>
                <a:gd name="T16" fmla="*/ 10 w 22"/>
                <a:gd name="T17" fmla="*/ 21 h 21"/>
                <a:gd name="T18" fmla="*/ 5 w 22"/>
                <a:gd name="T19" fmla="*/ 18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5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21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3" name="Freeform 342"/>
            <p:cNvSpPr>
              <a:spLocks/>
            </p:cNvSpPr>
            <p:nvPr/>
          </p:nvSpPr>
          <p:spPr bwMode="auto">
            <a:xfrm>
              <a:off x="4846" y="3484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7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7 w 22"/>
                <a:gd name="T13" fmla="*/ 16 h 21"/>
                <a:gd name="T14" fmla="*/ 15 w 22"/>
                <a:gd name="T15" fmla="*/ 18 h 21"/>
                <a:gd name="T16" fmla="*/ 10 w 22"/>
                <a:gd name="T17" fmla="*/ 21 h 21"/>
                <a:gd name="T18" fmla="*/ 5 w 22"/>
                <a:gd name="T19" fmla="*/ 18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5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21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4" name="Freeform 343"/>
            <p:cNvSpPr>
              <a:spLocks/>
            </p:cNvSpPr>
            <p:nvPr/>
          </p:nvSpPr>
          <p:spPr bwMode="auto">
            <a:xfrm>
              <a:off x="4846" y="3318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3 h 22"/>
                <a:gd name="T4" fmla="*/ 17 w 22"/>
                <a:gd name="T5" fmla="*/ 5 h 22"/>
                <a:gd name="T6" fmla="*/ 19 w 22"/>
                <a:gd name="T7" fmla="*/ 7 h 22"/>
                <a:gd name="T8" fmla="*/ 22 w 22"/>
                <a:gd name="T9" fmla="*/ 12 h 22"/>
                <a:gd name="T10" fmla="*/ 19 w 22"/>
                <a:gd name="T11" fmla="*/ 15 h 22"/>
                <a:gd name="T12" fmla="*/ 17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5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5 w 22"/>
                <a:gd name="T31" fmla="*/ 3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3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5" name="Freeform 344"/>
            <p:cNvSpPr>
              <a:spLocks/>
            </p:cNvSpPr>
            <p:nvPr/>
          </p:nvSpPr>
          <p:spPr bwMode="auto">
            <a:xfrm>
              <a:off x="4846" y="3318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3 h 22"/>
                <a:gd name="T4" fmla="*/ 17 w 22"/>
                <a:gd name="T5" fmla="*/ 5 h 22"/>
                <a:gd name="T6" fmla="*/ 19 w 22"/>
                <a:gd name="T7" fmla="*/ 7 h 22"/>
                <a:gd name="T8" fmla="*/ 22 w 22"/>
                <a:gd name="T9" fmla="*/ 12 h 22"/>
                <a:gd name="T10" fmla="*/ 19 w 22"/>
                <a:gd name="T11" fmla="*/ 15 h 22"/>
                <a:gd name="T12" fmla="*/ 17 w 22"/>
                <a:gd name="T13" fmla="*/ 19 h 22"/>
                <a:gd name="T14" fmla="*/ 15 w 22"/>
                <a:gd name="T15" fmla="*/ 22 h 22"/>
                <a:gd name="T16" fmla="*/ 10 w 22"/>
                <a:gd name="T17" fmla="*/ 22 h 22"/>
                <a:gd name="T18" fmla="*/ 5 w 22"/>
                <a:gd name="T19" fmla="*/ 22 h 22"/>
                <a:gd name="T20" fmla="*/ 3 w 22"/>
                <a:gd name="T21" fmla="*/ 19 h 22"/>
                <a:gd name="T22" fmla="*/ 0 w 22"/>
                <a:gd name="T23" fmla="*/ 15 h 22"/>
                <a:gd name="T24" fmla="*/ 0 w 22"/>
                <a:gd name="T25" fmla="*/ 12 h 22"/>
                <a:gd name="T26" fmla="*/ 0 w 22"/>
                <a:gd name="T27" fmla="*/ 7 h 22"/>
                <a:gd name="T28" fmla="*/ 3 w 22"/>
                <a:gd name="T29" fmla="*/ 5 h 22"/>
                <a:gd name="T30" fmla="*/ 5 w 22"/>
                <a:gd name="T31" fmla="*/ 3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3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5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6" name="Freeform 345"/>
            <p:cNvSpPr>
              <a:spLocks/>
            </p:cNvSpPr>
            <p:nvPr/>
          </p:nvSpPr>
          <p:spPr bwMode="auto">
            <a:xfrm>
              <a:off x="4846" y="3238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7 w 22"/>
                <a:gd name="T5" fmla="*/ 3 h 19"/>
                <a:gd name="T6" fmla="*/ 19 w 22"/>
                <a:gd name="T7" fmla="*/ 5 h 19"/>
                <a:gd name="T8" fmla="*/ 22 w 22"/>
                <a:gd name="T9" fmla="*/ 10 h 19"/>
                <a:gd name="T10" fmla="*/ 19 w 22"/>
                <a:gd name="T11" fmla="*/ 14 h 19"/>
                <a:gd name="T12" fmla="*/ 17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5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5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7" name="Freeform 346"/>
            <p:cNvSpPr>
              <a:spLocks/>
            </p:cNvSpPr>
            <p:nvPr/>
          </p:nvSpPr>
          <p:spPr bwMode="auto">
            <a:xfrm>
              <a:off x="4846" y="3238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7 w 22"/>
                <a:gd name="T5" fmla="*/ 3 h 19"/>
                <a:gd name="T6" fmla="*/ 19 w 22"/>
                <a:gd name="T7" fmla="*/ 5 h 19"/>
                <a:gd name="T8" fmla="*/ 22 w 22"/>
                <a:gd name="T9" fmla="*/ 10 h 19"/>
                <a:gd name="T10" fmla="*/ 19 w 22"/>
                <a:gd name="T11" fmla="*/ 14 h 19"/>
                <a:gd name="T12" fmla="*/ 17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5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5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8" name="Freeform 347"/>
            <p:cNvSpPr>
              <a:spLocks/>
            </p:cNvSpPr>
            <p:nvPr/>
          </p:nvSpPr>
          <p:spPr bwMode="auto">
            <a:xfrm>
              <a:off x="4846" y="3156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7 w 22"/>
                <a:gd name="T5" fmla="*/ 2 h 18"/>
                <a:gd name="T6" fmla="*/ 19 w 22"/>
                <a:gd name="T7" fmla="*/ 4 h 18"/>
                <a:gd name="T8" fmla="*/ 22 w 22"/>
                <a:gd name="T9" fmla="*/ 9 h 18"/>
                <a:gd name="T10" fmla="*/ 19 w 22"/>
                <a:gd name="T11" fmla="*/ 14 h 18"/>
                <a:gd name="T12" fmla="*/ 17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5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5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89" name="Freeform 348"/>
            <p:cNvSpPr>
              <a:spLocks/>
            </p:cNvSpPr>
            <p:nvPr/>
          </p:nvSpPr>
          <p:spPr bwMode="auto">
            <a:xfrm>
              <a:off x="4846" y="3156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7 w 22"/>
                <a:gd name="T5" fmla="*/ 2 h 18"/>
                <a:gd name="T6" fmla="*/ 19 w 22"/>
                <a:gd name="T7" fmla="*/ 4 h 18"/>
                <a:gd name="T8" fmla="*/ 22 w 22"/>
                <a:gd name="T9" fmla="*/ 9 h 18"/>
                <a:gd name="T10" fmla="*/ 19 w 22"/>
                <a:gd name="T11" fmla="*/ 14 h 18"/>
                <a:gd name="T12" fmla="*/ 17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5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5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0" name="Freeform 349"/>
            <p:cNvSpPr>
              <a:spLocks/>
            </p:cNvSpPr>
            <p:nvPr/>
          </p:nvSpPr>
          <p:spPr bwMode="auto">
            <a:xfrm>
              <a:off x="4846" y="3073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7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7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5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5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1" name="Freeform 350"/>
            <p:cNvSpPr>
              <a:spLocks/>
            </p:cNvSpPr>
            <p:nvPr/>
          </p:nvSpPr>
          <p:spPr bwMode="auto">
            <a:xfrm>
              <a:off x="4846" y="3073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7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7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5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5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2" name="Freeform 351"/>
            <p:cNvSpPr>
              <a:spLocks/>
            </p:cNvSpPr>
            <p:nvPr/>
          </p:nvSpPr>
          <p:spPr bwMode="auto">
            <a:xfrm>
              <a:off x="4846" y="2908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7 w 22"/>
                <a:gd name="T5" fmla="*/ 5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7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5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5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3" name="Freeform 352"/>
            <p:cNvSpPr>
              <a:spLocks/>
            </p:cNvSpPr>
            <p:nvPr/>
          </p:nvSpPr>
          <p:spPr bwMode="auto">
            <a:xfrm>
              <a:off x="4846" y="2908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7 w 22"/>
                <a:gd name="T5" fmla="*/ 5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7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5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5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4" name="Freeform 353"/>
            <p:cNvSpPr>
              <a:spLocks/>
            </p:cNvSpPr>
            <p:nvPr/>
          </p:nvSpPr>
          <p:spPr bwMode="auto">
            <a:xfrm>
              <a:off x="4846" y="2828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7 w 22"/>
                <a:gd name="T5" fmla="*/ 2 h 18"/>
                <a:gd name="T6" fmla="*/ 19 w 22"/>
                <a:gd name="T7" fmla="*/ 4 h 18"/>
                <a:gd name="T8" fmla="*/ 22 w 22"/>
                <a:gd name="T9" fmla="*/ 9 h 18"/>
                <a:gd name="T10" fmla="*/ 19 w 22"/>
                <a:gd name="T11" fmla="*/ 14 h 18"/>
                <a:gd name="T12" fmla="*/ 17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5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5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5" name="Freeform 354"/>
            <p:cNvSpPr>
              <a:spLocks/>
            </p:cNvSpPr>
            <p:nvPr/>
          </p:nvSpPr>
          <p:spPr bwMode="auto">
            <a:xfrm>
              <a:off x="4846" y="2828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7 w 22"/>
                <a:gd name="T5" fmla="*/ 2 h 18"/>
                <a:gd name="T6" fmla="*/ 19 w 22"/>
                <a:gd name="T7" fmla="*/ 4 h 18"/>
                <a:gd name="T8" fmla="*/ 22 w 22"/>
                <a:gd name="T9" fmla="*/ 9 h 18"/>
                <a:gd name="T10" fmla="*/ 19 w 22"/>
                <a:gd name="T11" fmla="*/ 14 h 18"/>
                <a:gd name="T12" fmla="*/ 17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5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5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6" name="Freeform 355"/>
            <p:cNvSpPr>
              <a:spLocks/>
            </p:cNvSpPr>
            <p:nvPr/>
          </p:nvSpPr>
          <p:spPr bwMode="auto">
            <a:xfrm>
              <a:off x="4846" y="2745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7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7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5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5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7" name="Freeform 356"/>
            <p:cNvSpPr>
              <a:spLocks/>
            </p:cNvSpPr>
            <p:nvPr/>
          </p:nvSpPr>
          <p:spPr bwMode="auto">
            <a:xfrm>
              <a:off x="4846" y="2745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7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7 w 22"/>
                <a:gd name="T13" fmla="*/ 17 h 21"/>
                <a:gd name="T14" fmla="*/ 15 w 22"/>
                <a:gd name="T15" fmla="*/ 19 h 21"/>
                <a:gd name="T16" fmla="*/ 10 w 22"/>
                <a:gd name="T17" fmla="*/ 21 h 21"/>
                <a:gd name="T18" fmla="*/ 5 w 22"/>
                <a:gd name="T19" fmla="*/ 19 h 21"/>
                <a:gd name="T20" fmla="*/ 3 w 22"/>
                <a:gd name="T21" fmla="*/ 17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5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8" name="Freeform 357"/>
            <p:cNvSpPr>
              <a:spLocks/>
            </p:cNvSpPr>
            <p:nvPr/>
          </p:nvSpPr>
          <p:spPr bwMode="auto">
            <a:xfrm>
              <a:off x="4846" y="2662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0 h 22"/>
                <a:gd name="T4" fmla="*/ 17 w 22"/>
                <a:gd name="T5" fmla="*/ 3 h 22"/>
                <a:gd name="T6" fmla="*/ 19 w 22"/>
                <a:gd name="T7" fmla="*/ 7 h 22"/>
                <a:gd name="T8" fmla="*/ 22 w 22"/>
                <a:gd name="T9" fmla="*/ 10 h 22"/>
                <a:gd name="T10" fmla="*/ 19 w 22"/>
                <a:gd name="T11" fmla="*/ 15 h 22"/>
                <a:gd name="T12" fmla="*/ 17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5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5 w 22"/>
                <a:gd name="T31" fmla="*/ 0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299" name="Freeform 358"/>
            <p:cNvSpPr>
              <a:spLocks/>
            </p:cNvSpPr>
            <p:nvPr/>
          </p:nvSpPr>
          <p:spPr bwMode="auto">
            <a:xfrm>
              <a:off x="4846" y="2662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0 h 22"/>
                <a:gd name="T4" fmla="*/ 17 w 22"/>
                <a:gd name="T5" fmla="*/ 3 h 22"/>
                <a:gd name="T6" fmla="*/ 19 w 22"/>
                <a:gd name="T7" fmla="*/ 7 h 22"/>
                <a:gd name="T8" fmla="*/ 22 w 22"/>
                <a:gd name="T9" fmla="*/ 10 h 22"/>
                <a:gd name="T10" fmla="*/ 19 w 22"/>
                <a:gd name="T11" fmla="*/ 15 h 22"/>
                <a:gd name="T12" fmla="*/ 17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5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5 w 22"/>
                <a:gd name="T31" fmla="*/ 0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0" name="Freeform 359"/>
            <p:cNvSpPr>
              <a:spLocks/>
            </p:cNvSpPr>
            <p:nvPr/>
          </p:nvSpPr>
          <p:spPr bwMode="auto">
            <a:xfrm>
              <a:off x="4846" y="2500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7 w 22"/>
                <a:gd name="T5" fmla="*/ 2 h 18"/>
                <a:gd name="T6" fmla="*/ 19 w 22"/>
                <a:gd name="T7" fmla="*/ 4 h 18"/>
                <a:gd name="T8" fmla="*/ 22 w 22"/>
                <a:gd name="T9" fmla="*/ 9 h 18"/>
                <a:gd name="T10" fmla="*/ 19 w 22"/>
                <a:gd name="T11" fmla="*/ 14 h 18"/>
                <a:gd name="T12" fmla="*/ 17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5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5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1" name="Freeform 360"/>
            <p:cNvSpPr>
              <a:spLocks/>
            </p:cNvSpPr>
            <p:nvPr/>
          </p:nvSpPr>
          <p:spPr bwMode="auto">
            <a:xfrm>
              <a:off x="4846" y="2500"/>
              <a:ext cx="22" cy="18"/>
            </a:xfrm>
            <a:custGeom>
              <a:avLst/>
              <a:gdLst>
                <a:gd name="T0" fmla="*/ 10 w 22"/>
                <a:gd name="T1" fmla="*/ 0 h 18"/>
                <a:gd name="T2" fmla="*/ 15 w 22"/>
                <a:gd name="T3" fmla="*/ 0 h 18"/>
                <a:gd name="T4" fmla="*/ 17 w 22"/>
                <a:gd name="T5" fmla="*/ 2 h 18"/>
                <a:gd name="T6" fmla="*/ 19 w 22"/>
                <a:gd name="T7" fmla="*/ 4 h 18"/>
                <a:gd name="T8" fmla="*/ 22 w 22"/>
                <a:gd name="T9" fmla="*/ 9 h 18"/>
                <a:gd name="T10" fmla="*/ 19 w 22"/>
                <a:gd name="T11" fmla="*/ 14 h 18"/>
                <a:gd name="T12" fmla="*/ 17 w 22"/>
                <a:gd name="T13" fmla="*/ 16 h 18"/>
                <a:gd name="T14" fmla="*/ 15 w 22"/>
                <a:gd name="T15" fmla="*/ 18 h 18"/>
                <a:gd name="T16" fmla="*/ 10 w 22"/>
                <a:gd name="T17" fmla="*/ 18 h 18"/>
                <a:gd name="T18" fmla="*/ 5 w 22"/>
                <a:gd name="T19" fmla="*/ 18 h 18"/>
                <a:gd name="T20" fmla="*/ 3 w 22"/>
                <a:gd name="T21" fmla="*/ 16 h 18"/>
                <a:gd name="T22" fmla="*/ 0 w 22"/>
                <a:gd name="T23" fmla="*/ 14 h 18"/>
                <a:gd name="T24" fmla="*/ 0 w 22"/>
                <a:gd name="T25" fmla="*/ 9 h 18"/>
                <a:gd name="T26" fmla="*/ 0 w 22"/>
                <a:gd name="T27" fmla="*/ 4 h 18"/>
                <a:gd name="T28" fmla="*/ 3 w 22"/>
                <a:gd name="T29" fmla="*/ 2 h 18"/>
                <a:gd name="T30" fmla="*/ 5 w 22"/>
                <a:gd name="T31" fmla="*/ 0 h 18"/>
                <a:gd name="T32" fmla="*/ 10 w 2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8"/>
                <a:gd name="T53" fmla="*/ 22 w 2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8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2" name="Freeform 361"/>
            <p:cNvSpPr>
              <a:spLocks/>
            </p:cNvSpPr>
            <p:nvPr/>
          </p:nvSpPr>
          <p:spPr bwMode="auto">
            <a:xfrm>
              <a:off x="4846" y="2417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7 w 22"/>
                <a:gd name="T5" fmla="*/ 2 h 19"/>
                <a:gd name="T6" fmla="*/ 19 w 22"/>
                <a:gd name="T7" fmla="*/ 5 h 19"/>
                <a:gd name="T8" fmla="*/ 22 w 22"/>
                <a:gd name="T9" fmla="*/ 9 h 19"/>
                <a:gd name="T10" fmla="*/ 19 w 22"/>
                <a:gd name="T11" fmla="*/ 14 h 19"/>
                <a:gd name="T12" fmla="*/ 17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5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5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3" name="Freeform 362"/>
            <p:cNvSpPr>
              <a:spLocks/>
            </p:cNvSpPr>
            <p:nvPr/>
          </p:nvSpPr>
          <p:spPr bwMode="auto">
            <a:xfrm>
              <a:off x="4846" y="2417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7 w 22"/>
                <a:gd name="T5" fmla="*/ 2 h 19"/>
                <a:gd name="T6" fmla="*/ 19 w 22"/>
                <a:gd name="T7" fmla="*/ 5 h 19"/>
                <a:gd name="T8" fmla="*/ 22 w 22"/>
                <a:gd name="T9" fmla="*/ 9 h 19"/>
                <a:gd name="T10" fmla="*/ 19 w 22"/>
                <a:gd name="T11" fmla="*/ 14 h 19"/>
                <a:gd name="T12" fmla="*/ 17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5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5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4" name="Freeform 363"/>
            <p:cNvSpPr>
              <a:spLocks/>
            </p:cNvSpPr>
            <p:nvPr/>
          </p:nvSpPr>
          <p:spPr bwMode="auto">
            <a:xfrm>
              <a:off x="4846" y="2334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0 h 22"/>
                <a:gd name="T4" fmla="*/ 17 w 22"/>
                <a:gd name="T5" fmla="*/ 3 h 22"/>
                <a:gd name="T6" fmla="*/ 19 w 22"/>
                <a:gd name="T7" fmla="*/ 7 h 22"/>
                <a:gd name="T8" fmla="*/ 22 w 22"/>
                <a:gd name="T9" fmla="*/ 10 h 22"/>
                <a:gd name="T10" fmla="*/ 19 w 22"/>
                <a:gd name="T11" fmla="*/ 15 h 22"/>
                <a:gd name="T12" fmla="*/ 17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5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5 w 22"/>
                <a:gd name="T31" fmla="*/ 0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5" name="Freeform 364"/>
            <p:cNvSpPr>
              <a:spLocks/>
            </p:cNvSpPr>
            <p:nvPr/>
          </p:nvSpPr>
          <p:spPr bwMode="auto">
            <a:xfrm>
              <a:off x="4846" y="2334"/>
              <a:ext cx="22" cy="22"/>
            </a:xfrm>
            <a:custGeom>
              <a:avLst/>
              <a:gdLst>
                <a:gd name="T0" fmla="*/ 10 w 22"/>
                <a:gd name="T1" fmla="*/ 0 h 22"/>
                <a:gd name="T2" fmla="*/ 15 w 22"/>
                <a:gd name="T3" fmla="*/ 0 h 22"/>
                <a:gd name="T4" fmla="*/ 17 w 22"/>
                <a:gd name="T5" fmla="*/ 3 h 22"/>
                <a:gd name="T6" fmla="*/ 19 w 22"/>
                <a:gd name="T7" fmla="*/ 7 h 22"/>
                <a:gd name="T8" fmla="*/ 22 w 22"/>
                <a:gd name="T9" fmla="*/ 10 h 22"/>
                <a:gd name="T10" fmla="*/ 19 w 22"/>
                <a:gd name="T11" fmla="*/ 15 h 22"/>
                <a:gd name="T12" fmla="*/ 17 w 22"/>
                <a:gd name="T13" fmla="*/ 17 h 22"/>
                <a:gd name="T14" fmla="*/ 15 w 22"/>
                <a:gd name="T15" fmla="*/ 19 h 22"/>
                <a:gd name="T16" fmla="*/ 10 w 22"/>
                <a:gd name="T17" fmla="*/ 22 h 22"/>
                <a:gd name="T18" fmla="*/ 5 w 22"/>
                <a:gd name="T19" fmla="*/ 19 h 22"/>
                <a:gd name="T20" fmla="*/ 3 w 22"/>
                <a:gd name="T21" fmla="*/ 17 h 22"/>
                <a:gd name="T22" fmla="*/ 0 w 22"/>
                <a:gd name="T23" fmla="*/ 15 h 22"/>
                <a:gd name="T24" fmla="*/ 0 w 22"/>
                <a:gd name="T25" fmla="*/ 10 h 22"/>
                <a:gd name="T26" fmla="*/ 0 w 22"/>
                <a:gd name="T27" fmla="*/ 7 h 22"/>
                <a:gd name="T28" fmla="*/ 3 w 22"/>
                <a:gd name="T29" fmla="*/ 3 h 22"/>
                <a:gd name="T30" fmla="*/ 5 w 22"/>
                <a:gd name="T31" fmla="*/ 0 h 22"/>
                <a:gd name="T32" fmla="*/ 10 w 22"/>
                <a:gd name="T33" fmla="*/ 0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2"/>
                <a:gd name="T53" fmla="*/ 22 w 22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2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22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6" name="Freeform 365"/>
            <p:cNvSpPr>
              <a:spLocks/>
            </p:cNvSpPr>
            <p:nvPr/>
          </p:nvSpPr>
          <p:spPr bwMode="auto">
            <a:xfrm>
              <a:off x="4846" y="2252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7 w 22"/>
                <a:gd name="T5" fmla="*/ 2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7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5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2 h 21"/>
                <a:gd name="T30" fmla="*/ 5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7" name="Freeform 366"/>
            <p:cNvSpPr>
              <a:spLocks/>
            </p:cNvSpPr>
            <p:nvPr/>
          </p:nvSpPr>
          <p:spPr bwMode="auto">
            <a:xfrm>
              <a:off x="4846" y="2252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7 w 22"/>
                <a:gd name="T5" fmla="*/ 2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7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5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2 h 21"/>
                <a:gd name="T30" fmla="*/ 5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8" name="Freeform 367"/>
            <p:cNvSpPr>
              <a:spLocks/>
            </p:cNvSpPr>
            <p:nvPr/>
          </p:nvSpPr>
          <p:spPr bwMode="auto">
            <a:xfrm>
              <a:off x="4846" y="2089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7 w 22"/>
                <a:gd name="T5" fmla="*/ 2 h 19"/>
                <a:gd name="T6" fmla="*/ 19 w 22"/>
                <a:gd name="T7" fmla="*/ 5 h 19"/>
                <a:gd name="T8" fmla="*/ 22 w 22"/>
                <a:gd name="T9" fmla="*/ 9 h 19"/>
                <a:gd name="T10" fmla="*/ 19 w 22"/>
                <a:gd name="T11" fmla="*/ 14 h 19"/>
                <a:gd name="T12" fmla="*/ 17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5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5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09" name="Freeform 368"/>
            <p:cNvSpPr>
              <a:spLocks/>
            </p:cNvSpPr>
            <p:nvPr/>
          </p:nvSpPr>
          <p:spPr bwMode="auto">
            <a:xfrm>
              <a:off x="4846" y="2089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7 w 22"/>
                <a:gd name="T5" fmla="*/ 2 h 19"/>
                <a:gd name="T6" fmla="*/ 19 w 22"/>
                <a:gd name="T7" fmla="*/ 5 h 19"/>
                <a:gd name="T8" fmla="*/ 22 w 22"/>
                <a:gd name="T9" fmla="*/ 9 h 19"/>
                <a:gd name="T10" fmla="*/ 19 w 22"/>
                <a:gd name="T11" fmla="*/ 14 h 19"/>
                <a:gd name="T12" fmla="*/ 17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5 w 22"/>
                <a:gd name="T19" fmla="*/ 19 h 19"/>
                <a:gd name="T20" fmla="*/ 3 w 22"/>
                <a:gd name="T21" fmla="*/ 17 h 19"/>
                <a:gd name="T22" fmla="*/ 0 w 22"/>
                <a:gd name="T23" fmla="*/ 14 h 19"/>
                <a:gd name="T24" fmla="*/ 0 w 22"/>
                <a:gd name="T25" fmla="*/ 9 h 19"/>
                <a:gd name="T26" fmla="*/ 0 w 22"/>
                <a:gd name="T27" fmla="*/ 5 h 19"/>
                <a:gd name="T28" fmla="*/ 3 w 22"/>
                <a:gd name="T29" fmla="*/ 2 h 19"/>
                <a:gd name="T30" fmla="*/ 5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10" name="Freeform 369"/>
            <p:cNvSpPr>
              <a:spLocks/>
            </p:cNvSpPr>
            <p:nvPr/>
          </p:nvSpPr>
          <p:spPr bwMode="auto">
            <a:xfrm>
              <a:off x="4846" y="2006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7 w 22"/>
                <a:gd name="T5" fmla="*/ 3 h 19"/>
                <a:gd name="T6" fmla="*/ 19 w 22"/>
                <a:gd name="T7" fmla="*/ 8 h 19"/>
                <a:gd name="T8" fmla="*/ 22 w 22"/>
                <a:gd name="T9" fmla="*/ 10 h 19"/>
                <a:gd name="T10" fmla="*/ 19 w 22"/>
                <a:gd name="T11" fmla="*/ 15 h 19"/>
                <a:gd name="T12" fmla="*/ 17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5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8 h 19"/>
                <a:gd name="T28" fmla="*/ 3 w 22"/>
                <a:gd name="T29" fmla="*/ 3 h 19"/>
                <a:gd name="T30" fmla="*/ 5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8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11" name="Freeform 370"/>
            <p:cNvSpPr>
              <a:spLocks/>
            </p:cNvSpPr>
            <p:nvPr/>
          </p:nvSpPr>
          <p:spPr bwMode="auto">
            <a:xfrm>
              <a:off x="4846" y="2006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7 w 22"/>
                <a:gd name="T5" fmla="*/ 3 h 19"/>
                <a:gd name="T6" fmla="*/ 19 w 22"/>
                <a:gd name="T7" fmla="*/ 8 h 19"/>
                <a:gd name="T8" fmla="*/ 22 w 22"/>
                <a:gd name="T9" fmla="*/ 10 h 19"/>
                <a:gd name="T10" fmla="*/ 19 w 22"/>
                <a:gd name="T11" fmla="*/ 15 h 19"/>
                <a:gd name="T12" fmla="*/ 17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5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8 h 19"/>
                <a:gd name="T28" fmla="*/ 3 w 22"/>
                <a:gd name="T29" fmla="*/ 3 h 19"/>
                <a:gd name="T30" fmla="*/ 5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8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12" name="Freeform 371"/>
            <p:cNvSpPr>
              <a:spLocks/>
            </p:cNvSpPr>
            <p:nvPr/>
          </p:nvSpPr>
          <p:spPr bwMode="auto">
            <a:xfrm>
              <a:off x="4846" y="1924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7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7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5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5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13" name="Freeform 372"/>
            <p:cNvSpPr>
              <a:spLocks/>
            </p:cNvSpPr>
            <p:nvPr/>
          </p:nvSpPr>
          <p:spPr bwMode="auto">
            <a:xfrm>
              <a:off x="4846" y="1924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7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7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5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5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14" name="Freeform 373"/>
            <p:cNvSpPr>
              <a:spLocks/>
            </p:cNvSpPr>
            <p:nvPr/>
          </p:nvSpPr>
          <p:spPr bwMode="auto">
            <a:xfrm>
              <a:off x="4846" y="1841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3 h 21"/>
                <a:gd name="T4" fmla="*/ 17 w 22"/>
                <a:gd name="T5" fmla="*/ 5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7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5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5 w 22"/>
                <a:gd name="T31" fmla="*/ 3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3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15" name="Freeform 374"/>
            <p:cNvSpPr>
              <a:spLocks/>
            </p:cNvSpPr>
            <p:nvPr/>
          </p:nvSpPr>
          <p:spPr bwMode="auto">
            <a:xfrm>
              <a:off x="4846" y="1841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3 h 21"/>
                <a:gd name="T4" fmla="*/ 17 w 22"/>
                <a:gd name="T5" fmla="*/ 5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7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5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5 h 21"/>
                <a:gd name="T30" fmla="*/ 5 w 22"/>
                <a:gd name="T31" fmla="*/ 3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3"/>
                  </a:lnTo>
                  <a:lnTo>
                    <a:pt x="17" y="5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16" name="Freeform 375"/>
            <p:cNvSpPr>
              <a:spLocks/>
            </p:cNvSpPr>
            <p:nvPr/>
          </p:nvSpPr>
          <p:spPr bwMode="auto">
            <a:xfrm>
              <a:off x="4846" y="1678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7 w 22"/>
                <a:gd name="T5" fmla="*/ 3 h 19"/>
                <a:gd name="T6" fmla="*/ 19 w 22"/>
                <a:gd name="T7" fmla="*/ 5 h 19"/>
                <a:gd name="T8" fmla="*/ 22 w 22"/>
                <a:gd name="T9" fmla="*/ 10 h 19"/>
                <a:gd name="T10" fmla="*/ 19 w 22"/>
                <a:gd name="T11" fmla="*/ 15 h 19"/>
                <a:gd name="T12" fmla="*/ 17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5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5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17" name="Freeform 376"/>
            <p:cNvSpPr>
              <a:spLocks/>
            </p:cNvSpPr>
            <p:nvPr/>
          </p:nvSpPr>
          <p:spPr bwMode="auto">
            <a:xfrm>
              <a:off x="4846" y="1678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5 w 22"/>
                <a:gd name="T3" fmla="*/ 0 h 19"/>
                <a:gd name="T4" fmla="*/ 17 w 22"/>
                <a:gd name="T5" fmla="*/ 3 h 19"/>
                <a:gd name="T6" fmla="*/ 19 w 22"/>
                <a:gd name="T7" fmla="*/ 5 h 19"/>
                <a:gd name="T8" fmla="*/ 22 w 22"/>
                <a:gd name="T9" fmla="*/ 10 h 19"/>
                <a:gd name="T10" fmla="*/ 19 w 22"/>
                <a:gd name="T11" fmla="*/ 15 h 19"/>
                <a:gd name="T12" fmla="*/ 17 w 22"/>
                <a:gd name="T13" fmla="*/ 17 h 19"/>
                <a:gd name="T14" fmla="*/ 15 w 22"/>
                <a:gd name="T15" fmla="*/ 19 h 19"/>
                <a:gd name="T16" fmla="*/ 10 w 22"/>
                <a:gd name="T17" fmla="*/ 19 h 19"/>
                <a:gd name="T18" fmla="*/ 5 w 22"/>
                <a:gd name="T19" fmla="*/ 19 h 19"/>
                <a:gd name="T20" fmla="*/ 3 w 22"/>
                <a:gd name="T21" fmla="*/ 17 h 19"/>
                <a:gd name="T22" fmla="*/ 0 w 22"/>
                <a:gd name="T23" fmla="*/ 15 h 19"/>
                <a:gd name="T24" fmla="*/ 0 w 22"/>
                <a:gd name="T25" fmla="*/ 10 h 19"/>
                <a:gd name="T26" fmla="*/ 0 w 22"/>
                <a:gd name="T27" fmla="*/ 5 h 19"/>
                <a:gd name="T28" fmla="*/ 3 w 22"/>
                <a:gd name="T29" fmla="*/ 3 h 19"/>
                <a:gd name="T30" fmla="*/ 5 w 22"/>
                <a:gd name="T31" fmla="*/ 0 h 19"/>
                <a:gd name="T32" fmla="*/ 10 w 22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9"/>
                <a:gd name="T53" fmla="*/ 22 w 22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9">
                  <a:moveTo>
                    <a:pt x="10" y="0"/>
                  </a:moveTo>
                  <a:lnTo>
                    <a:pt x="15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5" y="19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18" name="Freeform 377"/>
            <p:cNvSpPr>
              <a:spLocks/>
            </p:cNvSpPr>
            <p:nvPr/>
          </p:nvSpPr>
          <p:spPr bwMode="auto">
            <a:xfrm>
              <a:off x="4846" y="1596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7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7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5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5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19" name="Freeform 378"/>
            <p:cNvSpPr>
              <a:spLocks/>
            </p:cNvSpPr>
            <p:nvPr/>
          </p:nvSpPr>
          <p:spPr bwMode="auto">
            <a:xfrm>
              <a:off x="4846" y="1596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0 h 21"/>
                <a:gd name="T4" fmla="*/ 17 w 22"/>
                <a:gd name="T5" fmla="*/ 2 h 21"/>
                <a:gd name="T6" fmla="*/ 19 w 22"/>
                <a:gd name="T7" fmla="*/ 7 h 21"/>
                <a:gd name="T8" fmla="*/ 22 w 22"/>
                <a:gd name="T9" fmla="*/ 9 h 21"/>
                <a:gd name="T10" fmla="*/ 19 w 22"/>
                <a:gd name="T11" fmla="*/ 14 h 21"/>
                <a:gd name="T12" fmla="*/ 17 w 22"/>
                <a:gd name="T13" fmla="*/ 16 h 21"/>
                <a:gd name="T14" fmla="*/ 15 w 22"/>
                <a:gd name="T15" fmla="*/ 19 h 21"/>
                <a:gd name="T16" fmla="*/ 10 w 22"/>
                <a:gd name="T17" fmla="*/ 21 h 21"/>
                <a:gd name="T18" fmla="*/ 5 w 22"/>
                <a:gd name="T19" fmla="*/ 19 h 21"/>
                <a:gd name="T20" fmla="*/ 3 w 22"/>
                <a:gd name="T21" fmla="*/ 16 h 21"/>
                <a:gd name="T22" fmla="*/ 0 w 22"/>
                <a:gd name="T23" fmla="*/ 14 h 21"/>
                <a:gd name="T24" fmla="*/ 0 w 22"/>
                <a:gd name="T25" fmla="*/ 9 h 21"/>
                <a:gd name="T26" fmla="*/ 0 w 22"/>
                <a:gd name="T27" fmla="*/ 7 h 21"/>
                <a:gd name="T28" fmla="*/ 3 w 22"/>
                <a:gd name="T29" fmla="*/ 2 h 21"/>
                <a:gd name="T30" fmla="*/ 5 w 22"/>
                <a:gd name="T31" fmla="*/ 0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0"/>
                  </a:lnTo>
                  <a:lnTo>
                    <a:pt x="17" y="2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2"/>
                  </a:lnTo>
                  <a:lnTo>
                    <a:pt x="5" y="0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20" name="Freeform 379"/>
            <p:cNvSpPr>
              <a:spLocks/>
            </p:cNvSpPr>
            <p:nvPr/>
          </p:nvSpPr>
          <p:spPr bwMode="auto">
            <a:xfrm>
              <a:off x="4846" y="1513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3 h 21"/>
                <a:gd name="T4" fmla="*/ 17 w 22"/>
                <a:gd name="T5" fmla="*/ 3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7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5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3 h 21"/>
                <a:gd name="T30" fmla="*/ 5 w 22"/>
                <a:gd name="T31" fmla="*/ 3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3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21" name="Freeform 380"/>
            <p:cNvSpPr>
              <a:spLocks/>
            </p:cNvSpPr>
            <p:nvPr/>
          </p:nvSpPr>
          <p:spPr bwMode="auto">
            <a:xfrm>
              <a:off x="4846" y="1513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3 h 21"/>
                <a:gd name="T4" fmla="*/ 17 w 22"/>
                <a:gd name="T5" fmla="*/ 3 h 21"/>
                <a:gd name="T6" fmla="*/ 19 w 22"/>
                <a:gd name="T7" fmla="*/ 7 h 21"/>
                <a:gd name="T8" fmla="*/ 22 w 22"/>
                <a:gd name="T9" fmla="*/ 12 h 21"/>
                <a:gd name="T10" fmla="*/ 19 w 22"/>
                <a:gd name="T11" fmla="*/ 14 h 21"/>
                <a:gd name="T12" fmla="*/ 17 w 22"/>
                <a:gd name="T13" fmla="*/ 19 h 21"/>
                <a:gd name="T14" fmla="*/ 15 w 22"/>
                <a:gd name="T15" fmla="*/ 19 h 21"/>
                <a:gd name="T16" fmla="*/ 10 w 22"/>
                <a:gd name="T17" fmla="*/ 21 h 21"/>
                <a:gd name="T18" fmla="*/ 5 w 22"/>
                <a:gd name="T19" fmla="*/ 19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2 h 21"/>
                <a:gd name="T26" fmla="*/ 0 w 22"/>
                <a:gd name="T27" fmla="*/ 7 h 21"/>
                <a:gd name="T28" fmla="*/ 3 w 22"/>
                <a:gd name="T29" fmla="*/ 3 h 21"/>
                <a:gd name="T30" fmla="*/ 5 w 22"/>
                <a:gd name="T31" fmla="*/ 3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3"/>
                  </a:lnTo>
                  <a:lnTo>
                    <a:pt x="17" y="3"/>
                  </a:lnTo>
                  <a:lnTo>
                    <a:pt x="19" y="7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22" name="Freeform 381"/>
            <p:cNvSpPr>
              <a:spLocks/>
            </p:cNvSpPr>
            <p:nvPr/>
          </p:nvSpPr>
          <p:spPr bwMode="auto">
            <a:xfrm>
              <a:off x="4846" y="1431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7 w 22"/>
                <a:gd name="T5" fmla="*/ 4 h 21"/>
                <a:gd name="T6" fmla="*/ 19 w 22"/>
                <a:gd name="T7" fmla="*/ 7 h 21"/>
                <a:gd name="T8" fmla="*/ 22 w 22"/>
                <a:gd name="T9" fmla="*/ 11 h 21"/>
                <a:gd name="T10" fmla="*/ 19 w 22"/>
                <a:gd name="T11" fmla="*/ 14 h 21"/>
                <a:gd name="T12" fmla="*/ 17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5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1 h 21"/>
                <a:gd name="T26" fmla="*/ 0 w 22"/>
                <a:gd name="T27" fmla="*/ 7 h 21"/>
                <a:gd name="T28" fmla="*/ 3 w 22"/>
                <a:gd name="T29" fmla="*/ 4 h 21"/>
                <a:gd name="T30" fmla="*/ 5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11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23" name="Freeform 382"/>
            <p:cNvSpPr>
              <a:spLocks/>
            </p:cNvSpPr>
            <p:nvPr/>
          </p:nvSpPr>
          <p:spPr bwMode="auto">
            <a:xfrm>
              <a:off x="4846" y="1431"/>
              <a:ext cx="22" cy="21"/>
            </a:xfrm>
            <a:custGeom>
              <a:avLst/>
              <a:gdLst>
                <a:gd name="T0" fmla="*/ 10 w 22"/>
                <a:gd name="T1" fmla="*/ 0 h 21"/>
                <a:gd name="T2" fmla="*/ 15 w 22"/>
                <a:gd name="T3" fmla="*/ 2 h 21"/>
                <a:gd name="T4" fmla="*/ 17 w 22"/>
                <a:gd name="T5" fmla="*/ 4 h 21"/>
                <a:gd name="T6" fmla="*/ 19 w 22"/>
                <a:gd name="T7" fmla="*/ 7 h 21"/>
                <a:gd name="T8" fmla="*/ 22 w 22"/>
                <a:gd name="T9" fmla="*/ 11 h 21"/>
                <a:gd name="T10" fmla="*/ 19 w 22"/>
                <a:gd name="T11" fmla="*/ 14 h 21"/>
                <a:gd name="T12" fmla="*/ 17 w 22"/>
                <a:gd name="T13" fmla="*/ 19 h 21"/>
                <a:gd name="T14" fmla="*/ 15 w 22"/>
                <a:gd name="T15" fmla="*/ 21 h 21"/>
                <a:gd name="T16" fmla="*/ 10 w 22"/>
                <a:gd name="T17" fmla="*/ 21 h 21"/>
                <a:gd name="T18" fmla="*/ 5 w 22"/>
                <a:gd name="T19" fmla="*/ 21 h 21"/>
                <a:gd name="T20" fmla="*/ 3 w 22"/>
                <a:gd name="T21" fmla="*/ 19 h 21"/>
                <a:gd name="T22" fmla="*/ 0 w 22"/>
                <a:gd name="T23" fmla="*/ 14 h 21"/>
                <a:gd name="T24" fmla="*/ 0 w 22"/>
                <a:gd name="T25" fmla="*/ 11 h 21"/>
                <a:gd name="T26" fmla="*/ 0 w 22"/>
                <a:gd name="T27" fmla="*/ 7 h 21"/>
                <a:gd name="T28" fmla="*/ 3 w 22"/>
                <a:gd name="T29" fmla="*/ 4 h 21"/>
                <a:gd name="T30" fmla="*/ 5 w 22"/>
                <a:gd name="T31" fmla="*/ 2 h 21"/>
                <a:gd name="T32" fmla="*/ 10 w 22"/>
                <a:gd name="T33" fmla="*/ 0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1"/>
                <a:gd name="T53" fmla="*/ 22 w 22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1">
                  <a:moveTo>
                    <a:pt x="10" y="0"/>
                  </a:moveTo>
                  <a:lnTo>
                    <a:pt x="15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11"/>
                  </a:lnTo>
                  <a:lnTo>
                    <a:pt x="19" y="14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3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24" name="Rectangle 383"/>
            <p:cNvSpPr>
              <a:spLocks noChangeArrowheads="1"/>
            </p:cNvSpPr>
            <p:nvPr/>
          </p:nvSpPr>
          <p:spPr bwMode="auto">
            <a:xfrm>
              <a:off x="4851" y="1372"/>
              <a:ext cx="10" cy="2442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25" name="Freeform 384"/>
            <p:cNvSpPr>
              <a:spLocks/>
            </p:cNvSpPr>
            <p:nvPr/>
          </p:nvSpPr>
          <p:spPr bwMode="auto">
            <a:xfrm>
              <a:off x="5071" y="2070"/>
              <a:ext cx="217" cy="220"/>
            </a:xfrm>
            <a:custGeom>
              <a:avLst/>
              <a:gdLst>
                <a:gd name="T0" fmla="*/ 108 w 217"/>
                <a:gd name="T1" fmla="*/ 0 h 220"/>
                <a:gd name="T2" fmla="*/ 130 w 217"/>
                <a:gd name="T3" fmla="*/ 2 h 220"/>
                <a:gd name="T4" fmla="*/ 151 w 217"/>
                <a:gd name="T5" fmla="*/ 10 h 220"/>
                <a:gd name="T6" fmla="*/ 170 w 217"/>
                <a:gd name="T7" fmla="*/ 19 h 220"/>
                <a:gd name="T8" fmla="*/ 184 w 217"/>
                <a:gd name="T9" fmla="*/ 33 h 220"/>
                <a:gd name="T10" fmla="*/ 198 w 217"/>
                <a:gd name="T11" fmla="*/ 50 h 220"/>
                <a:gd name="T12" fmla="*/ 207 w 217"/>
                <a:gd name="T13" fmla="*/ 69 h 220"/>
                <a:gd name="T14" fmla="*/ 215 w 217"/>
                <a:gd name="T15" fmla="*/ 87 h 220"/>
                <a:gd name="T16" fmla="*/ 217 w 217"/>
                <a:gd name="T17" fmla="*/ 111 h 220"/>
                <a:gd name="T18" fmla="*/ 215 w 217"/>
                <a:gd name="T19" fmla="*/ 132 h 220"/>
                <a:gd name="T20" fmla="*/ 207 w 217"/>
                <a:gd name="T21" fmla="*/ 151 h 220"/>
                <a:gd name="T22" fmla="*/ 198 w 217"/>
                <a:gd name="T23" fmla="*/ 170 h 220"/>
                <a:gd name="T24" fmla="*/ 184 w 217"/>
                <a:gd name="T25" fmla="*/ 187 h 220"/>
                <a:gd name="T26" fmla="*/ 170 w 217"/>
                <a:gd name="T27" fmla="*/ 201 h 220"/>
                <a:gd name="T28" fmla="*/ 151 w 217"/>
                <a:gd name="T29" fmla="*/ 210 h 220"/>
                <a:gd name="T30" fmla="*/ 130 w 217"/>
                <a:gd name="T31" fmla="*/ 217 h 220"/>
                <a:gd name="T32" fmla="*/ 108 w 217"/>
                <a:gd name="T33" fmla="*/ 220 h 220"/>
                <a:gd name="T34" fmla="*/ 87 w 217"/>
                <a:gd name="T35" fmla="*/ 217 h 220"/>
                <a:gd name="T36" fmla="*/ 66 w 217"/>
                <a:gd name="T37" fmla="*/ 210 h 220"/>
                <a:gd name="T38" fmla="*/ 47 w 217"/>
                <a:gd name="T39" fmla="*/ 201 h 220"/>
                <a:gd name="T40" fmla="*/ 30 w 217"/>
                <a:gd name="T41" fmla="*/ 187 h 220"/>
                <a:gd name="T42" fmla="*/ 19 w 217"/>
                <a:gd name="T43" fmla="*/ 170 h 220"/>
                <a:gd name="T44" fmla="*/ 7 w 217"/>
                <a:gd name="T45" fmla="*/ 151 h 220"/>
                <a:gd name="T46" fmla="*/ 2 w 217"/>
                <a:gd name="T47" fmla="*/ 132 h 220"/>
                <a:gd name="T48" fmla="*/ 0 w 217"/>
                <a:gd name="T49" fmla="*/ 111 h 220"/>
                <a:gd name="T50" fmla="*/ 2 w 217"/>
                <a:gd name="T51" fmla="*/ 87 h 220"/>
                <a:gd name="T52" fmla="*/ 7 w 217"/>
                <a:gd name="T53" fmla="*/ 69 h 220"/>
                <a:gd name="T54" fmla="*/ 19 w 217"/>
                <a:gd name="T55" fmla="*/ 50 h 220"/>
                <a:gd name="T56" fmla="*/ 30 w 217"/>
                <a:gd name="T57" fmla="*/ 33 h 220"/>
                <a:gd name="T58" fmla="*/ 47 w 217"/>
                <a:gd name="T59" fmla="*/ 19 h 220"/>
                <a:gd name="T60" fmla="*/ 66 w 217"/>
                <a:gd name="T61" fmla="*/ 10 h 220"/>
                <a:gd name="T62" fmla="*/ 87 w 217"/>
                <a:gd name="T63" fmla="*/ 2 h 220"/>
                <a:gd name="T64" fmla="*/ 108 w 217"/>
                <a:gd name="T65" fmla="*/ 0 h 2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7"/>
                <a:gd name="T100" fmla="*/ 0 h 220"/>
                <a:gd name="T101" fmla="*/ 217 w 217"/>
                <a:gd name="T102" fmla="*/ 220 h 2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7" h="220">
                  <a:moveTo>
                    <a:pt x="108" y="0"/>
                  </a:moveTo>
                  <a:lnTo>
                    <a:pt x="130" y="2"/>
                  </a:lnTo>
                  <a:lnTo>
                    <a:pt x="151" y="10"/>
                  </a:lnTo>
                  <a:lnTo>
                    <a:pt x="170" y="19"/>
                  </a:lnTo>
                  <a:lnTo>
                    <a:pt x="184" y="33"/>
                  </a:lnTo>
                  <a:lnTo>
                    <a:pt x="198" y="50"/>
                  </a:lnTo>
                  <a:lnTo>
                    <a:pt x="207" y="69"/>
                  </a:lnTo>
                  <a:lnTo>
                    <a:pt x="215" y="87"/>
                  </a:lnTo>
                  <a:lnTo>
                    <a:pt x="217" y="111"/>
                  </a:lnTo>
                  <a:lnTo>
                    <a:pt x="215" y="132"/>
                  </a:lnTo>
                  <a:lnTo>
                    <a:pt x="207" y="151"/>
                  </a:lnTo>
                  <a:lnTo>
                    <a:pt x="198" y="170"/>
                  </a:lnTo>
                  <a:lnTo>
                    <a:pt x="184" y="187"/>
                  </a:lnTo>
                  <a:lnTo>
                    <a:pt x="170" y="201"/>
                  </a:lnTo>
                  <a:lnTo>
                    <a:pt x="151" y="210"/>
                  </a:lnTo>
                  <a:lnTo>
                    <a:pt x="130" y="217"/>
                  </a:lnTo>
                  <a:lnTo>
                    <a:pt x="108" y="220"/>
                  </a:lnTo>
                  <a:lnTo>
                    <a:pt x="87" y="217"/>
                  </a:lnTo>
                  <a:lnTo>
                    <a:pt x="66" y="210"/>
                  </a:lnTo>
                  <a:lnTo>
                    <a:pt x="47" y="201"/>
                  </a:lnTo>
                  <a:lnTo>
                    <a:pt x="30" y="187"/>
                  </a:lnTo>
                  <a:lnTo>
                    <a:pt x="19" y="170"/>
                  </a:lnTo>
                  <a:lnTo>
                    <a:pt x="7" y="151"/>
                  </a:lnTo>
                  <a:lnTo>
                    <a:pt x="2" y="132"/>
                  </a:lnTo>
                  <a:lnTo>
                    <a:pt x="0" y="111"/>
                  </a:lnTo>
                  <a:lnTo>
                    <a:pt x="2" y="87"/>
                  </a:lnTo>
                  <a:lnTo>
                    <a:pt x="7" y="69"/>
                  </a:lnTo>
                  <a:lnTo>
                    <a:pt x="19" y="50"/>
                  </a:lnTo>
                  <a:lnTo>
                    <a:pt x="30" y="33"/>
                  </a:lnTo>
                  <a:lnTo>
                    <a:pt x="47" y="19"/>
                  </a:lnTo>
                  <a:lnTo>
                    <a:pt x="66" y="10"/>
                  </a:lnTo>
                  <a:lnTo>
                    <a:pt x="87" y="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26" name="Freeform 385"/>
            <p:cNvSpPr>
              <a:spLocks/>
            </p:cNvSpPr>
            <p:nvPr/>
          </p:nvSpPr>
          <p:spPr bwMode="auto">
            <a:xfrm>
              <a:off x="5071" y="2070"/>
              <a:ext cx="217" cy="220"/>
            </a:xfrm>
            <a:custGeom>
              <a:avLst/>
              <a:gdLst>
                <a:gd name="T0" fmla="*/ 108 w 217"/>
                <a:gd name="T1" fmla="*/ 0 h 220"/>
                <a:gd name="T2" fmla="*/ 130 w 217"/>
                <a:gd name="T3" fmla="*/ 2 h 220"/>
                <a:gd name="T4" fmla="*/ 151 w 217"/>
                <a:gd name="T5" fmla="*/ 10 h 220"/>
                <a:gd name="T6" fmla="*/ 170 w 217"/>
                <a:gd name="T7" fmla="*/ 19 h 220"/>
                <a:gd name="T8" fmla="*/ 184 w 217"/>
                <a:gd name="T9" fmla="*/ 33 h 220"/>
                <a:gd name="T10" fmla="*/ 198 w 217"/>
                <a:gd name="T11" fmla="*/ 50 h 220"/>
                <a:gd name="T12" fmla="*/ 207 w 217"/>
                <a:gd name="T13" fmla="*/ 69 h 220"/>
                <a:gd name="T14" fmla="*/ 215 w 217"/>
                <a:gd name="T15" fmla="*/ 87 h 220"/>
                <a:gd name="T16" fmla="*/ 217 w 217"/>
                <a:gd name="T17" fmla="*/ 111 h 220"/>
                <a:gd name="T18" fmla="*/ 215 w 217"/>
                <a:gd name="T19" fmla="*/ 132 h 220"/>
                <a:gd name="T20" fmla="*/ 207 w 217"/>
                <a:gd name="T21" fmla="*/ 151 h 220"/>
                <a:gd name="T22" fmla="*/ 198 w 217"/>
                <a:gd name="T23" fmla="*/ 170 h 220"/>
                <a:gd name="T24" fmla="*/ 184 w 217"/>
                <a:gd name="T25" fmla="*/ 187 h 220"/>
                <a:gd name="T26" fmla="*/ 170 w 217"/>
                <a:gd name="T27" fmla="*/ 201 h 220"/>
                <a:gd name="T28" fmla="*/ 151 w 217"/>
                <a:gd name="T29" fmla="*/ 210 h 220"/>
                <a:gd name="T30" fmla="*/ 130 w 217"/>
                <a:gd name="T31" fmla="*/ 217 h 220"/>
                <a:gd name="T32" fmla="*/ 108 w 217"/>
                <a:gd name="T33" fmla="*/ 220 h 220"/>
                <a:gd name="T34" fmla="*/ 87 w 217"/>
                <a:gd name="T35" fmla="*/ 217 h 220"/>
                <a:gd name="T36" fmla="*/ 66 w 217"/>
                <a:gd name="T37" fmla="*/ 210 h 220"/>
                <a:gd name="T38" fmla="*/ 47 w 217"/>
                <a:gd name="T39" fmla="*/ 201 h 220"/>
                <a:gd name="T40" fmla="*/ 30 w 217"/>
                <a:gd name="T41" fmla="*/ 187 h 220"/>
                <a:gd name="T42" fmla="*/ 19 w 217"/>
                <a:gd name="T43" fmla="*/ 170 h 220"/>
                <a:gd name="T44" fmla="*/ 7 w 217"/>
                <a:gd name="T45" fmla="*/ 151 h 220"/>
                <a:gd name="T46" fmla="*/ 2 w 217"/>
                <a:gd name="T47" fmla="*/ 132 h 220"/>
                <a:gd name="T48" fmla="*/ 0 w 217"/>
                <a:gd name="T49" fmla="*/ 111 h 220"/>
                <a:gd name="T50" fmla="*/ 2 w 217"/>
                <a:gd name="T51" fmla="*/ 87 h 220"/>
                <a:gd name="T52" fmla="*/ 7 w 217"/>
                <a:gd name="T53" fmla="*/ 69 h 220"/>
                <a:gd name="T54" fmla="*/ 19 w 217"/>
                <a:gd name="T55" fmla="*/ 50 h 220"/>
                <a:gd name="T56" fmla="*/ 30 w 217"/>
                <a:gd name="T57" fmla="*/ 33 h 220"/>
                <a:gd name="T58" fmla="*/ 47 w 217"/>
                <a:gd name="T59" fmla="*/ 19 h 220"/>
                <a:gd name="T60" fmla="*/ 66 w 217"/>
                <a:gd name="T61" fmla="*/ 10 h 220"/>
                <a:gd name="T62" fmla="*/ 87 w 217"/>
                <a:gd name="T63" fmla="*/ 2 h 220"/>
                <a:gd name="T64" fmla="*/ 108 w 217"/>
                <a:gd name="T65" fmla="*/ 0 h 2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7"/>
                <a:gd name="T100" fmla="*/ 0 h 220"/>
                <a:gd name="T101" fmla="*/ 217 w 217"/>
                <a:gd name="T102" fmla="*/ 220 h 2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7" h="220">
                  <a:moveTo>
                    <a:pt x="108" y="0"/>
                  </a:moveTo>
                  <a:lnTo>
                    <a:pt x="130" y="2"/>
                  </a:lnTo>
                  <a:lnTo>
                    <a:pt x="151" y="10"/>
                  </a:lnTo>
                  <a:lnTo>
                    <a:pt x="170" y="19"/>
                  </a:lnTo>
                  <a:lnTo>
                    <a:pt x="184" y="33"/>
                  </a:lnTo>
                  <a:lnTo>
                    <a:pt x="198" y="50"/>
                  </a:lnTo>
                  <a:lnTo>
                    <a:pt x="207" y="69"/>
                  </a:lnTo>
                  <a:lnTo>
                    <a:pt x="215" y="87"/>
                  </a:lnTo>
                  <a:lnTo>
                    <a:pt x="217" y="111"/>
                  </a:lnTo>
                  <a:lnTo>
                    <a:pt x="215" y="132"/>
                  </a:lnTo>
                  <a:lnTo>
                    <a:pt x="207" y="151"/>
                  </a:lnTo>
                  <a:lnTo>
                    <a:pt x="198" y="170"/>
                  </a:lnTo>
                  <a:lnTo>
                    <a:pt x="184" y="187"/>
                  </a:lnTo>
                  <a:lnTo>
                    <a:pt x="170" y="201"/>
                  </a:lnTo>
                  <a:lnTo>
                    <a:pt x="151" y="210"/>
                  </a:lnTo>
                  <a:lnTo>
                    <a:pt x="130" y="217"/>
                  </a:lnTo>
                  <a:lnTo>
                    <a:pt x="108" y="220"/>
                  </a:lnTo>
                  <a:lnTo>
                    <a:pt x="87" y="217"/>
                  </a:lnTo>
                  <a:lnTo>
                    <a:pt x="66" y="210"/>
                  </a:lnTo>
                  <a:lnTo>
                    <a:pt x="47" y="201"/>
                  </a:lnTo>
                  <a:lnTo>
                    <a:pt x="30" y="187"/>
                  </a:lnTo>
                  <a:lnTo>
                    <a:pt x="19" y="170"/>
                  </a:lnTo>
                  <a:lnTo>
                    <a:pt x="7" y="151"/>
                  </a:lnTo>
                  <a:lnTo>
                    <a:pt x="2" y="132"/>
                  </a:lnTo>
                  <a:lnTo>
                    <a:pt x="0" y="111"/>
                  </a:lnTo>
                  <a:lnTo>
                    <a:pt x="2" y="87"/>
                  </a:lnTo>
                  <a:lnTo>
                    <a:pt x="7" y="69"/>
                  </a:lnTo>
                  <a:lnTo>
                    <a:pt x="19" y="50"/>
                  </a:lnTo>
                  <a:lnTo>
                    <a:pt x="30" y="33"/>
                  </a:lnTo>
                  <a:lnTo>
                    <a:pt x="47" y="19"/>
                  </a:lnTo>
                  <a:lnTo>
                    <a:pt x="66" y="10"/>
                  </a:lnTo>
                  <a:lnTo>
                    <a:pt x="87" y="2"/>
                  </a:lnTo>
                  <a:lnTo>
                    <a:pt x="108" y="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27" name="Freeform 386"/>
            <p:cNvSpPr>
              <a:spLocks noEditPoints="1"/>
            </p:cNvSpPr>
            <p:nvPr/>
          </p:nvSpPr>
          <p:spPr bwMode="auto">
            <a:xfrm>
              <a:off x="5061" y="2061"/>
              <a:ext cx="241" cy="240"/>
            </a:xfrm>
            <a:custGeom>
              <a:avLst/>
              <a:gdLst>
                <a:gd name="T0" fmla="*/ 10 w 241"/>
                <a:gd name="T1" fmla="*/ 75 h 240"/>
                <a:gd name="T2" fmla="*/ 55 w 241"/>
                <a:gd name="T3" fmla="*/ 21 h 240"/>
                <a:gd name="T4" fmla="*/ 121 w 241"/>
                <a:gd name="T5" fmla="*/ 0 h 240"/>
                <a:gd name="T6" fmla="*/ 187 w 241"/>
                <a:gd name="T7" fmla="*/ 21 h 240"/>
                <a:gd name="T8" fmla="*/ 232 w 241"/>
                <a:gd name="T9" fmla="*/ 75 h 240"/>
                <a:gd name="T10" fmla="*/ 239 w 241"/>
                <a:gd name="T11" fmla="*/ 146 h 240"/>
                <a:gd name="T12" fmla="*/ 206 w 241"/>
                <a:gd name="T13" fmla="*/ 205 h 240"/>
                <a:gd name="T14" fmla="*/ 144 w 241"/>
                <a:gd name="T15" fmla="*/ 238 h 240"/>
                <a:gd name="T16" fmla="*/ 76 w 241"/>
                <a:gd name="T17" fmla="*/ 233 h 240"/>
                <a:gd name="T18" fmla="*/ 22 w 241"/>
                <a:gd name="T19" fmla="*/ 188 h 240"/>
                <a:gd name="T20" fmla="*/ 0 w 241"/>
                <a:gd name="T21" fmla="*/ 120 h 240"/>
                <a:gd name="T22" fmla="*/ 31 w 241"/>
                <a:gd name="T23" fmla="*/ 158 h 240"/>
                <a:gd name="T24" fmla="*/ 69 w 241"/>
                <a:gd name="T25" fmla="*/ 200 h 240"/>
                <a:gd name="T26" fmla="*/ 121 w 241"/>
                <a:gd name="T27" fmla="*/ 217 h 240"/>
                <a:gd name="T28" fmla="*/ 175 w 241"/>
                <a:gd name="T29" fmla="*/ 200 h 240"/>
                <a:gd name="T30" fmla="*/ 210 w 241"/>
                <a:gd name="T31" fmla="*/ 158 h 240"/>
                <a:gd name="T32" fmla="*/ 215 w 241"/>
                <a:gd name="T33" fmla="*/ 101 h 240"/>
                <a:gd name="T34" fmla="*/ 189 w 241"/>
                <a:gd name="T35" fmla="*/ 54 h 240"/>
                <a:gd name="T36" fmla="*/ 140 w 241"/>
                <a:gd name="T37" fmla="*/ 26 h 240"/>
                <a:gd name="T38" fmla="*/ 85 w 241"/>
                <a:gd name="T39" fmla="*/ 33 h 240"/>
                <a:gd name="T40" fmla="*/ 40 w 241"/>
                <a:gd name="T41" fmla="*/ 68 h 240"/>
                <a:gd name="T42" fmla="*/ 24 w 241"/>
                <a:gd name="T43" fmla="*/ 120 h 240"/>
                <a:gd name="T44" fmla="*/ 55 w 241"/>
                <a:gd name="T45" fmla="*/ 94 h 240"/>
                <a:gd name="T46" fmla="*/ 81 w 241"/>
                <a:gd name="T47" fmla="*/ 61 h 240"/>
                <a:gd name="T48" fmla="*/ 121 w 241"/>
                <a:gd name="T49" fmla="*/ 49 h 240"/>
                <a:gd name="T50" fmla="*/ 161 w 241"/>
                <a:gd name="T51" fmla="*/ 61 h 240"/>
                <a:gd name="T52" fmla="*/ 187 w 241"/>
                <a:gd name="T53" fmla="*/ 94 h 240"/>
                <a:gd name="T54" fmla="*/ 191 w 241"/>
                <a:gd name="T55" fmla="*/ 134 h 240"/>
                <a:gd name="T56" fmla="*/ 173 w 241"/>
                <a:gd name="T57" fmla="*/ 172 h 240"/>
                <a:gd name="T58" fmla="*/ 135 w 241"/>
                <a:gd name="T59" fmla="*/ 191 h 240"/>
                <a:gd name="T60" fmla="*/ 92 w 241"/>
                <a:gd name="T61" fmla="*/ 188 h 240"/>
                <a:gd name="T62" fmla="*/ 62 w 241"/>
                <a:gd name="T63" fmla="*/ 160 h 240"/>
                <a:gd name="T64" fmla="*/ 50 w 241"/>
                <a:gd name="T65" fmla="*/ 120 h 240"/>
                <a:gd name="T66" fmla="*/ 76 w 241"/>
                <a:gd name="T67" fmla="*/ 139 h 240"/>
                <a:gd name="T68" fmla="*/ 95 w 241"/>
                <a:gd name="T69" fmla="*/ 160 h 240"/>
                <a:gd name="T70" fmla="*/ 121 w 241"/>
                <a:gd name="T71" fmla="*/ 170 h 240"/>
                <a:gd name="T72" fmla="*/ 147 w 241"/>
                <a:gd name="T73" fmla="*/ 160 h 240"/>
                <a:gd name="T74" fmla="*/ 166 w 241"/>
                <a:gd name="T75" fmla="*/ 139 h 240"/>
                <a:gd name="T76" fmla="*/ 168 w 241"/>
                <a:gd name="T77" fmla="*/ 111 h 240"/>
                <a:gd name="T78" fmla="*/ 156 w 241"/>
                <a:gd name="T79" fmla="*/ 87 h 240"/>
                <a:gd name="T80" fmla="*/ 130 w 241"/>
                <a:gd name="T81" fmla="*/ 73 h 240"/>
                <a:gd name="T82" fmla="*/ 102 w 241"/>
                <a:gd name="T83" fmla="*/ 78 h 240"/>
                <a:gd name="T84" fmla="*/ 81 w 241"/>
                <a:gd name="T85" fmla="*/ 94 h 240"/>
                <a:gd name="T86" fmla="*/ 73 w 241"/>
                <a:gd name="T87" fmla="*/ 120 h 240"/>
                <a:gd name="T88" fmla="*/ 104 w 241"/>
                <a:gd name="T89" fmla="*/ 104 h 240"/>
                <a:gd name="T90" fmla="*/ 130 w 241"/>
                <a:gd name="T91" fmla="*/ 99 h 240"/>
                <a:gd name="T92" fmla="*/ 144 w 241"/>
                <a:gd name="T93" fmla="*/ 120 h 240"/>
                <a:gd name="T94" fmla="*/ 130 w 241"/>
                <a:gd name="T95" fmla="*/ 144 h 240"/>
                <a:gd name="T96" fmla="*/ 104 w 241"/>
                <a:gd name="T97" fmla="*/ 139 h 2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1"/>
                <a:gd name="T148" fmla="*/ 0 h 240"/>
                <a:gd name="T149" fmla="*/ 241 w 241"/>
                <a:gd name="T150" fmla="*/ 240 h 2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1" h="240">
                  <a:moveTo>
                    <a:pt x="0" y="120"/>
                  </a:moveTo>
                  <a:lnTo>
                    <a:pt x="3" y="96"/>
                  </a:lnTo>
                  <a:lnTo>
                    <a:pt x="10" y="75"/>
                  </a:lnTo>
                  <a:lnTo>
                    <a:pt x="22" y="54"/>
                  </a:lnTo>
                  <a:lnTo>
                    <a:pt x="36" y="35"/>
                  </a:lnTo>
                  <a:lnTo>
                    <a:pt x="55" y="21"/>
                  </a:lnTo>
                  <a:lnTo>
                    <a:pt x="76" y="9"/>
                  </a:lnTo>
                  <a:lnTo>
                    <a:pt x="97" y="2"/>
                  </a:lnTo>
                  <a:lnTo>
                    <a:pt x="121" y="0"/>
                  </a:lnTo>
                  <a:lnTo>
                    <a:pt x="144" y="2"/>
                  </a:lnTo>
                  <a:lnTo>
                    <a:pt x="168" y="9"/>
                  </a:lnTo>
                  <a:lnTo>
                    <a:pt x="187" y="21"/>
                  </a:lnTo>
                  <a:lnTo>
                    <a:pt x="206" y="35"/>
                  </a:lnTo>
                  <a:lnTo>
                    <a:pt x="222" y="54"/>
                  </a:lnTo>
                  <a:lnTo>
                    <a:pt x="232" y="75"/>
                  </a:lnTo>
                  <a:lnTo>
                    <a:pt x="239" y="96"/>
                  </a:lnTo>
                  <a:lnTo>
                    <a:pt x="241" y="120"/>
                  </a:lnTo>
                  <a:lnTo>
                    <a:pt x="239" y="146"/>
                  </a:lnTo>
                  <a:lnTo>
                    <a:pt x="232" y="167"/>
                  </a:lnTo>
                  <a:lnTo>
                    <a:pt x="222" y="188"/>
                  </a:lnTo>
                  <a:lnTo>
                    <a:pt x="206" y="205"/>
                  </a:lnTo>
                  <a:lnTo>
                    <a:pt x="187" y="222"/>
                  </a:lnTo>
                  <a:lnTo>
                    <a:pt x="168" y="233"/>
                  </a:lnTo>
                  <a:lnTo>
                    <a:pt x="144" y="238"/>
                  </a:lnTo>
                  <a:lnTo>
                    <a:pt x="121" y="240"/>
                  </a:lnTo>
                  <a:lnTo>
                    <a:pt x="97" y="238"/>
                  </a:lnTo>
                  <a:lnTo>
                    <a:pt x="76" y="233"/>
                  </a:lnTo>
                  <a:lnTo>
                    <a:pt x="55" y="222"/>
                  </a:lnTo>
                  <a:lnTo>
                    <a:pt x="36" y="205"/>
                  </a:lnTo>
                  <a:lnTo>
                    <a:pt x="22" y="188"/>
                  </a:lnTo>
                  <a:lnTo>
                    <a:pt x="10" y="167"/>
                  </a:lnTo>
                  <a:lnTo>
                    <a:pt x="3" y="146"/>
                  </a:lnTo>
                  <a:lnTo>
                    <a:pt x="0" y="120"/>
                  </a:lnTo>
                  <a:close/>
                  <a:moveTo>
                    <a:pt x="24" y="120"/>
                  </a:moveTo>
                  <a:lnTo>
                    <a:pt x="26" y="139"/>
                  </a:lnTo>
                  <a:lnTo>
                    <a:pt x="31" y="158"/>
                  </a:lnTo>
                  <a:lnTo>
                    <a:pt x="40" y="174"/>
                  </a:lnTo>
                  <a:lnTo>
                    <a:pt x="52" y="188"/>
                  </a:lnTo>
                  <a:lnTo>
                    <a:pt x="69" y="200"/>
                  </a:lnTo>
                  <a:lnTo>
                    <a:pt x="85" y="210"/>
                  </a:lnTo>
                  <a:lnTo>
                    <a:pt x="102" y="214"/>
                  </a:lnTo>
                  <a:lnTo>
                    <a:pt x="121" y="217"/>
                  </a:lnTo>
                  <a:lnTo>
                    <a:pt x="140" y="214"/>
                  </a:lnTo>
                  <a:lnTo>
                    <a:pt x="158" y="210"/>
                  </a:lnTo>
                  <a:lnTo>
                    <a:pt x="175" y="200"/>
                  </a:lnTo>
                  <a:lnTo>
                    <a:pt x="189" y="188"/>
                  </a:lnTo>
                  <a:lnTo>
                    <a:pt x="201" y="174"/>
                  </a:lnTo>
                  <a:lnTo>
                    <a:pt x="210" y="158"/>
                  </a:lnTo>
                  <a:lnTo>
                    <a:pt x="215" y="139"/>
                  </a:lnTo>
                  <a:lnTo>
                    <a:pt x="217" y="120"/>
                  </a:lnTo>
                  <a:lnTo>
                    <a:pt x="215" y="101"/>
                  </a:lnTo>
                  <a:lnTo>
                    <a:pt x="210" y="85"/>
                  </a:lnTo>
                  <a:lnTo>
                    <a:pt x="201" y="68"/>
                  </a:lnTo>
                  <a:lnTo>
                    <a:pt x="189" y="54"/>
                  </a:lnTo>
                  <a:lnTo>
                    <a:pt x="175" y="40"/>
                  </a:lnTo>
                  <a:lnTo>
                    <a:pt x="158" y="33"/>
                  </a:lnTo>
                  <a:lnTo>
                    <a:pt x="140" y="26"/>
                  </a:lnTo>
                  <a:lnTo>
                    <a:pt x="121" y="26"/>
                  </a:lnTo>
                  <a:lnTo>
                    <a:pt x="102" y="26"/>
                  </a:lnTo>
                  <a:lnTo>
                    <a:pt x="85" y="33"/>
                  </a:lnTo>
                  <a:lnTo>
                    <a:pt x="69" y="40"/>
                  </a:lnTo>
                  <a:lnTo>
                    <a:pt x="52" y="54"/>
                  </a:lnTo>
                  <a:lnTo>
                    <a:pt x="40" y="68"/>
                  </a:lnTo>
                  <a:lnTo>
                    <a:pt x="31" y="85"/>
                  </a:lnTo>
                  <a:lnTo>
                    <a:pt x="26" y="101"/>
                  </a:lnTo>
                  <a:lnTo>
                    <a:pt x="24" y="120"/>
                  </a:lnTo>
                  <a:close/>
                  <a:moveTo>
                    <a:pt x="50" y="120"/>
                  </a:moveTo>
                  <a:lnTo>
                    <a:pt x="50" y="106"/>
                  </a:lnTo>
                  <a:lnTo>
                    <a:pt x="55" y="94"/>
                  </a:lnTo>
                  <a:lnTo>
                    <a:pt x="62" y="80"/>
                  </a:lnTo>
                  <a:lnTo>
                    <a:pt x="71" y="70"/>
                  </a:lnTo>
                  <a:lnTo>
                    <a:pt x="81" y="61"/>
                  </a:lnTo>
                  <a:lnTo>
                    <a:pt x="92" y="54"/>
                  </a:lnTo>
                  <a:lnTo>
                    <a:pt x="107" y="49"/>
                  </a:lnTo>
                  <a:lnTo>
                    <a:pt x="121" y="49"/>
                  </a:lnTo>
                  <a:lnTo>
                    <a:pt x="135" y="49"/>
                  </a:lnTo>
                  <a:lnTo>
                    <a:pt x="149" y="54"/>
                  </a:lnTo>
                  <a:lnTo>
                    <a:pt x="161" y="61"/>
                  </a:lnTo>
                  <a:lnTo>
                    <a:pt x="173" y="70"/>
                  </a:lnTo>
                  <a:lnTo>
                    <a:pt x="182" y="80"/>
                  </a:lnTo>
                  <a:lnTo>
                    <a:pt x="187" y="94"/>
                  </a:lnTo>
                  <a:lnTo>
                    <a:pt x="191" y="106"/>
                  </a:lnTo>
                  <a:lnTo>
                    <a:pt x="194" y="120"/>
                  </a:lnTo>
                  <a:lnTo>
                    <a:pt x="191" y="134"/>
                  </a:lnTo>
                  <a:lnTo>
                    <a:pt x="187" y="148"/>
                  </a:lnTo>
                  <a:lnTo>
                    <a:pt x="182" y="160"/>
                  </a:lnTo>
                  <a:lnTo>
                    <a:pt x="173" y="172"/>
                  </a:lnTo>
                  <a:lnTo>
                    <a:pt x="161" y="181"/>
                  </a:lnTo>
                  <a:lnTo>
                    <a:pt x="149" y="188"/>
                  </a:lnTo>
                  <a:lnTo>
                    <a:pt x="135" y="191"/>
                  </a:lnTo>
                  <a:lnTo>
                    <a:pt x="121" y="193"/>
                  </a:lnTo>
                  <a:lnTo>
                    <a:pt x="107" y="191"/>
                  </a:lnTo>
                  <a:lnTo>
                    <a:pt x="92" y="188"/>
                  </a:lnTo>
                  <a:lnTo>
                    <a:pt x="81" y="181"/>
                  </a:lnTo>
                  <a:lnTo>
                    <a:pt x="71" y="172"/>
                  </a:lnTo>
                  <a:lnTo>
                    <a:pt x="62" y="160"/>
                  </a:lnTo>
                  <a:lnTo>
                    <a:pt x="55" y="148"/>
                  </a:lnTo>
                  <a:lnTo>
                    <a:pt x="50" y="134"/>
                  </a:lnTo>
                  <a:lnTo>
                    <a:pt x="50" y="120"/>
                  </a:lnTo>
                  <a:close/>
                  <a:moveTo>
                    <a:pt x="73" y="120"/>
                  </a:moveTo>
                  <a:lnTo>
                    <a:pt x="73" y="129"/>
                  </a:lnTo>
                  <a:lnTo>
                    <a:pt x="76" y="139"/>
                  </a:lnTo>
                  <a:lnTo>
                    <a:pt x="81" y="148"/>
                  </a:lnTo>
                  <a:lnTo>
                    <a:pt x="88" y="155"/>
                  </a:lnTo>
                  <a:lnTo>
                    <a:pt x="95" y="160"/>
                  </a:lnTo>
                  <a:lnTo>
                    <a:pt x="102" y="165"/>
                  </a:lnTo>
                  <a:lnTo>
                    <a:pt x="111" y="167"/>
                  </a:lnTo>
                  <a:lnTo>
                    <a:pt x="121" y="170"/>
                  </a:lnTo>
                  <a:lnTo>
                    <a:pt x="130" y="167"/>
                  </a:lnTo>
                  <a:lnTo>
                    <a:pt x="140" y="165"/>
                  </a:lnTo>
                  <a:lnTo>
                    <a:pt x="147" y="160"/>
                  </a:lnTo>
                  <a:lnTo>
                    <a:pt x="156" y="155"/>
                  </a:lnTo>
                  <a:lnTo>
                    <a:pt x="161" y="148"/>
                  </a:lnTo>
                  <a:lnTo>
                    <a:pt x="166" y="139"/>
                  </a:lnTo>
                  <a:lnTo>
                    <a:pt x="168" y="129"/>
                  </a:lnTo>
                  <a:lnTo>
                    <a:pt x="170" y="120"/>
                  </a:lnTo>
                  <a:lnTo>
                    <a:pt x="168" y="111"/>
                  </a:lnTo>
                  <a:lnTo>
                    <a:pt x="166" y="104"/>
                  </a:lnTo>
                  <a:lnTo>
                    <a:pt x="161" y="94"/>
                  </a:lnTo>
                  <a:lnTo>
                    <a:pt x="156" y="87"/>
                  </a:lnTo>
                  <a:lnTo>
                    <a:pt x="147" y="80"/>
                  </a:lnTo>
                  <a:lnTo>
                    <a:pt x="140" y="78"/>
                  </a:lnTo>
                  <a:lnTo>
                    <a:pt x="130" y="73"/>
                  </a:lnTo>
                  <a:lnTo>
                    <a:pt x="121" y="73"/>
                  </a:lnTo>
                  <a:lnTo>
                    <a:pt x="111" y="73"/>
                  </a:lnTo>
                  <a:lnTo>
                    <a:pt x="102" y="78"/>
                  </a:lnTo>
                  <a:lnTo>
                    <a:pt x="95" y="80"/>
                  </a:lnTo>
                  <a:lnTo>
                    <a:pt x="88" y="87"/>
                  </a:lnTo>
                  <a:lnTo>
                    <a:pt x="81" y="94"/>
                  </a:lnTo>
                  <a:lnTo>
                    <a:pt x="76" y="104"/>
                  </a:lnTo>
                  <a:lnTo>
                    <a:pt x="73" y="111"/>
                  </a:lnTo>
                  <a:lnTo>
                    <a:pt x="73" y="120"/>
                  </a:lnTo>
                  <a:close/>
                  <a:moveTo>
                    <a:pt x="97" y="120"/>
                  </a:moveTo>
                  <a:lnTo>
                    <a:pt x="99" y="111"/>
                  </a:lnTo>
                  <a:lnTo>
                    <a:pt x="104" y="104"/>
                  </a:lnTo>
                  <a:lnTo>
                    <a:pt x="111" y="99"/>
                  </a:lnTo>
                  <a:lnTo>
                    <a:pt x="121" y="96"/>
                  </a:lnTo>
                  <a:lnTo>
                    <a:pt x="130" y="99"/>
                  </a:lnTo>
                  <a:lnTo>
                    <a:pt x="137" y="104"/>
                  </a:lnTo>
                  <a:lnTo>
                    <a:pt x="144" y="111"/>
                  </a:lnTo>
                  <a:lnTo>
                    <a:pt x="144" y="120"/>
                  </a:lnTo>
                  <a:lnTo>
                    <a:pt x="144" y="129"/>
                  </a:lnTo>
                  <a:lnTo>
                    <a:pt x="137" y="139"/>
                  </a:lnTo>
                  <a:lnTo>
                    <a:pt x="130" y="144"/>
                  </a:lnTo>
                  <a:lnTo>
                    <a:pt x="121" y="144"/>
                  </a:lnTo>
                  <a:lnTo>
                    <a:pt x="111" y="144"/>
                  </a:lnTo>
                  <a:lnTo>
                    <a:pt x="104" y="139"/>
                  </a:lnTo>
                  <a:lnTo>
                    <a:pt x="99" y="129"/>
                  </a:lnTo>
                  <a:lnTo>
                    <a:pt x="97" y="12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328" name="Freeform 387"/>
            <p:cNvSpPr>
              <a:spLocks/>
            </p:cNvSpPr>
            <p:nvPr/>
          </p:nvSpPr>
          <p:spPr bwMode="auto">
            <a:xfrm>
              <a:off x="5061" y="2061"/>
              <a:ext cx="241" cy="240"/>
            </a:xfrm>
            <a:custGeom>
              <a:avLst/>
              <a:gdLst>
                <a:gd name="T0" fmla="*/ 0 w 241"/>
                <a:gd name="T1" fmla="*/ 120 h 240"/>
                <a:gd name="T2" fmla="*/ 3 w 241"/>
                <a:gd name="T3" fmla="*/ 96 h 240"/>
                <a:gd name="T4" fmla="*/ 10 w 241"/>
                <a:gd name="T5" fmla="*/ 75 h 240"/>
                <a:gd name="T6" fmla="*/ 22 w 241"/>
                <a:gd name="T7" fmla="*/ 54 h 240"/>
                <a:gd name="T8" fmla="*/ 36 w 241"/>
                <a:gd name="T9" fmla="*/ 35 h 240"/>
                <a:gd name="T10" fmla="*/ 55 w 241"/>
                <a:gd name="T11" fmla="*/ 21 h 240"/>
                <a:gd name="T12" fmla="*/ 76 w 241"/>
                <a:gd name="T13" fmla="*/ 9 h 240"/>
                <a:gd name="T14" fmla="*/ 97 w 241"/>
                <a:gd name="T15" fmla="*/ 2 h 240"/>
                <a:gd name="T16" fmla="*/ 121 w 241"/>
                <a:gd name="T17" fmla="*/ 0 h 240"/>
                <a:gd name="T18" fmla="*/ 144 w 241"/>
                <a:gd name="T19" fmla="*/ 2 h 240"/>
                <a:gd name="T20" fmla="*/ 168 w 241"/>
                <a:gd name="T21" fmla="*/ 9 h 240"/>
                <a:gd name="T22" fmla="*/ 187 w 241"/>
                <a:gd name="T23" fmla="*/ 21 h 240"/>
                <a:gd name="T24" fmla="*/ 206 w 241"/>
                <a:gd name="T25" fmla="*/ 35 h 240"/>
                <a:gd name="T26" fmla="*/ 222 w 241"/>
                <a:gd name="T27" fmla="*/ 54 h 240"/>
                <a:gd name="T28" fmla="*/ 232 w 241"/>
                <a:gd name="T29" fmla="*/ 75 h 240"/>
                <a:gd name="T30" fmla="*/ 239 w 241"/>
                <a:gd name="T31" fmla="*/ 96 h 240"/>
                <a:gd name="T32" fmla="*/ 241 w 241"/>
                <a:gd name="T33" fmla="*/ 120 h 240"/>
                <a:gd name="T34" fmla="*/ 239 w 241"/>
                <a:gd name="T35" fmla="*/ 146 h 240"/>
                <a:gd name="T36" fmla="*/ 232 w 241"/>
                <a:gd name="T37" fmla="*/ 167 h 240"/>
                <a:gd name="T38" fmla="*/ 222 w 241"/>
                <a:gd name="T39" fmla="*/ 188 h 240"/>
                <a:gd name="T40" fmla="*/ 206 w 241"/>
                <a:gd name="T41" fmla="*/ 205 h 240"/>
                <a:gd name="T42" fmla="*/ 187 w 241"/>
                <a:gd name="T43" fmla="*/ 222 h 240"/>
                <a:gd name="T44" fmla="*/ 168 w 241"/>
                <a:gd name="T45" fmla="*/ 233 h 240"/>
                <a:gd name="T46" fmla="*/ 144 w 241"/>
                <a:gd name="T47" fmla="*/ 238 h 240"/>
                <a:gd name="T48" fmla="*/ 121 w 241"/>
                <a:gd name="T49" fmla="*/ 240 h 240"/>
                <a:gd name="T50" fmla="*/ 97 w 241"/>
                <a:gd name="T51" fmla="*/ 238 h 240"/>
                <a:gd name="T52" fmla="*/ 76 w 241"/>
                <a:gd name="T53" fmla="*/ 233 h 240"/>
                <a:gd name="T54" fmla="*/ 55 w 241"/>
                <a:gd name="T55" fmla="*/ 222 h 240"/>
                <a:gd name="T56" fmla="*/ 36 w 241"/>
                <a:gd name="T57" fmla="*/ 205 h 240"/>
                <a:gd name="T58" fmla="*/ 22 w 241"/>
                <a:gd name="T59" fmla="*/ 188 h 240"/>
                <a:gd name="T60" fmla="*/ 10 w 241"/>
                <a:gd name="T61" fmla="*/ 167 h 240"/>
                <a:gd name="T62" fmla="*/ 3 w 241"/>
                <a:gd name="T63" fmla="*/ 146 h 240"/>
                <a:gd name="T64" fmla="*/ 0 w 241"/>
                <a:gd name="T65" fmla="*/ 120 h 2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1"/>
                <a:gd name="T100" fmla="*/ 0 h 240"/>
                <a:gd name="T101" fmla="*/ 241 w 241"/>
                <a:gd name="T102" fmla="*/ 240 h 24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1" h="240">
                  <a:moveTo>
                    <a:pt x="0" y="120"/>
                  </a:moveTo>
                  <a:lnTo>
                    <a:pt x="3" y="96"/>
                  </a:lnTo>
                  <a:lnTo>
                    <a:pt x="10" y="75"/>
                  </a:lnTo>
                  <a:lnTo>
                    <a:pt x="22" y="54"/>
                  </a:lnTo>
                  <a:lnTo>
                    <a:pt x="36" y="35"/>
                  </a:lnTo>
                  <a:lnTo>
                    <a:pt x="55" y="21"/>
                  </a:lnTo>
                  <a:lnTo>
                    <a:pt x="76" y="9"/>
                  </a:lnTo>
                  <a:lnTo>
                    <a:pt x="97" y="2"/>
                  </a:lnTo>
                  <a:lnTo>
                    <a:pt x="121" y="0"/>
                  </a:lnTo>
                  <a:lnTo>
                    <a:pt x="144" y="2"/>
                  </a:lnTo>
                  <a:lnTo>
                    <a:pt x="168" y="9"/>
                  </a:lnTo>
                  <a:lnTo>
                    <a:pt x="187" y="21"/>
                  </a:lnTo>
                  <a:lnTo>
                    <a:pt x="206" y="35"/>
                  </a:lnTo>
                  <a:lnTo>
                    <a:pt x="222" y="54"/>
                  </a:lnTo>
                  <a:lnTo>
                    <a:pt x="232" y="75"/>
                  </a:lnTo>
                  <a:lnTo>
                    <a:pt x="239" y="96"/>
                  </a:lnTo>
                  <a:lnTo>
                    <a:pt x="241" y="120"/>
                  </a:lnTo>
                  <a:lnTo>
                    <a:pt x="239" y="146"/>
                  </a:lnTo>
                  <a:lnTo>
                    <a:pt x="232" y="167"/>
                  </a:lnTo>
                  <a:lnTo>
                    <a:pt x="222" y="188"/>
                  </a:lnTo>
                  <a:lnTo>
                    <a:pt x="206" y="205"/>
                  </a:lnTo>
                  <a:lnTo>
                    <a:pt x="187" y="222"/>
                  </a:lnTo>
                  <a:lnTo>
                    <a:pt x="168" y="233"/>
                  </a:lnTo>
                  <a:lnTo>
                    <a:pt x="144" y="238"/>
                  </a:lnTo>
                  <a:lnTo>
                    <a:pt x="121" y="240"/>
                  </a:lnTo>
                  <a:lnTo>
                    <a:pt x="97" y="238"/>
                  </a:lnTo>
                  <a:lnTo>
                    <a:pt x="76" y="233"/>
                  </a:lnTo>
                  <a:lnTo>
                    <a:pt x="55" y="222"/>
                  </a:lnTo>
                  <a:lnTo>
                    <a:pt x="36" y="205"/>
                  </a:lnTo>
                  <a:lnTo>
                    <a:pt x="22" y="188"/>
                  </a:lnTo>
                  <a:lnTo>
                    <a:pt x="10" y="167"/>
                  </a:lnTo>
                  <a:lnTo>
                    <a:pt x="3" y="146"/>
                  </a:lnTo>
                  <a:lnTo>
                    <a:pt x="0" y="12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93" name="Freeform 388"/>
          <p:cNvSpPr>
            <a:spLocks/>
          </p:cNvSpPr>
          <p:nvPr/>
        </p:nvSpPr>
        <p:spPr bwMode="auto">
          <a:xfrm>
            <a:off x="7750175" y="3313113"/>
            <a:ext cx="306388" cy="303212"/>
          </a:xfrm>
          <a:custGeom>
            <a:avLst/>
            <a:gdLst>
              <a:gd name="T0" fmla="*/ 0 w 193"/>
              <a:gd name="T1" fmla="*/ 2147483647 h 191"/>
              <a:gd name="T2" fmla="*/ 2147483647 w 193"/>
              <a:gd name="T3" fmla="*/ 2147483647 h 191"/>
              <a:gd name="T4" fmla="*/ 2147483647 w 193"/>
              <a:gd name="T5" fmla="*/ 2147483647 h 191"/>
              <a:gd name="T6" fmla="*/ 2147483647 w 193"/>
              <a:gd name="T7" fmla="*/ 2147483647 h 191"/>
              <a:gd name="T8" fmla="*/ 2147483647 w 193"/>
              <a:gd name="T9" fmla="*/ 2147483647 h 191"/>
              <a:gd name="T10" fmla="*/ 2147483647 w 193"/>
              <a:gd name="T11" fmla="*/ 2147483647 h 191"/>
              <a:gd name="T12" fmla="*/ 2147483647 w 193"/>
              <a:gd name="T13" fmla="*/ 2147483647 h 191"/>
              <a:gd name="T14" fmla="*/ 2147483647 w 193"/>
              <a:gd name="T15" fmla="*/ 2147483647 h 191"/>
              <a:gd name="T16" fmla="*/ 2147483647 w 193"/>
              <a:gd name="T17" fmla="*/ 2147483647 h 191"/>
              <a:gd name="T18" fmla="*/ 2147483647 w 193"/>
              <a:gd name="T19" fmla="*/ 2147483647 h 191"/>
              <a:gd name="T20" fmla="*/ 2147483647 w 193"/>
              <a:gd name="T21" fmla="*/ 2147483647 h 191"/>
              <a:gd name="T22" fmla="*/ 2147483647 w 193"/>
              <a:gd name="T23" fmla="*/ 2147483647 h 191"/>
              <a:gd name="T24" fmla="*/ 2147483647 w 193"/>
              <a:gd name="T25" fmla="*/ 2147483647 h 191"/>
              <a:gd name="T26" fmla="*/ 2147483647 w 193"/>
              <a:gd name="T27" fmla="*/ 2147483647 h 191"/>
              <a:gd name="T28" fmla="*/ 2147483647 w 193"/>
              <a:gd name="T29" fmla="*/ 2147483647 h 191"/>
              <a:gd name="T30" fmla="*/ 2147483647 w 193"/>
              <a:gd name="T31" fmla="*/ 2147483647 h 191"/>
              <a:gd name="T32" fmla="*/ 2147483647 w 193"/>
              <a:gd name="T33" fmla="*/ 2147483647 h 191"/>
              <a:gd name="T34" fmla="*/ 2147483647 w 193"/>
              <a:gd name="T35" fmla="*/ 2147483647 h 191"/>
              <a:gd name="T36" fmla="*/ 2147483647 w 193"/>
              <a:gd name="T37" fmla="*/ 2147483647 h 191"/>
              <a:gd name="T38" fmla="*/ 2147483647 w 193"/>
              <a:gd name="T39" fmla="*/ 2147483647 h 191"/>
              <a:gd name="T40" fmla="*/ 2147483647 w 193"/>
              <a:gd name="T41" fmla="*/ 2147483647 h 191"/>
              <a:gd name="T42" fmla="*/ 2147483647 w 193"/>
              <a:gd name="T43" fmla="*/ 2147483647 h 191"/>
              <a:gd name="T44" fmla="*/ 2147483647 w 193"/>
              <a:gd name="T45" fmla="*/ 2147483647 h 191"/>
              <a:gd name="T46" fmla="*/ 2147483647 w 193"/>
              <a:gd name="T47" fmla="*/ 0 h 191"/>
              <a:gd name="T48" fmla="*/ 2147483647 w 193"/>
              <a:gd name="T49" fmla="*/ 0 h 191"/>
              <a:gd name="T50" fmla="*/ 2147483647 w 193"/>
              <a:gd name="T51" fmla="*/ 0 h 191"/>
              <a:gd name="T52" fmla="*/ 2147483647 w 193"/>
              <a:gd name="T53" fmla="*/ 2147483647 h 191"/>
              <a:gd name="T54" fmla="*/ 2147483647 w 193"/>
              <a:gd name="T55" fmla="*/ 2147483647 h 191"/>
              <a:gd name="T56" fmla="*/ 2147483647 w 193"/>
              <a:gd name="T57" fmla="*/ 2147483647 h 191"/>
              <a:gd name="T58" fmla="*/ 2147483647 w 193"/>
              <a:gd name="T59" fmla="*/ 2147483647 h 191"/>
              <a:gd name="T60" fmla="*/ 2147483647 w 193"/>
              <a:gd name="T61" fmla="*/ 2147483647 h 191"/>
              <a:gd name="T62" fmla="*/ 2147483647 w 193"/>
              <a:gd name="T63" fmla="*/ 2147483647 h 191"/>
              <a:gd name="T64" fmla="*/ 0 w 193"/>
              <a:gd name="T65" fmla="*/ 2147483647 h 19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93"/>
              <a:gd name="T100" fmla="*/ 0 h 191"/>
              <a:gd name="T101" fmla="*/ 193 w 193"/>
              <a:gd name="T102" fmla="*/ 191 h 191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93" h="191">
                <a:moveTo>
                  <a:pt x="0" y="94"/>
                </a:moveTo>
                <a:lnTo>
                  <a:pt x="2" y="113"/>
                </a:lnTo>
                <a:lnTo>
                  <a:pt x="7" y="132"/>
                </a:lnTo>
                <a:lnTo>
                  <a:pt x="16" y="148"/>
                </a:lnTo>
                <a:lnTo>
                  <a:pt x="28" y="162"/>
                </a:lnTo>
                <a:lnTo>
                  <a:pt x="45" y="174"/>
                </a:lnTo>
                <a:lnTo>
                  <a:pt x="61" y="184"/>
                </a:lnTo>
                <a:lnTo>
                  <a:pt x="78" y="188"/>
                </a:lnTo>
                <a:lnTo>
                  <a:pt x="97" y="191"/>
                </a:lnTo>
                <a:lnTo>
                  <a:pt x="116" y="188"/>
                </a:lnTo>
                <a:lnTo>
                  <a:pt x="134" y="184"/>
                </a:lnTo>
                <a:lnTo>
                  <a:pt x="151" y="174"/>
                </a:lnTo>
                <a:lnTo>
                  <a:pt x="165" y="162"/>
                </a:lnTo>
                <a:lnTo>
                  <a:pt x="177" y="148"/>
                </a:lnTo>
                <a:lnTo>
                  <a:pt x="186" y="132"/>
                </a:lnTo>
                <a:lnTo>
                  <a:pt x="191" y="113"/>
                </a:lnTo>
                <a:lnTo>
                  <a:pt x="193" y="94"/>
                </a:lnTo>
                <a:lnTo>
                  <a:pt x="191" y="75"/>
                </a:lnTo>
                <a:lnTo>
                  <a:pt x="186" y="59"/>
                </a:lnTo>
                <a:lnTo>
                  <a:pt x="177" y="42"/>
                </a:lnTo>
                <a:lnTo>
                  <a:pt x="165" y="28"/>
                </a:lnTo>
                <a:lnTo>
                  <a:pt x="151" y="14"/>
                </a:lnTo>
                <a:lnTo>
                  <a:pt x="134" y="7"/>
                </a:lnTo>
                <a:lnTo>
                  <a:pt x="116" y="0"/>
                </a:lnTo>
                <a:lnTo>
                  <a:pt x="97" y="0"/>
                </a:lnTo>
                <a:lnTo>
                  <a:pt x="78" y="0"/>
                </a:lnTo>
                <a:lnTo>
                  <a:pt x="61" y="7"/>
                </a:lnTo>
                <a:lnTo>
                  <a:pt x="45" y="14"/>
                </a:lnTo>
                <a:lnTo>
                  <a:pt x="28" y="28"/>
                </a:lnTo>
                <a:lnTo>
                  <a:pt x="16" y="42"/>
                </a:lnTo>
                <a:lnTo>
                  <a:pt x="7" y="59"/>
                </a:lnTo>
                <a:lnTo>
                  <a:pt x="2" y="75"/>
                </a:lnTo>
                <a:lnTo>
                  <a:pt x="0" y="94"/>
                </a:lnTo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4" name="Freeform 389"/>
          <p:cNvSpPr>
            <a:spLocks/>
          </p:cNvSpPr>
          <p:nvPr/>
        </p:nvSpPr>
        <p:spPr bwMode="auto">
          <a:xfrm>
            <a:off x="7791450" y="3349625"/>
            <a:ext cx="228600" cy="228600"/>
          </a:xfrm>
          <a:custGeom>
            <a:avLst/>
            <a:gdLst>
              <a:gd name="T0" fmla="*/ 0 w 144"/>
              <a:gd name="T1" fmla="*/ 2147483647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2147483647 h 144"/>
              <a:gd name="T10" fmla="*/ 2147483647 w 144"/>
              <a:gd name="T11" fmla="*/ 2147483647 h 144"/>
              <a:gd name="T12" fmla="*/ 2147483647 w 144"/>
              <a:gd name="T13" fmla="*/ 2147483647 h 144"/>
              <a:gd name="T14" fmla="*/ 2147483647 w 144"/>
              <a:gd name="T15" fmla="*/ 0 h 144"/>
              <a:gd name="T16" fmla="*/ 2147483647 w 144"/>
              <a:gd name="T17" fmla="*/ 0 h 144"/>
              <a:gd name="T18" fmla="*/ 2147483647 w 144"/>
              <a:gd name="T19" fmla="*/ 0 h 144"/>
              <a:gd name="T20" fmla="*/ 2147483647 w 144"/>
              <a:gd name="T21" fmla="*/ 2147483647 h 144"/>
              <a:gd name="T22" fmla="*/ 2147483647 w 144"/>
              <a:gd name="T23" fmla="*/ 2147483647 h 144"/>
              <a:gd name="T24" fmla="*/ 2147483647 w 144"/>
              <a:gd name="T25" fmla="*/ 2147483647 h 144"/>
              <a:gd name="T26" fmla="*/ 2147483647 w 144"/>
              <a:gd name="T27" fmla="*/ 2147483647 h 144"/>
              <a:gd name="T28" fmla="*/ 2147483647 w 144"/>
              <a:gd name="T29" fmla="*/ 2147483647 h 144"/>
              <a:gd name="T30" fmla="*/ 2147483647 w 144"/>
              <a:gd name="T31" fmla="*/ 2147483647 h 144"/>
              <a:gd name="T32" fmla="*/ 2147483647 w 144"/>
              <a:gd name="T33" fmla="*/ 2147483647 h 144"/>
              <a:gd name="T34" fmla="*/ 2147483647 w 144"/>
              <a:gd name="T35" fmla="*/ 2147483647 h 144"/>
              <a:gd name="T36" fmla="*/ 2147483647 w 144"/>
              <a:gd name="T37" fmla="*/ 2147483647 h 144"/>
              <a:gd name="T38" fmla="*/ 2147483647 w 144"/>
              <a:gd name="T39" fmla="*/ 2147483647 h 144"/>
              <a:gd name="T40" fmla="*/ 2147483647 w 144"/>
              <a:gd name="T41" fmla="*/ 2147483647 h 144"/>
              <a:gd name="T42" fmla="*/ 2147483647 w 144"/>
              <a:gd name="T43" fmla="*/ 2147483647 h 144"/>
              <a:gd name="T44" fmla="*/ 2147483647 w 144"/>
              <a:gd name="T45" fmla="*/ 2147483647 h 144"/>
              <a:gd name="T46" fmla="*/ 2147483647 w 144"/>
              <a:gd name="T47" fmla="*/ 2147483647 h 144"/>
              <a:gd name="T48" fmla="*/ 2147483647 w 144"/>
              <a:gd name="T49" fmla="*/ 2147483647 h 144"/>
              <a:gd name="T50" fmla="*/ 2147483647 w 144"/>
              <a:gd name="T51" fmla="*/ 2147483647 h 144"/>
              <a:gd name="T52" fmla="*/ 2147483647 w 144"/>
              <a:gd name="T53" fmla="*/ 2147483647 h 144"/>
              <a:gd name="T54" fmla="*/ 2147483647 w 144"/>
              <a:gd name="T55" fmla="*/ 2147483647 h 144"/>
              <a:gd name="T56" fmla="*/ 2147483647 w 144"/>
              <a:gd name="T57" fmla="*/ 2147483647 h 144"/>
              <a:gd name="T58" fmla="*/ 2147483647 w 144"/>
              <a:gd name="T59" fmla="*/ 2147483647 h 144"/>
              <a:gd name="T60" fmla="*/ 2147483647 w 144"/>
              <a:gd name="T61" fmla="*/ 2147483647 h 144"/>
              <a:gd name="T62" fmla="*/ 0 w 144"/>
              <a:gd name="T63" fmla="*/ 2147483647 h 144"/>
              <a:gd name="T64" fmla="*/ 0 w 144"/>
              <a:gd name="T65" fmla="*/ 2147483647 h 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"/>
              <a:gd name="T100" fmla="*/ 0 h 144"/>
              <a:gd name="T101" fmla="*/ 144 w 144"/>
              <a:gd name="T102" fmla="*/ 144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" h="144">
                <a:moveTo>
                  <a:pt x="0" y="71"/>
                </a:moveTo>
                <a:lnTo>
                  <a:pt x="0" y="57"/>
                </a:lnTo>
                <a:lnTo>
                  <a:pt x="5" y="45"/>
                </a:lnTo>
                <a:lnTo>
                  <a:pt x="12" y="31"/>
                </a:lnTo>
                <a:lnTo>
                  <a:pt x="21" y="21"/>
                </a:lnTo>
                <a:lnTo>
                  <a:pt x="31" y="12"/>
                </a:lnTo>
                <a:lnTo>
                  <a:pt x="42" y="5"/>
                </a:lnTo>
                <a:lnTo>
                  <a:pt x="57" y="0"/>
                </a:lnTo>
                <a:lnTo>
                  <a:pt x="71" y="0"/>
                </a:lnTo>
                <a:lnTo>
                  <a:pt x="85" y="0"/>
                </a:lnTo>
                <a:lnTo>
                  <a:pt x="99" y="5"/>
                </a:lnTo>
                <a:lnTo>
                  <a:pt x="111" y="12"/>
                </a:lnTo>
                <a:lnTo>
                  <a:pt x="123" y="21"/>
                </a:lnTo>
                <a:lnTo>
                  <a:pt x="132" y="31"/>
                </a:lnTo>
                <a:lnTo>
                  <a:pt x="137" y="45"/>
                </a:lnTo>
                <a:lnTo>
                  <a:pt x="141" y="57"/>
                </a:lnTo>
                <a:lnTo>
                  <a:pt x="144" y="71"/>
                </a:lnTo>
                <a:lnTo>
                  <a:pt x="141" y="85"/>
                </a:lnTo>
                <a:lnTo>
                  <a:pt x="137" y="99"/>
                </a:lnTo>
                <a:lnTo>
                  <a:pt x="132" y="111"/>
                </a:lnTo>
                <a:lnTo>
                  <a:pt x="123" y="123"/>
                </a:lnTo>
                <a:lnTo>
                  <a:pt x="111" y="132"/>
                </a:lnTo>
                <a:lnTo>
                  <a:pt x="99" y="139"/>
                </a:lnTo>
                <a:lnTo>
                  <a:pt x="85" y="142"/>
                </a:lnTo>
                <a:lnTo>
                  <a:pt x="71" y="144"/>
                </a:lnTo>
                <a:lnTo>
                  <a:pt x="57" y="142"/>
                </a:lnTo>
                <a:lnTo>
                  <a:pt x="42" y="139"/>
                </a:lnTo>
                <a:lnTo>
                  <a:pt x="31" y="132"/>
                </a:lnTo>
                <a:lnTo>
                  <a:pt x="21" y="123"/>
                </a:lnTo>
                <a:lnTo>
                  <a:pt x="12" y="111"/>
                </a:lnTo>
                <a:lnTo>
                  <a:pt x="5" y="99"/>
                </a:lnTo>
                <a:lnTo>
                  <a:pt x="0" y="85"/>
                </a:lnTo>
                <a:lnTo>
                  <a:pt x="0" y="71"/>
                </a:lnTo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5" name="Freeform 390"/>
          <p:cNvSpPr>
            <a:spLocks/>
          </p:cNvSpPr>
          <p:nvPr/>
        </p:nvSpPr>
        <p:spPr bwMode="auto">
          <a:xfrm>
            <a:off x="7827963" y="3387725"/>
            <a:ext cx="153987" cy="153988"/>
          </a:xfrm>
          <a:custGeom>
            <a:avLst/>
            <a:gdLst>
              <a:gd name="T0" fmla="*/ 0 w 97"/>
              <a:gd name="T1" fmla="*/ 2147483647 h 97"/>
              <a:gd name="T2" fmla="*/ 0 w 97"/>
              <a:gd name="T3" fmla="*/ 2147483647 h 97"/>
              <a:gd name="T4" fmla="*/ 2147483647 w 97"/>
              <a:gd name="T5" fmla="*/ 2147483647 h 97"/>
              <a:gd name="T6" fmla="*/ 2147483647 w 97"/>
              <a:gd name="T7" fmla="*/ 2147483647 h 97"/>
              <a:gd name="T8" fmla="*/ 2147483647 w 97"/>
              <a:gd name="T9" fmla="*/ 2147483647 h 97"/>
              <a:gd name="T10" fmla="*/ 2147483647 w 97"/>
              <a:gd name="T11" fmla="*/ 2147483647 h 97"/>
              <a:gd name="T12" fmla="*/ 2147483647 w 97"/>
              <a:gd name="T13" fmla="*/ 2147483647 h 97"/>
              <a:gd name="T14" fmla="*/ 2147483647 w 97"/>
              <a:gd name="T15" fmla="*/ 2147483647 h 97"/>
              <a:gd name="T16" fmla="*/ 2147483647 w 97"/>
              <a:gd name="T17" fmla="*/ 2147483647 h 97"/>
              <a:gd name="T18" fmla="*/ 2147483647 w 97"/>
              <a:gd name="T19" fmla="*/ 2147483647 h 97"/>
              <a:gd name="T20" fmla="*/ 2147483647 w 97"/>
              <a:gd name="T21" fmla="*/ 2147483647 h 97"/>
              <a:gd name="T22" fmla="*/ 2147483647 w 97"/>
              <a:gd name="T23" fmla="*/ 2147483647 h 97"/>
              <a:gd name="T24" fmla="*/ 2147483647 w 97"/>
              <a:gd name="T25" fmla="*/ 2147483647 h 97"/>
              <a:gd name="T26" fmla="*/ 2147483647 w 97"/>
              <a:gd name="T27" fmla="*/ 2147483647 h 97"/>
              <a:gd name="T28" fmla="*/ 2147483647 w 97"/>
              <a:gd name="T29" fmla="*/ 2147483647 h 97"/>
              <a:gd name="T30" fmla="*/ 2147483647 w 97"/>
              <a:gd name="T31" fmla="*/ 2147483647 h 97"/>
              <a:gd name="T32" fmla="*/ 2147483647 w 97"/>
              <a:gd name="T33" fmla="*/ 2147483647 h 97"/>
              <a:gd name="T34" fmla="*/ 2147483647 w 97"/>
              <a:gd name="T35" fmla="*/ 2147483647 h 97"/>
              <a:gd name="T36" fmla="*/ 2147483647 w 97"/>
              <a:gd name="T37" fmla="*/ 2147483647 h 97"/>
              <a:gd name="T38" fmla="*/ 2147483647 w 97"/>
              <a:gd name="T39" fmla="*/ 2147483647 h 97"/>
              <a:gd name="T40" fmla="*/ 2147483647 w 97"/>
              <a:gd name="T41" fmla="*/ 2147483647 h 97"/>
              <a:gd name="T42" fmla="*/ 2147483647 w 97"/>
              <a:gd name="T43" fmla="*/ 2147483647 h 97"/>
              <a:gd name="T44" fmla="*/ 2147483647 w 97"/>
              <a:gd name="T45" fmla="*/ 2147483647 h 97"/>
              <a:gd name="T46" fmla="*/ 2147483647 w 97"/>
              <a:gd name="T47" fmla="*/ 0 h 97"/>
              <a:gd name="T48" fmla="*/ 2147483647 w 97"/>
              <a:gd name="T49" fmla="*/ 0 h 97"/>
              <a:gd name="T50" fmla="*/ 2147483647 w 97"/>
              <a:gd name="T51" fmla="*/ 0 h 97"/>
              <a:gd name="T52" fmla="*/ 2147483647 w 97"/>
              <a:gd name="T53" fmla="*/ 2147483647 h 97"/>
              <a:gd name="T54" fmla="*/ 2147483647 w 97"/>
              <a:gd name="T55" fmla="*/ 2147483647 h 97"/>
              <a:gd name="T56" fmla="*/ 2147483647 w 97"/>
              <a:gd name="T57" fmla="*/ 2147483647 h 97"/>
              <a:gd name="T58" fmla="*/ 2147483647 w 97"/>
              <a:gd name="T59" fmla="*/ 2147483647 h 97"/>
              <a:gd name="T60" fmla="*/ 2147483647 w 97"/>
              <a:gd name="T61" fmla="*/ 2147483647 h 97"/>
              <a:gd name="T62" fmla="*/ 0 w 97"/>
              <a:gd name="T63" fmla="*/ 2147483647 h 97"/>
              <a:gd name="T64" fmla="*/ 0 w 97"/>
              <a:gd name="T65" fmla="*/ 2147483647 h 9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97"/>
              <a:gd name="T100" fmla="*/ 0 h 97"/>
              <a:gd name="T101" fmla="*/ 97 w 97"/>
              <a:gd name="T102" fmla="*/ 97 h 9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97" h="97">
                <a:moveTo>
                  <a:pt x="0" y="47"/>
                </a:moveTo>
                <a:lnTo>
                  <a:pt x="0" y="56"/>
                </a:lnTo>
                <a:lnTo>
                  <a:pt x="3" y="66"/>
                </a:lnTo>
                <a:lnTo>
                  <a:pt x="8" y="75"/>
                </a:lnTo>
                <a:lnTo>
                  <a:pt x="15" y="82"/>
                </a:lnTo>
                <a:lnTo>
                  <a:pt x="22" y="87"/>
                </a:lnTo>
                <a:lnTo>
                  <a:pt x="29" y="92"/>
                </a:lnTo>
                <a:lnTo>
                  <a:pt x="38" y="94"/>
                </a:lnTo>
                <a:lnTo>
                  <a:pt x="48" y="97"/>
                </a:lnTo>
                <a:lnTo>
                  <a:pt x="57" y="94"/>
                </a:lnTo>
                <a:lnTo>
                  <a:pt x="67" y="92"/>
                </a:lnTo>
                <a:lnTo>
                  <a:pt x="74" y="87"/>
                </a:lnTo>
                <a:lnTo>
                  <a:pt x="83" y="82"/>
                </a:lnTo>
                <a:lnTo>
                  <a:pt x="88" y="75"/>
                </a:lnTo>
                <a:lnTo>
                  <a:pt x="93" y="66"/>
                </a:lnTo>
                <a:lnTo>
                  <a:pt x="95" y="56"/>
                </a:lnTo>
                <a:lnTo>
                  <a:pt x="97" y="47"/>
                </a:lnTo>
                <a:lnTo>
                  <a:pt x="95" y="38"/>
                </a:lnTo>
                <a:lnTo>
                  <a:pt x="93" y="31"/>
                </a:lnTo>
                <a:lnTo>
                  <a:pt x="88" y="21"/>
                </a:lnTo>
                <a:lnTo>
                  <a:pt x="83" y="14"/>
                </a:lnTo>
                <a:lnTo>
                  <a:pt x="74" y="7"/>
                </a:lnTo>
                <a:lnTo>
                  <a:pt x="67" y="5"/>
                </a:lnTo>
                <a:lnTo>
                  <a:pt x="57" y="0"/>
                </a:lnTo>
                <a:lnTo>
                  <a:pt x="48" y="0"/>
                </a:lnTo>
                <a:lnTo>
                  <a:pt x="38" y="0"/>
                </a:lnTo>
                <a:lnTo>
                  <a:pt x="29" y="5"/>
                </a:lnTo>
                <a:lnTo>
                  <a:pt x="22" y="7"/>
                </a:lnTo>
                <a:lnTo>
                  <a:pt x="15" y="14"/>
                </a:lnTo>
                <a:lnTo>
                  <a:pt x="8" y="21"/>
                </a:lnTo>
                <a:lnTo>
                  <a:pt x="3" y="31"/>
                </a:lnTo>
                <a:lnTo>
                  <a:pt x="0" y="38"/>
                </a:lnTo>
                <a:lnTo>
                  <a:pt x="0" y="47"/>
                </a:lnTo>
                <a:close/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6" name="Freeform 391"/>
          <p:cNvSpPr>
            <a:spLocks/>
          </p:cNvSpPr>
          <p:nvPr/>
        </p:nvSpPr>
        <p:spPr bwMode="auto">
          <a:xfrm>
            <a:off x="7866063" y="3424238"/>
            <a:ext cx="74612" cy="76200"/>
          </a:xfrm>
          <a:custGeom>
            <a:avLst/>
            <a:gdLst>
              <a:gd name="T0" fmla="*/ 0 w 47"/>
              <a:gd name="T1" fmla="*/ 2147483647 h 48"/>
              <a:gd name="T2" fmla="*/ 2147483647 w 47"/>
              <a:gd name="T3" fmla="*/ 2147483647 h 48"/>
              <a:gd name="T4" fmla="*/ 2147483647 w 47"/>
              <a:gd name="T5" fmla="*/ 2147483647 h 48"/>
              <a:gd name="T6" fmla="*/ 2147483647 w 47"/>
              <a:gd name="T7" fmla="*/ 2147483647 h 48"/>
              <a:gd name="T8" fmla="*/ 2147483647 w 47"/>
              <a:gd name="T9" fmla="*/ 0 h 48"/>
              <a:gd name="T10" fmla="*/ 2147483647 w 47"/>
              <a:gd name="T11" fmla="*/ 2147483647 h 48"/>
              <a:gd name="T12" fmla="*/ 2147483647 w 47"/>
              <a:gd name="T13" fmla="*/ 2147483647 h 48"/>
              <a:gd name="T14" fmla="*/ 2147483647 w 47"/>
              <a:gd name="T15" fmla="*/ 2147483647 h 48"/>
              <a:gd name="T16" fmla="*/ 2147483647 w 47"/>
              <a:gd name="T17" fmla="*/ 2147483647 h 48"/>
              <a:gd name="T18" fmla="*/ 2147483647 w 47"/>
              <a:gd name="T19" fmla="*/ 2147483647 h 48"/>
              <a:gd name="T20" fmla="*/ 2147483647 w 47"/>
              <a:gd name="T21" fmla="*/ 2147483647 h 48"/>
              <a:gd name="T22" fmla="*/ 2147483647 w 47"/>
              <a:gd name="T23" fmla="*/ 2147483647 h 48"/>
              <a:gd name="T24" fmla="*/ 2147483647 w 47"/>
              <a:gd name="T25" fmla="*/ 2147483647 h 48"/>
              <a:gd name="T26" fmla="*/ 2147483647 w 47"/>
              <a:gd name="T27" fmla="*/ 2147483647 h 48"/>
              <a:gd name="T28" fmla="*/ 2147483647 w 47"/>
              <a:gd name="T29" fmla="*/ 2147483647 h 48"/>
              <a:gd name="T30" fmla="*/ 2147483647 w 47"/>
              <a:gd name="T31" fmla="*/ 2147483647 h 48"/>
              <a:gd name="T32" fmla="*/ 0 w 47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48"/>
              <a:gd name="T53" fmla="*/ 47 w 47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48">
                <a:moveTo>
                  <a:pt x="0" y="24"/>
                </a:moveTo>
                <a:lnTo>
                  <a:pt x="2" y="15"/>
                </a:lnTo>
                <a:lnTo>
                  <a:pt x="7" y="8"/>
                </a:lnTo>
                <a:lnTo>
                  <a:pt x="14" y="3"/>
                </a:lnTo>
                <a:lnTo>
                  <a:pt x="24" y="0"/>
                </a:lnTo>
                <a:lnTo>
                  <a:pt x="33" y="3"/>
                </a:lnTo>
                <a:lnTo>
                  <a:pt x="40" y="8"/>
                </a:lnTo>
                <a:lnTo>
                  <a:pt x="47" y="15"/>
                </a:lnTo>
                <a:lnTo>
                  <a:pt x="47" y="24"/>
                </a:lnTo>
                <a:lnTo>
                  <a:pt x="47" y="33"/>
                </a:lnTo>
                <a:lnTo>
                  <a:pt x="40" y="43"/>
                </a:lnTo>
                <a:lnTo>
                  <a:pt x="33" y="48"/>
                </a:lnTo>
                <a:lnTo>
                  <a:pt x="24" y="48"/>
                </a:lnTo>
                <a:lnTo>
                  <a:pt x="14" y="48"/>
                </a:lnTo>
                <a:lnTo>
                  <a:pt x="7" y="43"/>
                </a:lnTo>
                <a:lnTo>
                  <a:pt x="2" y="33"/>
                </a:lnTo>
                <a:lnTo>
                  <a:pt x="0" y="24"/>
                </a:lnTo>
              </a:path>
            </a:pathLst>
          </a:custGeom>
          <a:noFill/>
          <a:ln w="3175">
            <a:solidFill>
              <a:srgbClr val="1F1A17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7" name="Line 392"/>
          <p:cNvSpPr>
            <a:spLocks noChangeShapeType="1"/>
          </p:cNvSpPr>
          <p:nvPr/>
        </p:nvSpPr>
        <p:spPr bwMode="auto">
          <a:xfrm flipH="1">
            <a:off x="2543175" y="3498850"/>
            <a:ext cx="5349875" cy="23574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8" name="Text Box 402"/>
          <p:cNvSpPr txBox="1">
            <a:spLocks noChangeArrowheads="1"/>
          </p:cNvSpPr>
          <p:nvPr/>
        </p:nvSpPr>
        <p:spPr bwMode="auto">
          <a:xfrm>
            <a:off x="7445375" y="3779838"/>
            <a:ext cx="100965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Aimline</a:t>
            </a:r>
          </a:p>
        </p:txBody>
      </p:sp>
      <p:grpSp>
        <p:nvGrpSpPr>
          <p:cNvPr id="9" name="Group 1456"/>
          <p:cNvGrpSpPr>
            <a:grpSpLocks/>
          </p:cNvGrpSpPr>
          <p:nvPr/>
        </p:nvGrpSpPr>
        <p:grpSpPr bwMode="auto">
          <a:xfrm>
            <a:off x="2438400" y="4953000"/>
            <a:ext cx="2514600" cy="990600"/>
            <a:chOff x="2438400" y="4953000"/>
            <a:chExt cx="2514600" cy="990600"/>
          </a:xfrm>
        </p:grpSpPr>
        <p:sp>
          <p:nvSpPr>
            <p:cNvPr id="46123" name="Line 465"/>
            <p:cNvSpPr>
              <a:spLocks noChangeShapeType="1"/>
            </p:cNvSpPr>
            <p:nvPr/>
          </p:nvSpPr>
          <p:spPr bwMode="auto">
            <a:xfrm flipV="1">
              <a:off x="2438400" y="5791200"/>
              <a:ext cx="3048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4" name="Line 466"/>
            <p:cNvSpPr>
              <a:spLocks noChangeShapeType="1"/>
            </p:cNvSpPr>
            <p:nvPr/>
          </p:nvSpPr>
          <p:spPr bwMode="auto">
            <a:xfrm>
              <a:off x="2743200" y="5791200"/>
              <a:ext cx="228600" cy="152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5" name="Line 468"/>
            <p:cNvSpPr>
              <a:spLocks noChangeShapeType="1"/>
            </p:cNvSpPr>
            <p:nvPr/>
          </p:nvSpPr>
          <p:spPr bwMode="auto">
            <a:xfrm flipV="1">
              <a:off x="2971800" y="5791200"/>
              <a:ext cx="228600" cy="152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6" name="Line 469"/>
            <p:cNvSpPr>
              <a:spLocks noChangeShapeType="1"/>
            </p:cNvSpPr>
            <p:nvPr/>
          </p:nvSpPr>
          <p:spPr bwMode="auto">
            <a:xfrm flipV="1">
              <a:off x="3200400" y="5715000"/>
              <a:ext cx="533400" cy="762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7" name="Line 470"/>
            <p:cNvSpPr>
              <a:spLocks noChangeShapeType="1"/>
            </p:cNvSpPr>
            <p:nvPr/>
          </p:nvSpPr>
          <p:spPr bwMode="auto">
            <a:xfrm flipV="1">
              <a:off x="3733800" y="5105400"/>
              <a:ext cx="533400" cy="6096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8" name="Text Box 487"/>
            <p:cNvSpPr txBox="1">
              <a:spLocks noChangeArrowheads="1"/>
            </p:cNvSpPr>
            <p:nvPr/>
          </p:nvSpPr>
          <p:spPr bwMode="auto">
            <a:xfrm>
              <a:off x="4267200" y="4953000"/>
              <a:ext cx="685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00FF"/>
                  </a:solidFill>
                </a:rPr>
                <a:t>Amy</a:t>
              </a:r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0" name="Group 1457"/>
          <p:cNvGrpSpPr>
            <a:grpSpLocks/>
          </p:cNvGrpSpPr>
          <p:nvPr/>
        </p:nvGrpSpPr>
        <p:grpSpPr bwMode="auto">
          <a:xfrm>
            <a:off x="2438400" y="5334000"/>
            <a:ext cx="2474913" cy="750888"/>
            <a:chOff x="2438400" y="5334000"/>
            <a:chExt cx="2474913" cy="750888"/>
          </a:xfrm>
        </p:grpSpPr>
        <p:sp>
          <p:nvSpPr>
            <p:cNvPr id="46117" name="Line 481"/>
            <p:cNvSpPr>
              <a:spLocks noChangeShapeType="1"/>
            </p:cNvSpPr>
            <p:nvPr/>
          </p:nvSpPr>
          <p:spPr bwMode="auto">
            <a:xfrm flipV="1">
              <a:off x="2438400" y="5562600"/>
              <a:ext cx="533400" cy="2286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8" name="Line 482"/>
            <p:cNvSpPr>
              <a:spLocks noChangeShapeType="1"/>
            </p:cNvSpPr>
            <p:nvPr/>
          </p:nvSpPr>
          <p:spPr bwMode="auto">
            <a:xfrm flipV="1">
              <a:off x="2971800" y="5334000"/>
              <a:ext cx="228600" cy="2286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9" name="Line 483"/>
            <p:cNvSpPr>
              <a:spLocks noChangeShapeType="1"/>
            </p:cNvSpPr>
            <p:nvPr/>
          </p:nvSpPr>
          <p:spPr bwMode="auto">
            <a:xfrm>
              <a:off x="3200400" y="5334000"/>
              <a:ext cx="304800" cy="2286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0" name="Line 484"/>
            <p:cNvSpPr>
              <a:spLocks noChangeShapeType="1"/>
            </p:cNvSpPr>
            <p:nvPr/>
          </p:nvSpPr>
          <p:spPr bwMode="auto">
            <a:xfrm>
              <a:off x="3505200" y="5562600"/>
              <a:ext cx="533400" cy="2286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1" name="Line 485"/>
            <p:cNvSpPr>
              <a:spLocks noChangeShapeType="1"/>
            </p:cNvSpPr>
            <p:nvPr/>
          </p:nvSpPr>
          <p:spPr bwMode="auto">
            <a:xfrm>
              <a:off x="4038600" y="5791200"/>
              <a:ext cx="228600" cy="15240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2" name="Text Box 489"/>
            <p:cNvSpPr txBox="1">
              <a:spLocks noChangeArrowheads="1"/>
            </p:cNvSpPr>
            <p:nvPr/>
          </p:nvSpPr>
          <p:spPr bwMode="auto">
            <a:xfrm>
              <a:off x="4227513" y="5780088"/>
              <a:ext cx="685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AB00"/>
                  </a:solidFill>
                </a:rPr>
                <a:t>Mary</a:t>
              </a:r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1" name="Group 1455"/>
          <p:cNvGrpSpPr>
            <a:grpSpLocks/>
          </p:cNvGrpSpPr>
          <p:nvPr/>
        </p:nvGrpSpPr>
        <p:grpSpPr bwMode="auto">
          <a:xfrm>
            <a:off x="2438400" y="4953000"/>
            <a:ext cx="2667000" cy="533400"/>
            <a:chOff x="2438400" y="4953000"/>
            <a:chExt cx="2667000" cy="533400"/>
          </a:xfrm>
        </p:grpSpPr>
        <p:sp>
          <p:nvSpPr>
            <p:cNvPr id="46111" name="Line 490"/>
            <p:cNvSpPr>
              <a:spLocks noChangeShapeType="1"/>
            </p:cNvSpPr>
            <p:nvPr/>
          </p:nvSpPr>
          <p:spPr bwMode="auto">
            <a:xfrm flipV="1">
              <a:off x="2438400" y="4953000"/>
              <a:ext cx="228600" cy="38100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2" name="Line 491"/>
            <p:cNvSpPr>
              <a:spLocks noChangeShapeType="1"/>
            </p:cNvSpPr>
            <p:nvPr/>
          </p:nvSpPr>
          <p:spPr bwMode="auto">
            <a:xfrm>
              <a:off x="2667000" y="4953000"/>
              <a:ext cx="533400" cy="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3" name="Line 492"/>
            <p:cNvSpPr>
              <a:spLocks noChangeShapeType="1"/>
            </p:cNvSpPr>
            <p:nvPr/>
          </p:nvSpPr>
          <p:spPr bwMode="auto">
            <a:xfrm>
              <a:off x="3200400" y="4953000"/>
              <a:ext cx="304800" cy="22860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4" name="Line 493"/>
            <p:cNvSpPr>
              <a:spLocks noChangeShapeType="1"/>
            </p:cNvSpPr>
            <p:nvPr/>
          </p:nvSpPr>
          <p:spPr bwMode="auto">
            <a:xfrm>
              <a:off x="3505200" y="5181600"/>
              <a:ext cx="228600" cy="7620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5" name="Line 494"/>
            <p:cNvSpPr>
              <a:spLocks noChangeShapeType="1"/>
            </p:cNvSpPr>
            <p:nvPr/>
          </p:nvSpPr>
          <p:spPr bwMode="auto">
            <a:xfrm>
              <a:off x="3733800" y="5257800"/>
              <a:ext cx="533400" cy="76200"/>
            </a:xfrm>
            <a:prstGeom prst="line">
              <a:avLst/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6" name="Text Box 496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838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800080"/>
                  </a:solidFill>
                </a:rPr>
                <a:t>Isaiah</a:t>
              </a:r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2" name="Group 1447"/>
          <p:cNvGrpSpPr>
            <a:grpSpLocks/>
          </p:cNvGrpSpPr>
          <p:nvPr/>
        </p:nvGrpSpPr>
        <p:grpSpPr bwMode="auto">
          <a:xfrm>
            <a:off x="2438400" y="5410200"/>
            <a:ext cx="2667000" cy="381000"/>
            <a:chOff x="2438400" y="5410200"/>
            <a:chExt cx="2667000" cy="381000"/>
          </a:xfrm>
        </p:grpSpPr>
        <p:sp>
          <p:nvSpPr>
            <p:cNvPr id="46104" name="Line 402"/>
            <p:cNvSpPr>
              <a:spLocks noChangeShapeType="1"/>
            </p:cNvSpPr>
            <p:nvPr/>
          </p:nvSpPr>
          <p:spPr bwMode="auto">
            <a:xfrm>
              <a:off x="2438400" y="5562600"/>
              <a:ext cx="304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5" name="Line 403"/>
            <p:cNvSpPr>
              <a:spLocks noChangeShapeType="1"/>
            </p:cNvSpPr>
            <p:nvPr/>
          </p:nvSpPr>
          <p:spPr bwMode="auto">
            <a:xfrm>
              <a:off x="2743200" y="5562600"/>
              <a:ext cx="2286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6" name="Line 404"/>
            <p:cNvSpPr>
              <a:spLocks noChangeShapeType="1"/>
            </p:cNvSpPr>
            <p:nvPr/>
          </p:nvSpPr>
          <p:spPr bwMode="auto">
            <a:xfrm flipV="1">
              <a:off x="2971800" y="5562600"/>
              <a:ext cx="533400" cy="228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7" name="Line 405"/>
            <p:cNvSpPr>
              <a:spLocks noChangeShapeType="1"/>
            </p:cNvSpPr>
            <p:nvPr/>
          </p:nvSpPr>
          <p:spPr bwMode="auto">
            <a:xfrm flipV="1">
              <a:off x="3505200" y="5562600"/>
              <a:ext cx="228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Line 406"/>
            <p:cNvSpPr>
              <a:spLocks noChangeShapeType="1"/>
            </p:cNvSpPr>
            <p:nvPr/>
          </p:nvSpPr>
          <p:spPr bwMode="auto">
            <a:xfrm flipV="1">
              <a:off x="3733800" y="5410200"/>
              <a:ext cx="2286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9" name="Line 407"/>
            <p:cNvSpPr>
              <a:spLocks noChangeShapeType="1"/>
            </p:cNvSpPr>
            <p:nvPr/>
          </p:nvSpPr>
          <p:spPr bwMode="auto">
            <a:xfrm>
              <a:off x="3962400" y="5410200"/>
              <a:ext cx="30480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10" name="Text Box 415"/>
            <p:cNvSpPr txBox="1">
              <a:spLocks noChangeArrowheads="1"/>
            </p:cNvSpPr>
            <p:nvPr/>
          </p:nvSpPr>
          <p:spPr bwMode="auto">
            <a:xfrm>
              <a:off x="4343400" y="5486400"/>
              <a:ext cx="762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Chase</a:t>
              </a:r>
              <a:endParaRPr lang="en-US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58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506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Starting with intervention </a:t>
            </a:r>
            <a:r>
              <a:rPr lang="en-US" sz="4000" u="sng" dirty="0" smtClean="0"/>
              <a:t>groups</a:t>
            </a:r>
            <a:r>
              <a:rPr lang="en-US" sz="4000" dirty="0" smtClean="0"/>
              <a:t> helps to…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Increases your efficiency</a:t>
            </a:r>
          </a:p>
          <a:p>
            <a:pPr lvl="1"/>
            <a:r>
              <a:rPr lang="en-US" dirty="0" smtClean="0"/>
              <a:t>Can discuss more kids in less time</a:t>
            </a:r>
          </a:p>
          <a:p>
            <a:r>
              <a:rPr lang="en-US" dirty="0"/>
              <a:t>I</a:t>
            </a:r>
            <a:r>
              <a:rPr lang="en-US" dirty="0" smtClean="0"/>
              <a:t>dentify a group vs. individual problem</a:t>
            </a:r>
          </a:p>
          <a:p>
            <a:pPr lvl="1"/>
            <a:r>
              <a:rPr lang="en-US" dirty="0" smtClean="0"/>
              <a:t>Requires different solutions</a:t>
            </a:r>
          </a:p>
          <a:p>
            <a:r>
              <a:rPr lang="en-US" dirty="0" smtClean="0"/>
              <a:t>Keep the focus on what </a:t>
            </a:r>
            <a:r>
              <a:rPr lang="en-US" b="1" i="1" dirty="0" smtClean="0"/>
              <a:t>we</a:t>
            </a:r>
            <a:r>
              <a:rPr lang="en-US" dirty="0" smtClean="0"/>
              <a:t> are doing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91391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50800"/>
            <a:ext cx="9144000" cy="48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Group Intervention </a:t>
            </a:r>
            <a:r>
              <a:rPr lang="en-US" i="1" u="sng" dirty="0" smtClean="0"/>
              <a:t>Review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1. Problem Identification</a:t>
            </a:r>
          </a:p>
          <a:p>
            <a:r>
              <a:rPr lang="en-US" sz="2400" i="1" dirty="0" smtClean="0">
                <a:latin typeface="Optima"/>
                <a:cs typeface="Optima"/>
              </a:rPr>
              <a:t>What’s the problem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62400" y="710688"/>
            <a:ext cx="5029200" cy="1066800"/>
          </a:xfrm>
          <a:prstGeom prst="roundRect">
            <a:avLst/>
          </a:prstGeom>
          <a:solidFill>
            <a:srgbClr val="C0504D"/>
          </a:solidFill>
          <a:ln w="57150" cmpd="sng">
            <a:solidFill>
              <a:srgbClr val="4040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Optima"/>
                <a:cs typeface="Optima"/>
              </a:rPr>
              <a:t>Use Decision Rules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Group</a:t>
            </a:r>
            <a:r>
              <a:rPr lang="en-US" sz="2400" dirty="0" smtClean="0">
                <a:solidFill>
                  <a:schemeClr val="tx1"/>
                </a:solidFill>
                <a:latin typeface="Optima"/>
                <a:cs typeface="Optima"/>
              </a:rPr>
              <a:t> or </a:t>
            </a:r>
            <a:r>
              <a:rPr lang="en-US" sz="2400" b="1" dirty="0">
                <a:solidFill>
                  <a:schemeClr val="tx1"/>
                </a:solidFill>
                <a:latin typeface="Optima"/>
                <a:cs typeface="Optima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ndividual</a:t>
            </a:r>
            <a:r>
              <a:rPr lang="en-US" sz="2400" dirty="0" smtClean="0">
                <a:solidFill>
                  <a:schemeClr val="tx1"/>
                </a:solidFill>
                <a:latin typeface="Optima"/>
                <a:cs typeface="Optima"/>
              </a:rPr>
              <a:t> problem?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4876800" y="2209800"/>
            <a:ext cx="381000" cy="457200"/>
          </a:xfrm>
          <a:prstGeom prst="down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95800" y="1828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Optima"/>
                <a:cs typeface="Optima"/>
              </a:rPr>
              <a:t>GROUP</a:t>
            </a:r>
            <a:endParaRPr lang="en-US" sz="1600" b="1" dirty="0">
              <a:latin typeface="Optima"/>
              <a:cs typeface="Optim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1800" y="18288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Optima"/>
                <a:cs typeface="Optima"/>
              </a:rPr>
              <a:t>INDIVIDUAL</a:t>
            </a:r>
            <a:endParaRPr lang="en-US" sz="2000" b="1" dirty="0">
              <a:latin typeface="Optima"/>
              <a:cs typeface="Optim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286000"/>
            <a:ext cx="40326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2. Problem Analysis</a:t>
            </a:r>
          </a:p>
          <a:p>
            <a:r>
              <a:rPr lang="en-US" sz="2400" i="1" dirty="0" smtClean="0">
                <a:latin typeface="Optima"/>
                <a:cs typeface="Optima"/>
              </a:rPr>
              <a:t>Why is the problem occurring?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3962400"/>
            <a:ext cx="3505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3. Plan Development</a:t>
            </a:r>
          </a:p>
          <a:p>
            <a:r>
              <a:rPr lang="en-US" sz="2400" i="1" dirty="0" smtClean="0">
                <a:latin typeface="Optima"/>
                <a:cs typeface="Optima"/>
              </a:rPr>
              <a:t>What are we going to do about the problem?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486400"/>
            <a:ext cx="4038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4. Plan Implementation &amp; Evaluation</a:t>
            </a:r>
          </a:p>
          <a:p>
            <a:r>
              <a:rPr lang="en-US" sz="2400" i="1" dirty="0" smtClean="0">
                <a:latin typeface="Optima"/>
                <a:cs typeface="Optima"/>
              </a:rPr>
              <a:t>How it it working?</a:t>
            </a:r>
            <a:endParaRPr lang="en-US" sz="2400" i="1" dirty="0">
              <a:latin typeface="Optima"/>
              <a:cs typeface="Optim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33800" y="2819400"/>
            <a:ext cx="2514600" cy="990600"/>
          </a:xfrm>
          <a:prstGeom prst="roundRect">
            <a:avLst/>
          </a:prstGeom>
          <a:solidFill>
            <a:srgbClr val="FFFF66"/>
          </a:solidFill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Check </a:t>
            </a:r>
            <a:r>
              <a:rPr lang="en-US" sz="2000" b="1" dirty="0" smtClean="0">
                <a:solidFill>
                  <a:schemeClr val="tx1"/>
                </a:solidFill>
                <a:latin typeface="Optima"/>
                <a:cs typeface="Optima"/>
              </a:rPr>
              <a:t>ICEL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for group</a:t>
            </a:r>
          </a:p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Optima"/>
                <a:cs typeface="Optima"/>
              </a:rPr>
              <a:t>Start with FIDELITY</a:t>
            </a:r>
          </a:p>
        </p:txBody>
      </p:sp>
    </p:spTree>
    <p:extLst>
      <p:ext uri="{BB962C8B-B14F-4D97-AF65-F5344CB8AC3E}">
        <p14:creationId xmlns:p14="http://schemas.microsoft.com/office/powerpoint/2010/main" val="4019589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3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Problem Identification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64632"/>
            <a:ext cx="8229600" cy="452186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900" dirty="0" smtClean="0"/>
              <a:t>Do your teachers “trust the data?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sz="3500" i="1" dirty="0" smtClean="0"/>
              <a:t>How clearly are you currently defining “problems” in your district? Do you primarily rely on the data?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34920" y="2542376"/>
            <a:ext cx="3265466" cy="2009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/>
                <a:cs typeface="Goudy Old Style"/>
              </a:rPr>
              <a:t>“I think…”</a:t>
            </a:r>
          </a:p>
          <a:p>
            <a:pPr algn="ctr"/>
            <a:r>
              <a:rPr lang="en-US" sz="40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/>
                <a:cs typeface="Goudy Old Style"/>
              </a:rPr>
              <a:t>“I feel like…”</a:t>
            </a:r>
          </a:p>
          <a:p>
            <a:pPr algn="ctr"/>
            <a:r>
              <a:rPr lang="en-US" sz="40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/>
                <a:cs typeface="Goudy Old Style"/>
              </a:rPr>
              <a:t>“I believe…”</a:t>
            </a:r>
            <a:endParaRPr lang="en-US" sz="40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udy Old Style"/>
              <a:cs typeface="Goudy Old Style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95948" y="2542374"/>
            <a:ext cx="3237554" cy="200977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oudy Old Style"/>
                <a:cs typeface="Goudy Old Style"/>
              </a:rPr>
              <a:t>“Our data/evidence indicates…”</a:t>
            </a:r>
            <a:endParaRPr lang="en-US" sz="40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oudy Old Style"/>
              <a:cs typeface="Goudy Old Sty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049" y="3419405"/>
            <a:ext cx="12699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Optima"/>
                <a:cs typeface="Optima"/>
              </a:rPr>
              <a:t>VS.</a:t>
            </a:r>
            <a:endParaRPr lang="en-US" sz="3200" b="1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91973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56BC8-A5D9-4ED2-ACA6-085BA616CD03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Why might the problem be occurring?</a:t>
            </a:r>
            <a:br>
              <a:rPr lang="en-US" sz="4000" dirty="0" smtClean="0"/>
            </a:br>
            <a:r>
              <a:rPr lang="en-US" sz="4000" i="1" dirty="0" smtClean="0"/>
              <a:t>The Group</a:t>
            </a:r>
            <a:endParaRPr lang="en-US" sz="40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76406453"/>
              </p:ext>
            </p:extLst>
          </p:nvPr>
        </p:nvGraphicFramePr>
        <p:xfrm>
          <a:off x="576262" y="1280257"/>
          <a:ext cx="7805738" cy="5467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2869"/>
                <a:gridCol w="3902869"/>
              </a:tblGrid>
              <a:tr h="2733889"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Instruction:</a:t>
                      </a:r>
                    </a:p>
                  </a:txBody>
                  <a:tcPr marL="86730" marR="8673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Curriculum:</a:t>
                      </a:r>
                    </a:p>
                  </a:txBody>
                  <a:tcPr marL="86730" marR="8673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3889"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Environment:</a:t>
                      </a:r>
                    </a:p>
                  </a:txBody>
                  <a:tcPr marL="86730" marR="8673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Learner:</a:t>
                      </a:r>
                    </a:p>
                  </a:txBody>
                  <a:tcPr marL="86730" marR="8673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1905000"/>
            <a:ext cx="396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Optima"/>
                <a:cs typeface="Optima"/>
              </a:rPr>
              <a:t>Not </a:t>
            </a:r>
            <a:r>
              <a:rPr lang="en-US" sz="2000" b="1" i="1" dirty="0" smtClean="0">
                <a:latin typeface="Optima"/>
                <a:cs typeface="Optima"/>
              </a:rPr>
              <a:t>explicit</a:t>
            </a:r>
            <a:r>
              <a:rPr lang="en-US" sz="2000" i="1" dirty="0" smtClean="0">
                <a:latin typeface="Optima"/>
                <a:cs typeface="Optima"/>
              </a:rPr>
              <a:t> enough?</a:t>
            </a:r>
          </a:p>
          <a:p>
            <a:r>
              <a:rPr lang="en-US" sz="2000" i="1" dirty="0" smtClean="0">
                <a:latin typeface="Optima"/>
                <a:cs typeface="Optima"/>
              </a:rPr>
              <a:t>Not enough student </a:t>
            </a:r>
            <a:r>
              <a:rPr lang="en-US" sz="2000" b="1" i="1" dirty="0" smtClean="0">
                <a:latin typeface="Optima"/>
                <a:cs typeface="Optima"/>
              </a:rPr>
              <a:t>opportunities to respond</a:t>
            </a:r>
            <a:r>
              <a:rPr lang="en-US" sz="2000" i="1" dirty="0" smtClean="0">
                <a:latin typeface="Optima"/>
                <a:cs typeface="Optima"/>
              </a:rPr>
              <a:t>?</a:t>
            </a:r>
          </a:p>
          <a:p>
            <a:r>
              <a:rPr lang="en-US" sz="2000" i="1" dirty="0" smtClean="0">
                <a:latin typeface="Optima"/>
                <a:cs typeface="Optima"/>
              </a:rPr>
              <a:t>Not enough instructional </a:t>
            </a:r>
            <a:r>
              <a:rPr lang="en-US" sz="2000" b="1" i="1" dirty="0" smtClean="0">
                <a:latin typeface="Optima"/>
                <a:cs typeface="Optima"/>
              </a:rPr>
              <a:t>time</a:t>
            </a:r>
            <a:r>
              <a:rPr lang="en-US" sz="2000" i="1" dirty="0" smtClean="0">
                <a:latin typeface="Optima"/>
                <a:cs typeface="Optima"/>
              </a:rPr>
              <a:t>?</a:t>
            </a:r>
          </a:p>
          <a:p>
            <a:r>
              <a:rPr lang="en-US" sz="2000" i="1" dirty="0" smtClean="0">
                <a:latin typeface="Optima"/>
                <a:cs typeface="Optima"/>
              </a:rPr>
              <a:t>Not enough </a:t>
            </a:r>
            <a:r>
              <a:rPr lang="en-US" sz="2000" b="1" i="1" dirty="0" smtClean="0">
                <a:latin typeface="Optima"/>
                <a:cs typeface="Optima"/>
              </a:rPr>
              <a:t>corrective feedback?</a:t>
            </a:r>
            <a:endParaRPr lang="en-US" sz="2000" b="1" i="1" dirty="0"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9050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Optima"/>
                <a:cs typeface="Optima"/>
              </a:rPr>
              <a:t>Wrong lesson placement?</a:t>
            </a:r>
          </a:p>
          <a:p>
            <a:r>
              <a:rPr lang="en-US" sz="2400" i="1" dirty="0" smtClean="0">
                <a:solidFill>
                  <a:srgbClr val="000000"/>
                </a:solidFill>
                <a:latin typeface="Optima"/>
                <a:cs typeface="Optima"/>
              </a:rPr>
              <a:t>Wrong focus skill?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4648200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Optima"/>
                <a:cs typeface="Optima"/>
              </a:rPr>
              <a:t>Distracting setting?</a:t>
            </a:r>
          </a:p>
          <a:p>
            <a:r>
              <a:rPr lang="en-US" sz="2800" i="1" dirty="0" smtClean="0">
                <a:latin typeface="Optima"/>
                <a:cs typeface="Optima"/>
              </a:rPr>
              <a:t>Group size too large?</a:t>
            </a:r>
          </a:p>
          <a:p>
            <a:r>
              <a:rPr lang="en-US" sz="2800" i="1" dirty="0" smtClean="0">
                <a:latin typeface="Optima"/>
                <a:cs typeface="Optima"/>
              </a:rPr>
              <a:t>Behavior management needs?</a:t>
            </a:r>
            <a:endParaRPr lang="en-US" sz="2800" i="1" dirty="0">
              <a:latin typeface="Optima"/>
              <a:cs typeface="Opti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4648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Optima"/>
                <a:cs typeface="Optima"/>
              </a:rPr>
              <a:t>Other things to consider?</a:t>
            </a:r>
            <a:endParaRPr lang="en-US" sz="2400" i="1" dirty="0">
              <a:latin typeface="Optima"/>
              <a:cs typeface="Opti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3657600"/>
            <a:ext cx="2286000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9900"/>
                </a:solidFill>
                <a:latin typeface="Optima"/>
                <a:cs typeface="Optima"/>
              </a:rPr>
              <a:t>FIDELITY</a:t>
            </a:r>
            <a:endParaRPr lang="en-US" sz="3600" b="1" dirty="0">
              <a:solidFill>
                <a:srgbClr val="339900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02506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4" grpId="0"/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50800"/>
            <a:ext cx="9144000" cy="48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Group Intervention </a:t>
            </a:r>
            <a:r>
              <a:rPr lang="en-US" i="1" u="sng" dirty="0" smtClean="0"/>
              <a:t>Review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1. Problem Identification</a:t>
            </a:r>
          </a:p>
          <a:p>
            <a:r>
              <a:rPr lang="en-US" sz="2400" i="1" dirty="0" smtClean="0">
                <a:latin typeface="Optima"/>
                <a:cs typeface="Optima"/>
              </a:rPr>
              <a:t>What’s the problem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62400" y="710688"/>
            <a:ext cx="5029200" cy="1066800"/>
          </a:xfrm>
          <a:prstGeom prst="roundRect">
            <a:avLst/>
          </a:prstGeom>
          <a:solidFill>
            <a:srgbClr val="C0504D"/>
          </a:solidFill>
          <a:ln w="57150" cmpd="sng">
            <a:solidFill>
              <a:srgbClr val="4040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Optima"/>
                <a:cs typeface="Optima"/>
              </a:rPr>
              <a:t>Use Decision Rules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Group</a:t>
            </a:r>
            <a:r>
              <a:rPr lang="en-US" sz="2400" dirty="0" smtClean="0">
                <a:solidFill>
                  <a:schemeClr val="tx1"/>
                </a:solidFill>
                <a:latin typeface="Optima"/>
                <a:cs typeface="Optima"/>
              </a:rPr>
              <a:t> or </a:t>
            </a:r>
            <a:r>
              <a:rPr lang="en-US" sz="2400" b="1" dirty="0">
                <a:solidFill>
                  <a:schemeClr val="tx1"/>
                </a:solidFill>
                <a:latin typeface="Optima"/>
                <a:cs typeface="Optima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ndividual</a:t>
            </a:r>
            <a:r>
              <a:rPr lang="en-US" sz="2400" dirty="0" smtClean="0">
                <a:solidFill>
                  <a:schemeClr val="tx1"/>
                </a:solidFill>
                <a:latin typeface="Optima"/>
                <a:cs typeface="Optima"/>
              </a:rPr>
              <a:t> problem?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4876800" y="2209800"/>
            <a:ext cx="381000" cy="457200"/>
          </a:xfrm>
          <a:prstGeom prst="down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95800" y="1828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Optima"/>
                <a:cs typeface="Optima"/>
              </a:rPr>
              <a:t>GROUP</a:t>
            </a:r>
            <a:endParaRPr lang="en-US" sz="1600" b="1" dirty="0">
              <a:latin typeface="Optima"/>
              <a:cs typeface="Optim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1800" y="18288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Optima"/>
                <a:cs typeface="Optima"/>
              </a:rPr>
              <a:t>INDIVIDUAL</a:t>
            </a:r>
            <a:endParaRPr lang="en-US" sz="2000" b="1" dirty="0">
              <a:latin typeface="Optima"/>
              <a:cs typeface="Optim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286000"/>
            <a:ext cx="40326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2. Problem Analysis</a:t>
            </a:r>
          </a:p>
          <a:p>
            <a:r>
              <a:rPr lang="en-US" sz="2400" i="1" dirty="0" smtClean="0">
                <a:latin typeface="Optima"/>
                <a:cs typeface="Optima"/>
              </a:rPr>
              <a:t>Why is the problem occurring?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3962400"/>
            <a:ext cx="3505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3. Plan Development</a:t>
            </a:r>
          </a:p>
          <a:p>
            <a:r>
              <a:rPr lang="en-US" sz="2400" i="1" dirty="0" smtClean="0">
                <a:latin typeface="Optima"/>
                <a:cs typeface="Optima"/>
              </a:rPr>
              <a:t>What are we going to do about the problem?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486400"/>
            <a:ext cx="4038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4. Plan Implementation &amp; Evaluation</a:t>
            </a:r>
          </a:p>
          <a:p>
            <a:r>
              <a:rPr lang="en-US" sz="2400" i="1" dirty="0" smtClean="0">
                <a:latin typeface="Optima"/>
                <a:cs typeface="Optima"/>
              </a:rPr>
              <a:t>How it it working?</a:t>
            </a:r>
            <a:endParaRPr lang="en-US" sz="2400" i="1" dirty="0">
              <a:latin typeface="Optima"/>
              <a:cs typeface="Optima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7391400" y="2209800"/>
            <a:ext cx="381000" cy="457200"/>
          </a:xfrm>
          <a:prstGeom prst="down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733800" y="2819400"/>
            <a:ext cx="2514600" cy="990600"/>
          </a:xfrm>
          <a:prstGeom prst="roundRect">
            <a:avLst/>
          </a:prstGeom>
          <a:solidFill>
            <a:srgbClr val="FFFF66"/>
          </a:solidFill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Check </a:t>
            </a:r>
            <a:r>
              <a:rPr lang="en-US" sz="2000" b="1" dirty="0" smtClean="0">
                <a:solidFill>
                  <a:schemeClr val="tx1"/>
                </a:solidFill>
                <a:latin typeface="Optima"/>
                <a:cs typeface="Optima"/>
              </a:rPr>
              <a:t>ICEL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for </a:t>
            </a:r>
            <a:r>
              <a:rPr lang="en-US" sz="2000" b="1" i="1" dirty="0" smtClean="0">
                <a:solidFill>
                  <a:schemeClr val="tx1"/>
                </a:solidFill>
                <a:latin typeface="Optima"/>
                <a:cs typeface="Optima"/>
              </a:rPr>
              <a:t>GROUP</a:t>
            </a:r>
          </a:p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Optima"/>
                <a:cs typeface="Optima"/>
              </a:rPr>
              <a:t>Start with FIDELITY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553200" y="2819400"/>
            <a:ext cx="2362200" cy="990600"/>
          </a:xfrm>
          <a:prstGeom prst="roundRect">
            <a:avLst/>
          </a:prstGeom>
          <a:solidFill>
            <a:srgbClr val="FFFF66"/>
          </a:solidFill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Check </a:t>
            </a:r>
            <a:r>
              <a:rPr lang="en-US" sz="2000" b="1" dirty="0" smtClean="0">
                <a:solidFill>
                  <a:schemeClr val="tx1"/>
                </a:solidFill>
                <a:latin typeface="Optima"/>
                <a:cs typeface="Optima"/>
              </a:rPr>
              <a:t>ICEL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for </a:t>
            </a:r>
            <a:r>
              <a:rPr lang="en-US" sz="2000" b="1" i="1" dirty="0" smtClean="0">
                <a:solidFill>
                  <a:schemeClr val="tx1"/>
                </a:solidFill>
                <a:latin typeface="Optima"/>
                <a:cs typeface="Optima"/>
              </a:rPr>
              <a:t>Individual</a:t>
            </a:r>
          </a:p>
        </p:txBody>
      </p:sp>
    </p:spTree>
    <p:extLst>
      <p:ext uri="{BB962C8B-B14F-4D97-AF65-F5344CB8AC3E}">
        <p14:creationId xmlns:p14="http://schemas.microsoft.com/office/powerpoint/2010/main" val="2612292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56BC8-A5D9-4ED2-ACA6-085BA616CD03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Why might the problem be occurring?</a:t>
            </a:r>
            <a:br>
              <a:rPr lang="en-US" sz="4000" dirty="0" smtClean="0"/>
            </a:br>
            <a:r>
              <a:rPr lang="en-US" sz="4000" i="1" dirty="0" smtClean="0"/>
              <a:t>The Individual</a:t>
            </a:r>
            <a:endParaRPr lang="en-US" sz="40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99291917"/>
              </p:ext>
            </p:extLst>
          </p:nvPr>
        </p:nvGraphicFramePr>
        <p:xfrm>
          <a:off x="576262" y="1323119"/>
          <a:ext cx="7805738" cy="5467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2869"/>
                <a:gridCol w="3902869"/>
              </a:tblGrid>
              <a:tr h="2733889"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Instruction:</a:t>
                      </a:r>
                    </a:p>
                  </a:txBody>
                  <a:tcPr marL="86730" marR="8673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Curriculum:</a:t>
                      </a:r>
                    </a:p>
                  </a:txBody>
                  <a:tcPr marL="86730" marR="8673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3889"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Environment:</a:t>
                      </a:r>
                    </a:p>
                  </a:txBody>
                  <a:tcPr marL="86730" marR="8673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Learner:</a:t>
                      </a:r>
                    </a:p>
                  </a:txBody>
                  <a:tcPr marL="86730" marR="8673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1905000"/>
            <a:ext cx="396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Optima"/>
                <a:cs typeface="Optima"/>
              </a:rPr>
              <a:t>Not </a:t>
            </a:r>
            <a:r>
              <a:rPr lang="en-US" sz="2000" b="1" i="1" dirty="0" smtClean="0">
                <a:latin typeface="Optima"/>
                <a:cs typeface="Optima"/>
              </a:rPr>
              <a:t>explicit</a:t>
            </a:r>
            <a:r>
              <a:rPr lang="en-US" sz="2000" i="1" dirty="0" smtClean="0">
                <a:latin typeface="Optima"/>
                <a:cs typeface="Optima"/>
              </a:rPr>
              <a:t> enough?</a:t>
            </a:r>
          </a:p>
          <a:p>
            <a:r>
              <a:rPr lang="en-US" sz="2000" i="1" dirty="0" smtClean="0">
                <a:latin typeface="Optima"/>
                <a:cs typeface="Optima"/>
              </a:rPr>
              <a:t>Not individual student </a:t>
            </a:r>
            <a:r>
              <a:rPr lang="en-US" sz="2000" b="1" i="1" dirty="0" smtClean="0">
                <a:latin typeface="Optima"/>
                <a:cs typeface="Optima"/>
              </a:rPr>
              <a:t>opportunities to respond</a:t>
            </a:r>
            <a:r>
              <a:rPr lang="en-US" sz="2000" i="1" dirty="0" smtClean="0">
                <a:latin typeface="Optima"/>
                <a:cs typeface="Optima"/>
              </a:rPr>
              <a:t>?</a:t>
            </a:r>
          </a:p>
          <a:p>
            <a:r>
              <a:rPr lang="en-US" sz="2000" i="1" dirty="0" smtClean="0">
                <a:latin typeface="Optima"/>
                <a:cs typeface="Optima"/>
              </a:rPr>
              <a:t>Not enough instructional </a:t>
            </a:r>
            <a:r>
              <a:rPr lang="en-US" sz="2000" b="1" i="1" dirty="0" smtClean="0">
                <a:latin typeface="Optima"/>
                <a:cs typeface="Optima"/>
              </a:rPr>
              <a:t>time</a:t>
            </a:r>
            <a:r>
              <a:rPr lang="en-US" sz="2000" i="1" dirty="0" smtClean="0">
                <a:latin typeface="Optima"/>
                <a:cs typeface="Optima"/>
              </a:rPr>
              <a:t>?</a:t>
            </a:r>
          </a:p>
          <a:p>
            <a:r>
              <a:rPr lang="en-US" sz="2000" i="1" dirty="0" smtClean="0">
                <a:latin typeface="Optima"/>
                <a:cs typeface="Optima"/>
              </a:rPr>
              <a:t>Not enough </a:t>
            </a:r>
            <a:r>
              <a:rPr lang="en-US" sz="2000" b="1" i="1" dirty="0" smtClean="0">
                <a:latin typeface="Optima"/>
                <a:cs typeface="Optima"/>
              </a:rPr>
              <a:t>corrective feedback?</a:t>
            </a:r>
            <a:endParaRPr lang="en-US" sz="2000" b="1" i="1" dirty="0"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905000"/>
            <a:ext cx="365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00"/>
                </a:solidFill>
                <a:latin typeface="Optima"/>
                <a:cs typeface="Optima"/>
              </a:rPr>
              <a:t>Wrong lesson placement?</a:t>
            </a:r>
          </a:p>
          <a:p>
            <a:r>
              <a:rPr lang="en-US" sz="2400" i="1" dirty="0" smtClean="0">
                <a:solidFill>
                  <a:srgbClr val="000000"/>
                </a:solidFill>
                <a:latin typeface="Optima"/>
                <a:cs typeface="Optima"/>
              </a:rPr>
              <a:t>Wrong focus skill?</a:t>
            </a:r>
          </a:p>
          <a:p>
            <a:r>
              <a:rPr lang="en-US" sz="2400" i="1" dirty="0" smtClean="0">
                <a:solidFill>
                  <a:srgbClr val="000000"/>
                </a:solidFill>
                <a:latin typeface="Optima"/>
                <a:cs typeface="Optima"/>
              </a:rPr>
              <a:t>More explicit curriculum?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4648200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Optima"/>
                <a:cs typeface="Optima"/>
              </a:rPr>
              <a:t>Distracting setting?</a:t>
            </a:r>
          </a:p>
          <a:p>
            <a:r>
              <a:rPr lang="en-US" sz="2800" i="1" dirty="0" smtClean="0">
                <a:latin typeface="Optima"/>
                <a:cs typeface="Optima"/>
              </a:rPr>
              <a:t>Group size too large?</a:t>
            </a:r>
          </a:p>
          <a:p>
            <a:r>
              <a:rPr lang="en-US" sz="2800" i="1" dirty="0" smtClean="0">
                <a:latin typeface="Optima"/>
                <a:cs typeface="Optima"/>
              </a:rPr>
              <a:t>Individual behavior plan needed</a:t>
            </a:r>
            <a:r>
              <a:rPr lang="en-US" sz="2800" i="1" dirty="0">
                <a:latin typeface="Optima"/>
                <a:cs typeface="Optima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400" y="4648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Optima"/>
                <a:cs typeface="Optima"/>
              </a:rPr>
              <a:t>Other things to consider?</a:t>
            </a:r>
            <a:endParaRPr lang="en-US" sz="2400" i="1" dirty="0">
              <a:latin typeface="Optima"/>
              <a:cs typeface="Opti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3657600"/>
            <a:ext cx="2286000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9900"/>
                </a:solidFill>
                <a:latin typeface="Optima"/>
                <a:cs typeface="Optima"/>
              </a:rPr>
              <a:t>FIDELITY</a:t>
            </a:r>
            <a:endParaRPr lang="en-US" sz="3600" b="1" dirty="0">
              <a:solidFill>
                <a:srgbClr val="339900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57135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50800"/>
            <a:ext cx="9144000" cy="48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Group Intervention </a:t>
            </a:r>
            <a:r>
              <a:rPr lang="en-US" i="1" u="sng" dirty="0" smtClean="0"/>
              <a:t>Review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1. Problem Identification</a:t>
            </a:r>
          </a:p>
          <a:p>
            <a:r>
              <a:rPr lang="en-US" sz="2400" i="1" dirty="0" smtClean="0">
                <a:latin typeface="Optima"/>
                <a:cs typeface="Optima"/>
              </a:rPr>
              <a:t>What’s the problem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62400" y="710688"/>
            <a:ext cx="5029200" cy="1066800"/>
          </a:xfrm>
          <a:prstGeom prst="roundRect">
            <a:avLst/>
          </a:prstGeom>
          <a:solidFill>
            <a:srgbClr val="C0504D"/>
          </a:solidFill>
          <a:ln w="57150" cmpd="sng">
            <a:solidFill>
              <a:srgbClr val="4040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Optima"/>
                <a:cs typeface="Optima"/>
              </a:rPr>
              <a:t>Use Decision Rules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Group</a:t>
            </a:r>
            <a:r>
              <a:rPr lang="en-US" sz="2400" dirty="0" smtClean="0">
                <a:solidFill>
                  <a:schemeClr val="tx1"/>
                </a:solidFill>
                <a:latin typeface="Optima"/>
                <a:cs typeface="Optima"/>
              </a:rPr>
              <a:t> or </a:t>
            </a:r>
            <a:r>
              <a:rPr lang="en-US" sz="2400" b="1" dirty="0">
                <a:solidFill>
                  <a:schemeClr val="tx1"/>
                </a:solidFill>
                <a:latin typeface="Optima"/>
                <a:cs typeface="Optima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ndividual</a:t>
            </a:r>
            <a:r>
              <a:rPr lang="en-US" sz="2400" dirty="0" smtClean="0">
                <a:solidFill>
                  <a:schemeClr val="tx1"/>
                </a:solidFill>
                <a:latin typeface="Optima"/>
                <a:cs typeface="Optima"/>
              </a:rPr>
              <a:t> problem?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4876800" y="2209800"/>
            <a:ext cx="381000" cy="457200"/>
          </a:xfrm>
          <a:prstGeom prst="down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95800" y="1828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Optima"/>
                <a:cs typeface="Optima"/>
              </a:rPr>
              <a:t>GROUP</a:t>
            </a:r>
            <a:endParaRPr lang="en-US" sz="1600" b="1" dirty="0">
              <a:latin typeface="Optima"/>
              <a:cs typeface="Optim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1800" y="18288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Optima"/>
                <a:cs typeface="Optima"/>
              </a:rPr>
              <a:t>INDIVIDUAL</a:t>
            </a:r>
            <a:endParaRPr lang="en-US" sz="2000" b="1" dirty="0">
              <a:latin typeface="Optima"/>
              <a:cs typeface="Optim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286000"/>
            <a:ext cx="40326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2. Problem Analysis</a:t>
            </a:r>
          </a:p>
          <a:p>
            <a:r>
              <a:rPr lang="en-US" sz="2400" i="1" dirty="0" smtClean="0">
                <a:latin typeface="Optima"/>
                <a:cs typeface="Optima"/>
              </a:rPr>
              <a:t>Why is the problem occurring?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3962400"/>
            <a:ext cx="3505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3. Plan Development</a:t>
            </a:r>
          </a:p>
          <a:p>
            <a:r>
              <a:rPr lang="en-US" sz="2400" i="1" dirty="0" smtClean="0">
                <a:latin typeface="Optima"/>
                <a:cs typeface="Optima"/>
              </a:rPr>
              <a:t>What are we going to do about the problem?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486400"/>
            <a:ext cx="4038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4. Plan Implementation &amp; Evaluation</a:t>
            </a:r>
          </a:p>
          <a:p>
            <a:r>
              <a:rPr lang="en-US" sz="2400" i="1" dirty="0" smtClean="0">
                <a:latin typeface="Optima"/>
                <a:cs typeface="Optima"/>
              </a:rPr>
              <a:t>How it it working?</a:t>
            </a:r>
            <a:endParaRPr lang="en-US" sz="2400" i="1" dirty="0">
              <a:latin typeface="Optima"/>
              <a:cs typeface="Optima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7391400" y="2209800"/>
            <a:ext cx="381000" cy="457200"/>
          </a:xfrm>
          <a:prstGeom prst="down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733800" y="2819400"/>
            <a:ext cx="2514600" cy="990600"/>
          </a:xfrm>
          <a:prstGeom prst="roundRect">
            <a:avLst/>
          </a:prstGeom>
          <a:solidFill>
            <a:srgbClr val="FFFF66"/>
          </a:solidFill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Check </a:t>
            </a:r>
            <a:r>
              <a:rPr lang="en-US" sz="2000" b="1" dirty="0" smtClean="0">
                <a:solidFill>
                  <a:schemeClr val="tx1"/>
                </a:solidFill>
                <a:latin typeface="Optima"/>
                <a:cs typeface="Optima"/>
              </a:rPr>
              <a:t>ICEL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for </a:t>
            </a:r>
            <a:r>
              <a:rPr lang="en-US" sz="2000" b="1" i="1" dirty="0" smtClean="0">
                <a:solidFill>
                  <a:schemeClr val="tx1"/>
                </a:solidFill>
                <a:latin typeface="Optima"/>
                <a:cs typeface="Optima"/>
              </a:rPr>
              <a:t>GROUP</a:t>
            </a:r>
          </a:p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Optima"/>
                <a:cs typeface="Optima"/>
              </a:rPr>
              <a:t>Start with FIDELITY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553200" y="2819400"/>
            <a:ext cx="2362200" cy="990600"/>
          </a:xfrm>
          <a:prstGeom prst="roundRect">
            <a:avLst/>
          </a:prstGeom>
          <a:solidFill>
            <a:srgbClr val="FFFF66"/>
          </a:solidFill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Check </a:t>
            </a:r>
            <a:r>
              <a:rPr lang="en-US" sz="2000" b="1" dirty="0" smtClean="0">
                <a:solidFill>
                  <a:schemeClr val="tx1"/>
                </a:solidFill>
                <a:latin typeface="Optima"/>
                <a:cs typeface="Optima"/>
              </a:rPr>
              <a:t>ICEL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for </a:t>
            </a:r>
            <a:r>
              <a:rPr lang="en-US" sz="2000" b="1" i="1" dirty="0" smtClean="0">
                <a:solidFill>
                  <a:schemeClr val="tx1"/>
                </a:solidFill>
                <a:latin typeface="Optima"/>
                <a:cs typeface="Optima"/>
              </a:rPr>
              <a:t>INDIVIDUAL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876800" y="3886200"/>
            <a:ext cx="381000" cy="457200"/>
          </a:xfrm>
          <a:prstGeom prst="down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391400" y="3886200"/>
            <a:ext cx="381000" cy="457200"/>
          </a:xfrm>
          <a:prstGeom prst="down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810000" y="4419600"/>
            <a:ext cx="2514600" cy="990600"/>
          </a:xfrm>
          <a:prstGeom prst="roundRect">
            <a:avLst/>
          </a:prstGeom>
          <a:solidFill>
            <a:schemeClr val="accent3"/>
          </a:solidFill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Make a change for the </a:t>
            </a:r>
            <a:r>
              <a:rPr lang="en-US" sz="2000" b="1" i="1" dirty="0" smtClean="0">
                <a:solidFill>
                  <a:schemeClr val="tx1"/>
                </a:solidFill>
                <a:latin typeface="Optima"/>
                <a:cs typeface="Optima"/>
              </a:rPr>
              <a:t>GROUP</a:t>
            </a:r>
            <a:endParaRPr lang="en-US" sz="2000" b="1" i="1" dirty="0" smtClean="0">
              <a:solidFill>
                <a:srgbClr val="008000"/>
              </a:solidFill>
              <a:latin typeface="Optima"/>
              <a:cs typeface="Optima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77000" y="4419600"/>
            <a:ext cx="2514600" cy="990600"/>
          </a:xfrm>
          <a:prstGeom prst="roundRect">
            <a:avLst/>
          </a:prstGeom>
          <a:solidFill>
            <a:schemeClr val="accent3"/>
          </a:solidFill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Make a change for the </a:t>
            </a:r>
            <a:r>
              <a:rPr lang="en-US" sz="2000" b="1" i="1" dirty="0" smtClean="0">
                <a:solidFill>
                  <a:schemeClr val="tx1"/>
                </a:solidFill>
                <a:latin typeface="Optima"/>
                <a:cs typeface="Optima"/>
              </a:rPr>
              <a:t>INDIVIDUAL</a:t>
            </a:r>
            <a:endParaRPr lang="en-US" sz="2000" b="1" i="1" dirty="0" smtClean="0">
              <a:solidFill>
                <a:srgbClr val="008000"/>
              </a:solidFill>
              <a:latin typeface="Optima"/>
              <a:cs typeface="Optim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95900" y="39751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Decision Rules</a:t>
            </a:r>
            <a:endParaRPr lang="en-US" b="1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12009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56BC8-A5D9-4ED2-ACA6-085BA616CD03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What can we change?</a:t>
            </a:r>
            <a:endParaRPr lang="en-US" sz="40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50343187"/>
              </p:ext>
            </p:extLst>
          </p:nvPr>
        </p:nvGraphicFramePr>
        <p:xfrm>
          <a:off x="592931" y="1269999"/>
          <a:ext cx="7805738" cy="54689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2869"/>
                <a:gridCol w="3902869"/>
              </a:tblGrid>
              <a:tr h="2735049"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Instruction:</a:t>
                      </a:r>
                    </a:p>
                  </a:txBody>
                  <a:tcPr marL="86730" marR="8673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Curriculum:</a:t>
                      </a:r>
                    </a:p>
                  </a:txBody>
                  <a:tcPr marL="86730" marR="8673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3889"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Environment:</a:t>
                      </a:r>
                    </a:p>
                  </a:txBody>
                  <a:tcPr marL="86730" marR="8673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Learner:</a:t>
                      </a:r>
                    </a:p>
                  </a:txBody>
                  <a:tcPr marL="86730" marR="86730"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19050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i="1" dirty="0" smtClean="0">
                <a:latin typeface="Optima"/>
                <a:cs typeface="Optima"/>
              </a:rPr>
              <a:t>More instructional time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>
                <a:latin typeface="Optima"/>
                <a:cs typeface="Optima"/>
              </a:rPr>
              <a:t>Refine instructional delivery (with assistance from a reading “expert”)</a:t>
            </a:r>
            <a:endParaRPr lang="en-US" sz="2400" i="1" dirty="0"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905000"/>
            <a:ext cx="365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Optima"/>
                <a:cs typeface="Optima"/>
              </a:rPr>
              <a:t>Change lesson </a:t>
            </a:r>
            <a:r>
              <a:rPr lang="en-US" sz="2400" i="1" dirty="0" smtClean="0">
                <a:solidFill>
                  <a:srgbClr val="000000"/>
                </a:solidFill>
                <a:latin typeface="Optima"/>
                <a:cs typeface="Optima"/>
              </a:rPr>
              <a:t>#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>
                <a:solidFill>
                  <a:srgbClr val="000000"/>
                </a:solidFill>
                <a:latin typeface="Optima"/>
                <a:cs typeface="Optima"/>
              </a:rPr>
              <a:t>Change curriculum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 smtClean="0">
                <a:solidFill>
                  <a:srgbClr val="000000"/>
                </a:solidFill>
                <a:latin typeface="Optima"/>
                <a:cs typeface="Optima"/>
              </a:rPr>
              <a:t>Add curriculum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46482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latin typeface="Optima"/>
                <a:cs typeface="Optima"/>
              </a:rPr>
              <a:t>Reduce group size</a:t>
            </a:r>
          </a:p>
          <a:p>
            <a:pPr marL="457200" indent="-457200">
              <a:buFont typeface="Arial"/>
              <a:buChar char="•"/>
            </a:pPr>
            <a:r>
              <a:rPr lang="en-US" sz="2800" i="1" dirty="0" smtClean="0">
                <a:latin typeface="Optima"/>
                <a:cs typeface="Optima"/>
              </a:rPr>
              <a:t>Add behavior plan</a:t>
            </a:r>
            <a:endParaRPr lang="en-US" sz="2800" i="1" dirty="0">
              <a:latin typeface="Optima"/>
              <a:cs typeface="Opti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4648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i="1" dirty="0" smtClean="0">
                <a:latin typeface="Optima"/>
                <a:cs typeface="Optima"/>
              </a:rPr>
              <a:t>Other things to consider</a:t>
            </a:r>
            <a:endParaRPr lang="en-US" sz="2400" i="1" dirty="0">
              <a:latin typeface="Optima"/>
              <a:cs typeface="Opti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3657600"/>
            <a:ext cx="2286000" cy="646331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9900"/>
                </a:solidFill>
                <a:latin typeface="Optima"/>
                <a:cs typeface="Optima"/>
              </a:rPr>
              <a:t>FIDELITY</a:t>
            </a:r>
            <a:endParaRPr lang="en-US" sz="3600" b="1" dirty="0">
              <a:solidFill>
                <a:srgbClr val="339900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2393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100" y="1016000"/>
            <a:ext cx="6764463" cy="5562600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28154"/>
            <a:ext cx="9144000" cy="88624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from TTSD: What do we change?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286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Optima"/>
                <a:cs typeface="Optima"/>
              </a:rPr>
              <a:t>INSTRUCTION</a:t>
            </a:r>
            <a:endParaRPr lang="en-US" sz="2400" b="1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5400" y="55626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Optima"/>
                <a:cs typeface="Optima"/>
              </a:rPr>
              <a:t>INSTRUCTION</a:t>
            </a:r>
            <a:endParaRPr lang="en-US" sz="2400" b="1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343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Optima"/>
                <a:cs typeface="Optima"/>
              </a:rPr>
              <a:t>CURRICULUM</a:t>
            </a:r>
            <a:endParaRPr lang="en-US" sz="2400" b="1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48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Optima"/>
                <a:cs typeface="Optima"/>
              </a:rPr>
              <a:t>ENVIRONMENT</a:t>
            </a:r>
            <a:endParaRPr lang="en-US" sz="2400" b="1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86000" y="2514600"/>
            <a:ext cx="457200" cy="0"/>
          </a:xfrm>
          <a:prstGeom prst="straightConnector1">
            <a:avLst/>
          </a:prstGeom>
          <a:ln w="38100" cmpd="sng">
            <a:solidFill>
              <a:srgbClr val="FF33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86000" y="5791200"/>
            <a:ext cx="457200" cy="0"/>
          </a:xfrm>
          <a:prstGeom prst="straightConnector1">
            <a:avLst/>
          </a:prstGeom>
          <a:ln w="38100" cmpd="sng">
            <a:solidFill>
              <a:srgbClr val="FF333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>
            <a:off x="2362200" y="2895600"/>
            <a:ext cx="381000" cy="762000"/>
          </a:xfrm>
          <a:prstGeom prst="leftBrace">
            <a:avLst/>
          </a:prstGeom>
          <a:ln w="38100" cmpd="sng">
            <a:solidFill>
              <a:srgbClr val="FF33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>
            <a:off x="2209800" y="3886200"/>
            <a:ext cx="533400" cy="1295400"/>
          </a:xfrm>
          <a:prstGeom prst="leftBrace">
            <a:avLst/>
          </a:prstGeom>
          <a:ln w="38100" cmpd="sng">
            <a:solidFill>
              <a:srgbClr val="FF33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0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 animBg="1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Optima"/>
                <a:cs typeface="Optima"/>
              </a:rPr>
              <a:t>A change of intervention </a:t>
            </a:r>
            <a:r>
              <a:rPr lang="en-US" sz="4800" dirty="0" smtClean="0">
                <a:solidFill>
                  <a:srgbClr val="FF0000"/>
                </a:solidFill>
                <a:latin typeface="Optima"/>
                <a:cs typeface="Optima"/>
              </a:rPr>
              <a:t>does not necessarily </a:t>
            </a:r>
            <a:r>
              <a:rPr lang="en-US" sz="4800" dirty="0" smtClean="0">
                <a:latin typeface="Optima"/>
                <a:cs typeface="Optima"/>
              </a:rPr>
              <a:t>mean a change of intervention curriculum.</a:t>
            </a:r>
          </a:p>
          <a:p>
            <a:pPr marL="0" indent="0" algn="ctr">
              <a:buNone/>
            </a:pPr>
            <a:r>
              <a:rPr lang="en-US" sz="4800" dirty="0" smtClean="0">
                <a:latin typeface="Optima"/>
                <a:cs typeface="Optima"/>
              </a:rPr>
              <a:t>It means a change in </a:t>
            </a:r>
            <a:r>
              <a:rPr lang="en-US" sz="4800" dirty="0" smtClean="0">
                <a:solidFill>
                  <a:srgbClr val="FF0000"/>
                </a:solidFill>
                <a:latin typeface="Optima"/>
                <a:cs typeface="Optima"/>
              </a:rPr>
              <a:t>intensity </a:t>
            </a:r>
            <a:r>
              <a:rPr lang="en-US" sz="4800" dirty="0" smtClean="0">
                <a:latin typeface="Optima"/>
                <a:cs typeface="Optima"/>
              </a:rPr>
              <a:t>matched to need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0293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4-09-25 at 2.18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40" b="38803"/>
          <a:stretch/>
        </p:blipFill>
        <p:spPr>
          <a:xfrm>
            <a:off x="3505200" y="3410499"/>
            <a:ext cx="5465751" cy="341110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15000" y="12700"/>
            <a:ext cx="3429000" cy="3340100"/>
          </a:xfrm>
        </p:spPr>
        <p:txBody>
          <a:bodyPr>
            <a:noAutofit/>
          </a:bodyPr>
          <a:lstStyle/>
          <a:p>
            <a:r>
              <a:rPr lang="en-US" sz="4400" dirty="0" smtClean="0"/>
              <a:t>Match the </a:t>
            </a:r>
            <a:r>
              <a:rPr lang="en-US" sz="4400" i="1" dirty="0" smtClean="0">
                <a:solidFill>
                  <a:srgbClr val="FF0000"/>
                </a:solidFill>
              </a:rPr>
              <a:t>intensity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/>
              <a:t>of the change to the </a:t>
            </a:r>
            <a:r>
              <a:rPr lang="en-US" sz="4400" i="1" dirty="0" smtClean="0">
                <a:solidFill>
                  <a:srgbClr val="FF0000"/>
                </a:solidFill>
              </a:rPr>
              <a:t>intensity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/>
              <a:t>of the need</a:t>
            </a:r>
            <a:endParaRPr lang="en-US" sz="4400" dirty="0"/>
          </a:p>
        </p:txBody>
      </p:sp>
      <p:pic>
        <p:nvPicPr>
          <p:cNvPr id="5" name="Picture 4" descr="23 No Progres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06" b="38561"/>
          <a:stretch/>
        </p:blipFill>
        <p:spPr>
          <a:xfrm>
            <a:off x="152400" y="152400"/>
            <a:ext cx="5608164" cy="358139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Connector 8"/>
          <p:cNvCxnSpPr/>
          <p:nvPr/>
        </p:nvCxnSpPr>
        <p:spPr>
          <a:xfrm flipV="1">
            <a:off x="2590800" y="2590800"/>
            <a:ext cx="3200400" cy="26829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791200" y="5898380"/>
            <a:ext cx="3048000" cy="28931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33600" y="2209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Optima"/>
                <a:cs typeface="Optima"/>
              </a:rPr>
              <a:t>29</a:t>
            </a:r>
            <a:endParaRPr lang="en-US" b="1" dirty="0">
              <a:latin typeface="Optima"/>
              <a:cs typeface="Optim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2971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Optima"/>
                <a:cs typeface="Optima"/>
              </a:rPr>
              <a:t>24</a:t>
            </a:r>
            <a:endParaRPr lang="en-US" b="1" dirty="0">
              <a:latin typeface="Optima"/>
              <a:cs typeface="Optim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5486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Optima"/>
                <a:cs typeface="Optima"/>
              </a:rPr>
              <a:t>17</a:t>
            </a:r>
            <a:endParaRPr lang="en-US" b="1" dirty="0">
              <a:latin typeface="Optima"/>
              <a:cs typeface="Optim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29966" y="5105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Optima"/>
                <a:cs typeface="Optima"/>
              </a:rPr>
              <a:t>31</a:t>
            </a:r>
            <a:endParaRPr lang="en-US" b="1" dirty="0">
              <a:latin typeface="Optima"/>
              <a:cs typeface="Optima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90800" y="2895600"/>
            <a:ext cx="3200400" cy="76200"/>
          </a:xfrm>
          <a:prstGeom prst="line">
            <a:avLst/>
          </a:prstGeom>
          <a:ln w="50800" cmpd="sng">
            <a:solidFill>
              <a:srgbClr val="3399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791200" y="5994912"/>
            <a:ext cx="3352800" cy="228600"/>
          </a:xfrm>
          <a:prstGeom prst="line">
            <a:avLst/>
          </a:prstGeom>
          <a:ln w="50800" cmpd="sng">
            <a:solidFill>
              <a:srgbClr val="3399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93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50800"/>
            <a:ext cx="9144000" cy="48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Group Intervention </a:t>
            </a:r>
            <a:r>
              <a:rPr lang="en-US" i="1" u="sng" dirty="0" smtClean="0"/>
              <a:t>Review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1. Problem Identification</a:t>
            </a:r>
          </a:p>
          <a:p>
            <a:r>
              <a:rPr lang="en-US" sz="2400" i="1" dirty="0" smtClean="0">
                <a:latin typeface="Optima"/>
                <a:cs typeface="Optima"/>
              </a:rPr>
              <a:t>What’s the problem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62400" y="710688"/>
            <a:ext cx="5029200" cy="1066800"/>
          </a:xfrm>
          <a:prstGeom prst="roundRect">
            <a:avLst/>
          </a:prstGeom>
          <a:solidFill>
            <a:srgbClr val="C0504D"/>
          </a:solidFill>
          <a:ln w="57150" cmpd="sng">
            <a:solidFill>
              <a:srgbClr val="4040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Optima"/>
                <a:cs typeface="Optima"/>
              </a:rPr>
              <a:t>Use Decision Rules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Group</a:t>
            </a:r>
            <a:r>
              <a:rPr lang="en-US" sz="2400" dirty="0" smtClean="0">
                <a:solidFill>
                  <a:schemeClr val="tx1"/>
                </a:solidFill>
                <a:latin typeface="Optima"/>
                <a:cs typeface="Optima"/>
              </a:rPr>
              <a:t> or </a:t>
            </a:r>
            <a:r>
              <a:rPr lang="en-US" sz="2400" b="1" dirty="0">
                <a:solidFill>
                  <a:schemeClr val="tx1"/>
                </a:solidFill>
                <a:latin typeface="Optima"/>
                <a:cs typeface="Optima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Optima"/>
                <a:cs typeface="Optima"/>
              </a:rPr>
              <a:t>ndividual</a:t>
            </a:r>
            <a:r>
              <a:rPr lang="en-US" sz="2400" dirty="0" smtClean="0">
                <a:solidFill>
                  <a:schemeClr val="tx1"/>
                </a:solidFill>
                <a:latin typeface="Optima"/>
                <a:cs typeface="Optima"/>
              </a:rPr>
              <a:t> problem?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4876800" y="2209800"/>
            <a:ext cx="381000" cy="457200"/>
          </a:xfrm>
          <a:prstGeom prst="down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495800" y="18288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Optima"/>
                <a:cs typeface="Optima"/>
              </a:rPr>
              <a:t>GROUP</a:t>
            </a:r>
            <a:endParaRPr lang="en-US" sz="1600" b="1" dirty="0">
              <a:latin typeface="Optima"/>
              <a:cs typeface="Optim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1800" y="18288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Optima"/>
                <a:cs typeface="Optima"/>
              </a:rPr>
              <a:t>INDIVIDUAL</a:t>
            </a:r>
            <a:endParaRPr lang="en-US" sz="2000" b="1" dirty="0">
              <a:latin typeface="Optima"/>
              <a:cs typeface="Optim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286000"/>
            <a:ext cx="40326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2. Problem Analysis</a:t>
            </a:r>
          </a:p>
          <a:p>
            <a:r>
              <a:rPr lang="en-US" sz="2400" i="1" dirty="0" smtClean="0">
                <a:latin typeface="Optima"/>
                <a:cs typeface="Optima"/>
              </a:rPr>
              <a:t>Why is the problem occurring?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3962400"/>
            <a:ext cx="3505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3. Plan Development</a:t>
            </a:r>
          </a:p>
          <a:p>
            <a:r>
              <a:rPr lang="en-US" sz="2400" i="1" dirty="0" smtClean="0">
                <a:latin typeface="Optima"/>
                <a:cs typeface="Optima"/>
              </a:rPr>
              <a:t>What are we going to do about the problem?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486400"/>
            <a:ext cx="4038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Optima"/>
                <a:cs typeface="Optima"/>
              </a:rPr>
              <a:t>4. Plan Implementation &amp; Evaluation</a:t>
            </a:r>
          </a:p>
          <a:p>
            <a:r>
              <a:rPr lang="en-US" sz="2400" i="1" dirty="0" smtClean="0">
                <a:latin typeface="Optima"/>
                <a:cs typeface="Optima"/>
              </a:rPr>
              <a:t>How it it working?</a:t>
            </a:r>
            <a:endParaRPr lang="en-US" sz="2400" i="1" dirty="0">
              <a:latin typeface="Optima"/>
              <a:cs typeface="Optima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7391400" y="2209800"/>
            <a:ext cx="381000" cy="457200"/>
          </a:xfrm>
          <a:prstGeom prst="down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733800" y="2819400"/>
            <a:ext cx="2514600" cy="990600"/>
          </a:xfrm>
          <a:prstGeom prst="roundRect">
            <a:avLst/>
          </a:prstGeom>
          <a:solidFill>
            <a:srgbClr val="FFFF66"/>
          </a:solidFill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Check </a:t>
            </a:r>
            <a:r>
              <a:rPr lang="en-US" sz="2000" b="1" dirty="0" smtClean="0">
                <a:solidFill>
                  <a:schemeClr val="tx1"/>
                </a:solidFill>
                <a:latin typeface="Optima"/>
                <a:cs typeface="Optima"/>
              </a:rPr>
              <a:t>ICEL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for </a:t>
            </a:r>
            <a:r>
              <a:rPr lang="en-US" sz="2000" b="1" i="1" dirty="0" smtClean="0">
                <a:solidFill>
                  <a:schemeClr val="tx1"/>
                </a:solidFill>
                <a:latin typeface="Optima"/>
                <a:cs typeface="Optima"/>
              </a:rPr>
              <a:t>GROUP</a:t>
            </a:r>
          </a:p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Optima"/>
                <a:cs typeface="Optima"/>
              </a:rPr>
              <a:t>Start with FIDELITY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553200" y="2819400"/>
            <a:ext cx="2362200" cy="990600"/>
          </a:xfrm>
          <a:prstGeom prst="roundRect">
            <a:avLst/>
          </a:prstGeom>
          <a:solidFill>
            <a:srgbClr val="FFFF66"/>
          </a:solidFill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Check </a:t>
            </a:r>
            <a:r>
              <a:rPr lang="en-US" sz="2000" b="1" dirty="0" smtClean="0">
                <a:solidFill>
                  <a:schemeClr val="tx1"/>
                </a:solidFill>
                <a:latin typeface="Optima"/>
                <a:cs typeface="Optima"/>
              </a:rPr>
              <a:t>ICEL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for </a:t>
            </a:r>
            <a:r>
              <a:rPr lang="en-US" sz="2000" b="1" i="1" dirty="0" smtClean="0">
                <a:solidFill>
                  <a:schemeClr val="tx1"/>
                </a:solidFill>
                <a:latin typeface="Optima"/>
                <a:cs typeface="Optima"/>
              </a:rPr>
              <a:t>INDIVIDUAL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876800" y="3886200"/>
            <a:ext cx="381000" cy="457200"/>
          </a:xfrm>
          <a:prstGeom prst="down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391400" y="3886200"/>
            <a:ext cx="381000" cy="457200"/>
          </a:xfrm>
          <a:prstGeom prst="down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810000" y="4419600"/>
            <a:ext cx="2514600" cy="990600"/>
          </a:xfrm>
          <a:prstGeom prst="roundRect">
            <a:avLst/>
          </a:prstGeom>
          <a:solidFill>
            <a:schemeClr val="accent3"/>
          </a:solidFill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Make a change for the </a:t>
            </a:r>
            <a:r>
              <a:rPr lang="en-US" sz="2000" b="1" i="1" dirty="0" smtClean="0">
                <a:solidFill>
                  <a:schemeClr val="tx1"/>
                </a:solidFill>
                <a:latin typeface="Optima"/>
                <a:cs typeface="Optima"/>
              </a:rPr>
              <a:t>GROUP</a:t>
            </a:r>
            <a:endParaRPr lang="en-US" sz="2000" b="1" i="1" dirty="0" smtClean="0">
              <a:solidFill>
                <a:srgbClr val="008000"/>
              </a:solidFill>
              <a:latin typeface="Optima"/>
              <a:cs typeface="Optima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77000" y="4419600"/>
            <a:ext cx="2514600" cy="990600"/>
          </a:xfrm>
          <a:prstGeom prst="roundRect">
            <a:avLst/>
          </a:prstGeom>
          <a:solidFill>
            <a:schemeClr val="accent3"/>
          </a:solidFill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Make a change for the </a:t>
            </a:r>
            <a:r>
              <a:rPr lang="en-US" sz="2000" b="1" i="1" dirty="0" smtClean="0">
                <a:solidFill>
                  <a:schemeClr val="tx1"/>
                </a:solidFill>
                <a:latin typeface="Optima"/>
                <a:cs typeface="Optima"/>
              </a:rPr>
              <a:t>INDIVIDUAL</a:t>
            </a:r>
            <a:endParaRPr lang="en-US" sz="2000" b="1" i="1" dirty="0" smtClean="0">
              <a:solidFill>
                <a:srgbClr val="008000"/>
              </a:solidFill>
              <a:latin typeface="Optima"/>
              <a:cs typeface="Optima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876800" y="5486400"/>
            <a:ext cx="381000" cy="457200"/>
          </a:xfrm>
          <a:prstGeom prst="down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7391400" y="5486400"/>
            <a:ext cx="381000" cy="457200"/>
          </a:xfrm>
          <a:prstGeom prst="downArrow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886200" y="6019800"/>
            <a:ext cx="5029200" cy="685800"/>
          </a:xfrm>
          <a:prstGeom prst="roundRect">
            <a:avLst/>
          </a:prstGeom>
          <a:solidFill>
            <a:srgbClr val="C0504D"/>
          </a:solidFill>
          <a:ln w="57150" cmpd="sng">
            <a:solidFill>
              <a:srgbClr val="4040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Optima"/>
                <a:cs typeface="Optima"/>
              </a:rPr>
              <a:t>Implement for 6-8 weeks</a:t>
            </a:r>
          </a:p>
        </p:txBody>
      </p:sp>
    </p:spTree>
    <p:extLst>
      <p:ext uri="{BB962C8B-B14F-4D97-AF65-F5344CB8AC3E}">
        <p14:creationId xmlns:p14="http://schemas.microsoft.com/office/powerpoint/2010/main" val="2098561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56BC8-A5D9-4ED2-ACA6-085BA616CD0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51162"/>
            <a:ext cx="87757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sz="4400" dirty="0"/>
              <a:t>2. Problem </a:t>
            </a:r>
            <a:r>
              <a:rPr lang="en-US" sz="4400" dirty="0" smtClean="0"/>
              <a:t>Analysis: </a:t>
            </a:r>
            <a:r>
              <a:rPr lang="en-US" sz="3100" i="1" dirty="0" smtClean="0"/>
              <a:t>Why is the problem happening?</a:t>
            </a:r>
            <a:endParaRPr lang="en-US" sz="3600" u="sng" dirty="0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311525" y="2079625"/>
            <a:ext cx="5832475" cy="35083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600" smtClean="0"/>
              <a:t>				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700" smtClean="0"/>
          </a:p>
        </p:txBody>
      </p:sp>
      <p:pic>
        <p:nvPicPr>
          <p:cNvPr id="33798" name="Picture 6" descr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3962400" cy="35814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086600" y="3352800"/>
            <a:ext cx="365897" cy="57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800040"/>
                </a:solidFill>
              </a:rPr>
              <a:t>I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5105400" y="3657600"/>
            <a:ext cx="550830" cy="57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800040"/>
                </a:solidFill>
              </a:rPr>
              <a:t>C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 rot="20720082">
            <a:off x="5718507" y="4597432"/>
            <a:ext cx="368128" cy="45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800040"/>
              </a:solidFill>
            </a:endParaRP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 rot="20440025">
            <a:off x="5886954" y="3624078"/>
            <a:ext cx="367013" cy="64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 b="1">
              <a:solidFill>
                <a:srgbClr val="800040"/>
              </a:solidFill>
            </a:endParaRP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 rot="20720082">
            <a:off x="5706828" y="2399274"/>
            <a:ext cx="368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800040"/>
                </a:solidFill>
              </a:rPr>
              <a:t>E</a:t>
            </a:r>
            <a:endParaRPr lang="en-US" dirty="0">
              <a:solidFill>
                <a:srgbClr val="800040"/>
              </a:solidFill>
            </a:endParaRPr>
          </a:p>
        </p:txBody>
      </p:sp>
      <p:sp>
        <p:nvSpPr>
          <p:cNvPr id="33797" name="Rectangle 16"/>
          <p:cNvSpPr>
            <a:spLocks noChangeArrowheads="1"/>
          </p:cNvSpPr>
          <p:nvPr/>
        </p:nvSpPr>
        <p:spPr bwMode="auto">
          <a:xfrm>
            <a:off x="914400" y="2438400"/>
            <a:ext cx="31845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>
                <a:latin typeface="Optima"/>
                <a:cs typeface="Optima"/>
              </a:rPr>
              <a:t>Focus on “the water”-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3200" dirty="0" smtClean="0">
                <a:latin typeface="Optima"/>
                <a:cs typeface="Optima"/>
              </a:rPr>
              <a:t>__________</a:t>
            </a:r>
          </a:p>
          <a:p>
            <a:pPr marL="236538" indent="-236538">
              <a:buFont typeface="Arial" pitchFamily="34" charset="0"/>
              <a:buChar char="•"/>
            </a:pPr>
            <a:r>
              <a:rPr lang="en-US" sz="3200" dirty="0">
                <a:latin typeface="Optima"/>
                <a:cs typeface="Optima"/>
              </a:rPr>
              <a:t>__________</a:t>
            </a:r>
            <a:endParaRPr lang="en-US" sz="3200" dirty="0" smtClean="0">
              <a:latin typeface="Optima"/>
              <a:cs typeface="Optima"/>
            </a:endParaRPr>
          </a:p>
          <a:p>
            <a:pPr marL="236538" indent="-236538">
              <a:buFont typeface="Arial" pitchFamily="34" charset="0"/>
              <a:buChar char="•"/>
            </a:pPr>
            <a:r>
              <a:rPr lang="en-US" sz="3200" dirty="0">
                <a:latin typeface="Optima"/>
                <a:cs typeface="Optima"/>
              </a:rPr>
              <a:t>__________</a:t>
            </a:r>
            <a:endParaRPr lang="en-US" sz="3200" dirty="0" smtClean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2423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0" grpId="0"/>
      <p:bldP spid="33803" grpId="0"/>
      <p:bldP spid="337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6BC8-A5D9-4ED2-ACA6-085BA616CD03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69575248"/>
              </p:ext>
            </p:extLst>
          </p:nvPr>
        </p:nvGraphicFramePr>
        <p:xfrm>
          <a:off x="469900" y="983822"/>
          <a:ext cx="8229600" cy="5467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2733889"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Instruction: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Curriculum:</a:t>
                      </a:r>
                    </a:p>
                  </a:txBody>
                  <a:tcPr/>
                </a:tc>
              </a:tr>
              <a:tr h="2733889"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Environment: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Optima"/>
                          <a:cs typeface="Optima"/>
                        </a:rPr>
                        <a:t>Learner: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1981200"/>
            <a:ext cx="3429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smtClean="0">
                <a:latin typeface="Optima"/>
                <a:cs typeface="Optima"/>
              </a:rPr>
              <a:t>How</a:t>
            </a:r>
            <a:r>
              <a:rPr lang="en-US" sz="3400" b="1" dirty="0" smtClean="0">
                <a:latin typeface="Optima"/>
                <a:cs typeface="Optima"/>
              </a:rPr>
              <a:t> </a:t>
            </a:r>
            <a:r>
              <a:rPr lang="en-US" sz="3400" dirty="0" smtClean="0">
                <a:latin typeface="Optima"/>
                <a:cs typeface="Optima"/>
              </a:rPr>
              <a:t>you teach</a:t>
            </a:r>
            <a:endParaRPr lang="en-US" sz="3400" dirty="0"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016456"/>
            <a:ext cx="3657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smtClean="0">
                <a:latin typeface="Optima"/>
                <a:cs typeface="Optima"/>
              </a:rPr>
              <a:t>What</a:t>
            </a:r>
            <a:r>
              <a:rPr lang="en-US" sz="3400" b="1" dirty="0" smtClean="0">
                <a:latin typeface="Optima"/>
                <a:cs typeface="Optima"/>
              </a:rPr>
              <a:t> </a:t>
            </a:r>
            <a:r>
              <a:rPr lang="en-US" sz="3400" dirty="0" smtClean="0">
                <a:latin typeface="Optima"/>
                <a:cs typeface="Optima"/>
              </a:rPr>
              <a:t>you teach</a:t>
            </a:r>
            <a:endParaRPr lang="en-US" sz="3400" dirty="0">
              <a:latin typeface="Optima"/>
              <a:cs typeface="Optim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784" y="4759656"/>
            <a:ext cx="381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smtClean="0">
                <a:latin typeface="Optima"/>
                <a:cs typeface="Optima"/>
              </a:rPr>
              <a:t>Where</a:t>
            </a:r>
            <a:r>
              <a:rPr lang="en-US" sz="3400" b="1" dirty="0" smtClean="0">
                <a:latin typeface="Optima"/>
                <a:cs typeface="Optima"/>
              </a:rPr>
              <a:t> </a:t>
            </a:r>
            <a:r>
              <a:rPr lang="en-US" sz="3400" dirty="0" smtClean="0">
                <a:latin typeface="Optima"/>
                <a:cs typeface="Optima"/>
              </a:rPr>
              <a:t>you teach</a:t>
            </a:r>
            <a:endParaRPr lang="en-US" sz="3400" dirty="0">
              <a:latin typeface="Optima"/>
              <a:cs typeface="Opti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4746008"/>
            <a:ext cx="3429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smtClean="0">
                <a:latin typeface="Optima"/>
                <a:cs typeface="Optima"/>
              </a:rPr>
              <a:t>Who</a:t>
            </a:r>
            <a:r>
              <a:rPr lang="en-US" sz="3400" b="1" dirty="0" smtClean="0">
                <a:latin typeface="Optima"/>
                <a:cs typeface="Optima"/>
              </a:rPr>
              <a:t> </a:t>
            </a:r>
            <a:r>
              <a:rPr lang="en-US" sz="3400" dirty="0" smtClean="0">
                <a:latin typeface="Optima"/>
                <a:cs typeface="Optima"/>
              </a:rPr>
              <a:t>you teach</a:t>
            </a:r>
            <a:endParaRPr lang="en-US" sz="3400" dirty="0">
              <a:latin typeface="Optima"/>
              <a:cs typeface="Optim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3216" y="-6659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Goudy Old Style"/>
                <a:cs typeface="Goudy Old Style"/>
              </a:rPr>
              <a:t>ICEL</a:t>
            </a:r>
            <a:endParaRPr lang="en-US" sz="6600" b="1" dirty="0">
              <a:latin typeface="Goudy Old Style"/>
              <a:cs typeface="Goudy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790696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  <p:bldP spid="14" grpId="0"/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6863"/>
            <a:ext cx="82296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sz="3600" dirty="0" smtClean="0">
                <a:solidFill>
                  <a:schemeClr val="tx1"/>
                </a:solidFill>
                <a:effectLst/>
              </a:rPr>
              <a:t>What impacts student achievement?</a:t>
            </a:r>
            <a:endParaRPr lang="en-US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24000"/>
            <a:ext cx="9144000" cy="4525963"/>
          </a:xfrm>
        </p:spPr>
        <p:txBody>
          <a:bodyPr>
            <a:noAutofit/>
          </a:bodyPr>
          <a:lstStyle/>
          <a:p>
            <a:pPr marL="514350" indent="-514350"/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62400" y="63963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2400" dirty="0" smtClean="0">
                <a:solidFill>
                  <a:prstClr val="black"/>
                </a:solidFill>
                <a:latin typeface="Optima"/>
                <a:cs typeface="Optima"/>
              </a:rPr>
              <a:t>John Hattie, </a:t>
            </a:r>
            <a:r>
              <a:rPr lang="en-US" sz="2400" i="1" dirty="0" smtClean="0">
                <a:solidFill>
                  <a:prstClr val="black"/>
                </a:solidFill>
                <a:latin typeface="Optima"/>
                <a:cs typeface="Optima"/>
              </a:rPr>
              <a:t>Visible Learning</a:t>
            </a:r>
            <a:r>
              <a:rPr lang="en-US" sz="2400" dirty="0" smtClean="0">
                <a:solidFill>
                  <a:prstClr val="black"/>
                </a:solidFill>
                <a:latin typeface="Optima"/>
                <a:cs typeface="Optima"/>
              </a:rPr>
              <a:t>, 2009</a:t>
            </a:r>
            <a:endParaRPr lang="en-US" sz="2400" dirty="0">
              <a:solidFill>
                <a:prstClr val="black"/>
              </a:solidFill>
              <a:latin typeface="Optima"/>
              <a:cs typeface="Optim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243395"/>
              </p:ext>
            </p:extLst>
          </p:nvPr>
        </p:nvGraphicFramePr>
        <p:xfrm>
          <a:off x="285750" y="943768"/>
          <a:ext cx="8572500" cy="52120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90850"/>
                <a:gridCol w="1066800"/>
                <a:gridCol w="3429000"/>
                <a:gridCol w="1085850"/>
              </a:tblGrid>
              <a:tr h="745976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 smtClean="0">
                          <a:latin typeface="Optima"/>
                          <a:cs typeface="Optima"/>
                        </a:rPr>
                        <a:t>Effective </a:t>
                      </a:r>
                      <a:r>
                        <a:rPr lang="en-US" sz="2400" b="1" i="1" dirty="0" smtClean="0">
                          <a:latin typeface="Optima"/>
                          <a:cs typeface="Optima"/>
                        </a:rPr>
                        <a:t>teaching</a:t>
                      </a:r>
                      <a:r>
                        <a:rPr lang="en-US" sz="2400" baseline="0" dirty="0" smtClean="0">
                          <a:latin typeface="Optima"/>
                          <a:cs typeface="Optima"/>
                        </a:rPr>
                        <a:t> variables</a:t>
                      </a:r>
                      <a:endParaRPr lang="en-US" sz="24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 smtClean="0">
                          <a:latin typeface="Optima"/>
                          <a:cs typeface="Optima"/>
                        </a:rPr>
                        <a:t>Effect size</a:t>
                      </a:r>
                      <a:endParaRPr lang="en-US" sz="24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i="1" dirty="0" smtClean="0">
                          <a:latin typeface="Optima"/>
                          <a:cs typeface="Optima"/>
                        </a:rPr>
                        <a:t>Other</a:t>
                      </a:r>
                      <a:r>
                        <a:rPr lang="en-US" sz="2400" dirty="0" smtClean="0">
                          <a:latin typeface="Optima"/>
                          <a:cs typeface="Optima"/>
                        </a:rPr>
                        <a:t> variables</a:t>
                      </a:r>
                      <a:endParaRPr lang="en-US" sz="24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400" dirty="0" smtClean="0">
                          <a:latin typeface="Optima"/>
                          <a:cs typeface="Optima"/>
                        </a:rPr>
                        <a:t>Effect size</a:t>
                      </a:r>
                      <a:endParaRPr lang="en-US" sz="24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Optima"/>
                          <a:cs typeface="Optima"/>
                        </a:rPr>
                        <a:t>Formative</a:t>
                      </a:r>
                      <a:r>
                        <a:rPr lang="en-US" sz="2200" baseline="0" dirty="0" smtClean="0">
                          <a:latin typeface="Optima"/>
                          <a:cs typeface="Optima"/>
                        </a:rPr>
                        <a:t> Evaluation</a:t>
                      </a:r>
                      <a:endParaRPr lang="en-US" sz="22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Optima"/>
                          <a:cs typeface="Optima"/>
                        </a:rPr>
                        <a:t>+0.90</a:t>
                      </a:r>
                      <a:endParaRPr lang="en-US" sz="2600" b="1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latin typeface="Optima"/>
                          <a:cs typeface="Optima"/>
                        </a:rPr>
                        <a:t>Socioeconomic</a:t>
                      </a:r>
                      <a:r>
                        <a:rPr lang="en-US" sz="2200" baseline="0" dirty="0" smtClean="0">
                          <a:latin typeface="Optima"/>
                          <a:cs typeface="Optima"/>
                        </a:rPr>
                        <a:t> Status</a:t>
                      </a:r>
                      <a:endParaRPr lang="en-US" sz="22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b="1" dirty="0" smtClean="0">
                          <a:latin typeface="Optima"/>
                          <a:cs typeface="Optima"/>
                        </a:rPr>
                        <a:t>+0.57</a:t>
                      </a:r>
                      <a:endParaRPr lang="en-US" sz="2600" b="1" i="1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25000"/>
                      </a:srgbClr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dirty="0" smtClean="0">
                          <a:latin typeface="Optima"/>
                          <a:cs typeface="Optima"/>
                        </a:rPr>
                        <a:t>Comprehensive</a:t>
                      </a:r>
                      <a:r>
                        <a:rPr lang="en-US" sz="1800" baseline="0" dirty="0" smtClean="0">
                          <a:latin typeface="Optima"/>
                          <a:cs typeface="Optima"/>
                        </a:rPr>
                        <a:t> interventions for students with LD</a:t>
                      </a:r>
                      <a:endParaRPr lang="en-US" sz="18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b="1" dirty="0" smtClean="0">
                          <a:latin typeface="Optima"/>
                          <a:cs typeface="Optima"/>
                        </a:rPr>
                        <a:t>+0.77</a:t>
                      </a:r>
                      <a:endParaRPr lang="en-US" sz="2600" b="1" i="1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latin typeface="Optima"/>
                          <a:cs typeface="Optima"/>
                        </a:rPr>
                        <a:t>Parental</a:t>
                      </a:r>
                      <a:r>
                        <a:rPr lang="en-US" sz="2200" baseline="0" dirty="0" smtClean="0">
                          <a:latin typeface="Optima"/>
                          <a:cs typeface="Optima"/>
                        </a:rPr>
                        <a:t> Involvement</a:t>
                      </a:r>
                      <a:endParaRPr lang="en-US" sz="22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b="1" dirty="0" smtClean="0">
                          <a:latin typeface="Optima"/>
                          <a:cs typeface="Optima"/>
                        </a:rPr>
                        <a:t>+0.51</a:t>
                      </a:r>
                      <a:endParaRPr lang="en-US" sz="2600" b="1" i="1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latin typeface="Optima"/>
                          <a:cs typeface="Optima"/>
                        </a:rPr>
                        <a:t>Teacher Clarity</a:t>
                      </a:r>
                      <a:endParaRPr lang="en-US" sz="22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b="1" dirty="0" smtClean="0">
                          <a:latin typeface="Optima"/>
                          <a:cs typeface="Optima"/>
                        </a:rPr>
                        <a:t>+0.75</a:t>
                      </a:r>
                      <a:endParaRPr lang="en-US" sz="2600" b="1" i="1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latin typeface="Optima"/>
                          <a:cs typeface="Optima"/>
                        </a:rPr>
                        <a:t>Computer based</a:t>
                      </a:r>
                      <a:r>
                        <a:rPr lang="en-US" sz="2200" baseline="0" dirty="0" smtClean="0">
                          <a:latin typeface="Optima"/>
                          <a:cs typeface="Optima"/>
                        </a:rPr>
                        <a:t> instruction</a:t>
                      </a:r>
                      <a:endParaRPr lang="en-US" sz="22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b="1" dirty="0" smtClean="0">
                          <a:latin typeface="Optima"/>
                          <a:cs typeface="Optima"/>
                        </a:rPr>
                        <a:t>+0.37</a:t>
                      </a:r>
                      <a:endParaRPr lang="en-US" sz="2600" b="1" i="1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2500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latin typeface="Optima"/>
                          <a:cs typeface="Optima"/>
                        </a:rPr>
                        <a:t>Reciprocal Teaching</a:t>
                      </a:r>
                      <a:endParaRPr lang="en-US" sz="22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b="1" dirty="0" smtClean="0">
                          <a:latin typeface="Optima"/>
                          <a:cs typeface="Optima"/>
                        </a:rPr>
                        <a:t>+0.74</a:t>
                      </a:r>
                      <a:endParaRPr lang="en-US" sz="2600" b="1" i="1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latin typeface="Optima"/>
                          <a:cs typeface="Optima"/>
                        </a:rPr>
                        <a:t>School Finances</a:t>
                      </a:r>
                      <a:endParaRPr lang="en-US" sz="22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b="1" dirty="0" smtClean="0">
                          <a:latin typeface="Optima"/>
                          <a:cs typeface="Optima"/>
                        </a:rPr>
                        <a:t>+0.23</a:t>
                      </a:r>
                      <a:endParaRPr lang="en-US" sz="2600" b="1" i="1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92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latin typeface="Optima"/>
                          <a:cs typeface="Optima"/>
                        </a:rPr>
                        <a:t>Feedback </a:t>
                      </a:r>
                      <a:endParaRPr lang="en-US" sz="22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b="1" dirty="0" smtClean="0">
                          <a:latin typeface="Optima"/>
                          <a:cs typeface="Optima"/>
                        </a:rPr>
                        <a:t>+0.73</a:t>
                      </a:r>
                      <a:endParaRPr lang="en-US" sz="2600" b="1" i="1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latin typeface="Optima"/>
                          <a:cs typeface="Optima"/>
                        </a:rPr>
                        <a:t>Family Structure</a:t>
                      </a:r>
                      <a:endParaRPr lang="en-US" sz="22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latin typeface="Optima"/>
                          <a:cs typeface="Optima"/>
                        </a:rPr>
                        <a:t>+0.17</a:t>
                      </a:r>
                      <a:endParaRPr lang="en-US" sz="2600" b="1" i="1" dirty="0" smtClean="0">
                        <a:latin typeface="Optima"/>
                        <a:cs typeface="Optim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25000"/>
                      </a:srgbClr>
                    </a:solidFill>
                  </a:tcPr>
                </a:tc>
              </a:tr>
              <a:tr h="432192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latin typeface="Optima"/>
                          <a:cs typeface="Optima"/>
                        </a:rPr>
                        <a:t>Teacher-Student Relationships</a:t>
                      </a:r>
                      <a:endParaRPr lang="en-US" sz="22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b="1" dirty="0" smtClean="0">
                          <a:latin typeface="Optima"/>
                          <a:cs typeface="Optima"/>
                        </a:rPr>
                        <a:t>+0.72</a:t>
                      </a:r>
                      <a:endParaRPr lang="en-US" sz="2600" b="1" i="1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latin typeface="Optima"/>
                          <a:cs typeface="Optima"/>
                        </a:rPr>
                        <a:t>Whole</a:t>
                      </a:r>
                      <a:r>
                        <a:rPr lang="en-US" sz="2200" baseline="0" dirty="0" smtClean="0">
                          <a:latin typeface="Optima"/>
                          <a:cs typeface="Optima"/>
                        </a:rPr>
                        <a:t> Language</a:t>
                      </a:r>
                      <a:endParaRPr lang="en-US" sz="22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latin typeface="Optima"/>
                          <a:cs typeface="Optima"/>
                        </a:rPr>
                        <a:t>+0.06</a:t>
                      </a:r>
                      <a:endParaRPr lang="en-US" sz="2600" b="1" i="1" dirty="0" smtClean="0">
                        <a:latin typeface="Optima"/>
                        <a:cs typeface="Optim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latin typeface="Optima"/>
                          <a:cs typeface="Optima"/>
                        </a:rPr>
                        <a:t>Direct Instruction</a:t>
                      </a:r>
                      <a:endParaRPr lang="en-US" sz="22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b="1" dirty="0" smtClean="0">
                          <a:latin typeface="Optima"/>
                          <a:cs typeface="Optima"/>
                        </a:rPr>
                        <a:t>+0.59</a:t>
                      </a:r>
                      <a:endParaRPr lang="en-US" sz="2600" b="1" i="1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200" dirty="0" smtClean="0">
                          <a:latin typeface="Optima"/>
                          <a:cs typeface="Optima"/>
                        </a:rPr>
                        <a:t>Retention</a:t>
                      </a:r>
                      <a:endParaRPr lang="en-US" sz="22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600" b="1" dirty="0" smtClean="0">
                          <a:latin typeface="Optima"/>
                          <a:cs typeface="Optima"/>
                        </a:rPr>
                        <a:t>-0.16</a:t>
                      </a:r>
                      <a:endParaRPr lang="en-US" sz="2600" b="1" i="1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11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254012" y="183445"/>
            <a:ext cx="6462865" cy="633588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80577" y="188897"/>
            <a:ext cx="3824111" cy="1066640"/>
          </a:xfrm>
        </p:spPr>
        <p:txBody>
          <a:bodyPr>
            <a:normAutofit/>
          </a:bodyPr>
          <a:lstStyle/>
          <a:p>
            <a:r>
              <a:rPr lang="en-US" sz="4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District/School</a:t>
            </a:r>
            <a:endParaRPr lang="en-US" sz="4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192633" y="1947503"/>
            <a:ext cx="2758735" cy="2045941"/>
          </a:xfrm>
          <a:prstGeom prst="roundRect">
            <a:avLst/>
          </a:prstGeom>
          <a:solidFill>
            <a:srgbClr val="595959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4"/>
          <p:cNvSpPr txBox="1">
            <a:spLocks/>
          </p:cNvSpPr>
          <p:nvPr/>
        </p:nvSpPr>
        <p:spPr>
          <a:xfrm>
            <a:off x="564457" y="1764060"/>
            <a:ext cx="2681111" cy="1066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accent1">
                    <a:lumMod val="50000"/>
                  </a:schemeClr>
                </a:solidFill>
                <a:latin typeface="Goudy Old Style"/>
                <a:ea typeface="+mj-ea"/>
                <a:cs typeface="Goudy Old Style"/>
              </a:defRPr>
            </a:lvl1pPr>
          </a:lstStyle>
          <a:p>
            <a:r>
              <a:rPr lang="en-US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Grade Level</a:t>
            </a:r>
            <a:endParaRPr lang="en-US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492627" y="2916226"/>
            <a:ext cx="1383879" cy="1025265"/>
          </a:xfrm>
          <a:prstGeom prst="roundRect">
            <a:avLst/>
          </a:prstGeom>
          <a:solidFill>
            <a:srgbClr val="595959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531609" y="3025466"/>
            <a:ext cx="316279" cy="767469"/>
            <a:chOff x="7513537" y="198963"/>
            <a:chExt cx="292731" cy="71424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0" name="Rounded Rectangle 19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itle 4"/>
          <p:cNvSpPr txBox="1">
            <a:spLocks/>
          </p:cNvSpPr>
          <p:nvPr/>
        </p:nvSpPr>
        <p:spPr>
          <a:xfrm>
            <a:off x="1108183" y="2830700"/>
            <a:ext cx="3798430" cy="1066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accent1">
                    <a:lumMod val="50000"/>
                  </a:schemeClr>
                </a:solidFill>
                <a:latin typeface="Goudy Old Style"/>
                <a:ea typeface="+mj-ea"/>
                <a:cs typeface="Goudy Old Style"/>
              </a:defRPr>
            </a:lvl1pPr>
          </a:lstStyle>
          <a:p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Intervention Group</a:t>
            </a:r>
            <a:endParaRPr lang="en-US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4859813" y="3021568"/>
            <a:ext cx="316279" cy="767469"/>
            <a:chOff x="7513537" y="198963"/>
            <a:chExt cx="292731" cy="71424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7" name="Rounded Rectangle 56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187179" y="3024520"/>
            <a:ext cx="316279" cy="767469"/>
            <a:chOff x="7513537" y="198963"/>
            <a:chExt cx="292731" cy="71424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519262" y="3020622"/>
            <a:ext cx="316279" cy="767469"/>
            <a:chOff x="7513537" y="198963"/>
            <a:chExt cx="292731" cy="71424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5" name="Rounded Rectangle 64"/>
            <p:cNvSpPr/>
            <p:nvPr/>
          </p:nvSpPr>
          <p:spPr>
            <a:xfrm>
              <a:off x="7556499" y="427567"/>
              <a:ext cx="206805" cy="4856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7513537" y="427567"/>
              <a:ext cx="292731" cy="249766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7548033" y="198963"/>
              <a:ext cx="219504" cy="21166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Title 4"/>
          <p:cNvSpPr txBox="1">
            <a:spLocks/>
          </p:cNvSpPr>
          <p:nvPr/>
        </p:nvSpPr>
        <p:spPr>
          <a:xfrm>
            <a:off x="3790255" y="3789163"/>
            <a:ext cx="2926622" cy="1066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b="1" i="0" kern="1200">
                <a:solidFill>
                  <a:schemeClr val="accent1">
                    <a:lumMod val="50000"/>
                  </a:schemeClr>
                </a:solidFill>
                <a:latin typeface="Goudy Old Style"/>
                <a:ea typeface="+mj-ea"/>
                <a:cs typeface="Goudy Old Style"/>
              </a:defRPr>
            </a:lvl1pPr>
          </a:lstStyle>
          <a:p>
            <a:r>
              <a:rPr lang="en-US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Individual Student</a:t>
            </a:r>
            <a:endParaRPr lang="en-US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1875" y="963149"/>
            <a:ext cx="36247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latin typeface="Optima"/>
                <a:cs typeface="Optima"/>
              </a:rPr>
              <a:t>Curriculum needs?</a:t>
            </a:r>
            <a:endParaRPr lang="en-US" sz="3200" b="1" dirty="0">
              <a:solidFill>
                <a:schemeClr val="accent6"/>
              </a:solidFill>
              <a:latin typeface="Optima"/>
              <a:cs typeface="Optim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4012" y="2474812"/>
            <a:ext cx="2938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  <a:latin typeface="Optima"/>
                <a:cs typeface="Optima"/>
              </a:rPr>
              <a:t>Curriculum &amp; Instruction?</a:t>
            </a:r>
            <a:endParaRPr lang="en-US" sz="2400" b="1" dirty="0">
              <a:solidFill>
                <a:schemeClr val="accent6"/>
              </a:solidFill>
              <a:latin typeface="Optima"/>
              <a:cs typeface="Opti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08183" y="3556218"/>
            <a:ext cx="2938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  <a:latin typeface="Optima"/>
                <a:cs typeface="Optima"/>
              </a:rPr>
              <a:t>Instruction &amp; Environment?</a:t>
            </a:r>
            <a:endParaRPr lang="en-US" sz="2400" b="1" dirty="0">
              <a:solidFill>
                <a:schemeClr val="accent6"/>
              </a:solidFill>
              <a:latin typeface="Optima"/>
              <a:cs typeface="Optim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17868" y="4435057"/>
            <a:ext cx="293862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  <a:latin typeface="Optima"/>
                <a:cs typeface="Optima"/>
              </a:rPr>
              <a:t>Instruction, Environment, &amp; Learner?</a:t>
            </a:r>
            <a:endParaRPr lang="en-US" sz="2400" b="1" dirty="0">
              <a:solidFill>
                <a:schemeClr val="accent6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7860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RTIi Theme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ORTIi Theme 2015.thmx</Template>
  <TotalTime>31236</TotalTime>
  <Words>2639</Words>
  <Application>Microsoft Office PowerPoint</Application>
  <PresentationFormat>On-screen Show (4:3)</PresentationFormat>
  <Paragraphs>742</Paragraphs>
  <Slides>58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ORTIi Theme 2015</vt:lpstr>
      <vt:lpstr>Data Study Strategies</vt:lpstr>
      <vt:lpstr>The Problem Solving Process</vt:lpstr>
      <vt:lpstr>1. Problem Identification</vt:lpstr>
      <vt:lpstr>District/School</vt:lpstr>
      <vt:lpstr>1. Problem Identification</vt:lpstr>
      <vt:lpstr>2. Problem Analysis: Why is the problem happening?</vt:lpstr>
      <vt:lpstr>PowerPoint Presentation</vt:lpstr>
      <vt:lpstr>What impacts student achievement?</vt:lpstr>
      <vt:lpstr>District/School</vt:lpstr>
      <vt:lpstr>3. Plan Development</vt:lpstr>
      <vt:lpstr>District/School</vt:lpstr>
      <vt:lpstr>4. Plan Implementation &amp; Evaluation</vt:lpstr>
      <vt:lpstr>PowerPoint Presentation</vt:lpstr>
      <vt:lpstr>Looking at Benchmarking/Screening Data </vt:lpstr>
      <vt:lpstr>The Problem Solving Process</vt:lpstr>
      <vt:lpstr>The water….</vt:lpstr>
      <vt:lpstr>Purpose: 100% Data Meetings</vt:lpstr>
      <vt:lpstr>Why do we look at whole grade level core instruction for 100% meetings?</vt:lpstr>
      <vt:lpstr>General Features</vt:lpstr>
      <vt:lpstr>1. Problem Identification: Is the grade level where we want them to be?</vt:lpstr>
      <vt:lpstr>2. Problem Analysis: Focus on the ICE</vt:lpstr>
      <vt:lpstr>PowerPoint Presentation</vt:lpstr>
      <vt:lpstr>3. Plan Development: Focus on the ICE</vt:lpstr>
      <vt:lpstr>Instruction</vt:lpstr>
      <vt:lpstr>PowerPoint Presentation</vt:lpstr>
      <vt:lpstr>Common Environmental Supports</vt:lpstr>
      <vt:lpstr>4: Plan Implementation &amp; Evaluation</vt:lpstr>
      <vt:lpstr>Was our plan implemented?</vt:lpstr>
      <vt:lpstr>4: Plan Evaluation Next Benchmarking Period</vt:lpstr>
      <vt:lpstr>Progress Monitoring: What information does it give you?</vt:lpstr>
      <vt:lpstr>What is an intervention?</vt:lpstr>
      <vt:lpstr>PowerPoint Presentation</vt:lpstr>
      <vt:lpstr>Using Progress Monitoring Data </vt:lpstr>
      <vt:lpstr>What are Group Intervention Review Meetings?</vt:lpstr>
      <vt:lpstr>Why do we meet every 6 to 8 weeks?</vt:lpstr>
      <vt:lpstr>Who sits at the table?</vt:lpstr>
      <vt:lpstr>How often and When do we meet?</vt:lpstr>
      <vt:lpstr>Sample Meeting Schedule: 6 Week Cycle</vt:lpstr>
      <vt:lpstr>Have an Agenda or Guiding Questions</vt:lpstr>
      <vt:lpstr>Group Intervention Review process</vt:lpstr>
      <vt:lpstr>Data-Based Decision Rules</vt:lpstr>
      <vt:lpstr>Key features of decision rules</vt:lpstr>
      <vt:lpstr>Example from North Clackamas</vt:lpstr>
      <vt:lpstr>Exit Rules: Example from TTSD</vt:lpstr>
      <vt:lpstr>Group Intervention Review process</vt:lpstr>
      <vt:lpstr>Group or Individual Problem?</vt:lpstr>
      <vt:lpstr>Group or Individual Problem?</vt:lpstr>
      <vt:lpstr>Starting with intervention groups helps to…</vt:lpstr>
      <vt:lpstr>Group Intervention Review process</vt:lpstr>
      <vt:lpstr>Why might the problem be occurring? The Group</vt:lpstr>
      <vt:lpstr>Group Intervention Review process</vt:lpstr>
      <vt:lpstr>Why might the problem be occurring? The Individual</vt:lpstr>
      <vt:lpstr>Group Intervention Review process</vt:lpstr>
      <vt:lpstr>What can we change?</vt:lpstr>
      <vt:lpstr>Example from TTSD: What do we change?</vt:lpstr>
      <vt:lpstr>PowerPoint Presentation</vt:lpstr>
      <vt:lpstr>Match the intensity of the change to the intensity of the need</vt:lpstr>
      <vt:lpstr>Group Intervention Review process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MORAN Shawna</cp:lastModifiedBy>
  <cp:revision>191</cp:revision>
  <cp:lastPrinted>2015-07-31T18:36:27Z</cp:lastPrinted>
  <dcterms:created xsi:type="dcterms:W3CDTF">2015-01-20T21:07:00Z</dcterms:created>
  <dcterms:modified xsi:type="dcterms:W3CDTF">2015-07-31T18:37:31Z</dcterms:modified>
</cp:coreProperties>
</file>