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5" r:id="rId2"/>
    <p:sldMasterId id="2147483697" r:id="rId3"/>
    <p:sldMasterId id="2147483704" r:id="rId4"/>
    <p:sldMasterId id="2147483716" r:id="rId5"/>
    <p:sldMasterId id="2147483728" r:id="rId6"/>
  </p:sldMasterIdLst>
  <p:notesMasterIdLst>
    <p:notesMasterId r:id="rId35"/>
  </p:notesMasterIdLst>
  <p:handoutMasterIdLst>
    <p:handoutMasterId r:id="rId36"/>
  </p:handoutMasterIdLst>
  <p:sldIdLst>
    <p:sldId id="458" r:id="rId7"/>
    <p:sldId id="480" r:id="rId8"/>
    <p:sldId id="479" r:id="rId9"/>
    <p:sldId id="475" r:id="rId10"/>
    <p:sldId id="454" r:id="rId11"/>
    <p:sldId id="461" r:id="rId12"/>
    <p:sldId id="422" r:id="rId13"/>
    <p:sldId id="425" r:id="rId14"/>
    <p:sldId id="431" r:id="rId15"/>
    <p:sldId id="429" r:id="rId16"/>
    <p:sldId id="430" r:id="rId17"/>
    <p:sldId id="463" r:id="rId18"/>
    <p:sldId id="469" r:id="rId19"/>
    <p:sldId id="470" r:id="rId20"/>
    <p:sldId id="471" r:id="rId21"/>
    <p:sldId id="453" r:id="rId22"/>
    <p:sldId id="465" r:id="rId23"/>
    <p:sldId id="481" r:id="rId24"/>
    <p:sldId id="473" r:id="rId25"/>
    <p:sldId id="482" r:id="rId26"/>
    <p:sldId id="486" r:id="rId27"/>
    <p:sldId id="487" r:id="rId28"/>
    <p:sldId id="485" r:id="rId29"/>
    <p:sldId id="488" r:id="rId30"/>
    <p:sldId id="452" r:id="rId31"/>
    <p:sldId id="468" r:id="rId32"/>
    <p:sldId id="489" r:id="rId33"/>
    <p:sldId id="48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8080"/>
    <a:srgbClr val="008040"/>
    <a:srgbClr val="FF8000"/>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79969" autoAdjust="0"/>
  </p:normalViewPr>
  <p:slideViewPr>
    <p:cSldViewPr snapToGrid="0" snapToObjects="1">
      <p:cViewPr>
        <p:scale>
          <a:sx n="90" d="100"/>
          <a:sy n="90" d="100"/>
        </p:scale>
        <p:origin x="-1632" y="-80"/>
      </p:cViewPr>
      <p:guideLst>
        <p:guide orient="horz" pos="2160"/>
        <p:guide pos="2880"/>
      </p:guideLst>
    </p:cSldViewPr>
  </p:slideViewPr>
  <p:outlineViewPr>
    <p:cViewPr>
      <p:scale>
        <a:sx n="33" d="100"/>
        <a:sy n="33" d="100"/>
      </p:scale>
      <p:origin x="0" y="244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3" d="100"/>
          <a:sy n="73" d="100"/>
        </p:scale>
        <p:origin x="-27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rgbClr val="336666"/>
                </a:solidFill>
                <a:latin typeface="Arial"/>
                <a:cs typeface="Arial"/>
              </a:defRPr>
            </a:pPr>
            <a:r>
              <a:rPr lang="en-US" sz="1400" dirty="0">
                <a:solidFill>
                  <a:srgbClr val="336666"/>
                </a:solidFill>
                <a:latin typeface="Arial"/>
                <a:cs typeface="Arial"/>
              </a:rPr>
              <a:t>Which</a:t>
            </a:r>
            <a:r>
              <a:rPr lang="en-US" sz="1400" baseline="0" dirty="0">
                <a:solidFill>
                  <a:srgbClr val="336666"/>
                </a:solidFill>
                <a:latin typeface="Arial"/>
                <a:cs typeface="Arial"/>
              </a:rPr>
              <a:t> was the most valuable in preparing you for your current position?</a:t>
            </a:r>
            <a:endParaRPr lang="en-US" sz="1400" dirty="0">
              <a:solidFill>
                <a:srgbClr val="336666"/>
              </a:solidFill>
              <a:latin typeface="Arial"/>
              <a:cs typeface="Arial"/>
            </a:endParaRPr>
          </a:p>
        </c:rich>
      </c:tx>
      <c:layout>
        <c:manualLayout>
          <c:xMode val="edge"/>
          <c:yMode val="edge"/>
          <c:x val="0.0880121396054628"/>
          <c:y val="0.02710027100271"/>
        </c:manualLayout>
      </c:layout>
      <c:overlay val="0"/>
    </c:title>
    <c:autoTitleDeleted val="0"/>
    <c:plotArea>
      <c:layout>
        <c:manualLayout>
          <c:layoutTarget val="inner"/>
          <c:xMode val="edge"/>
          <c:yMode val="edge"/>
          <c:x val="0.050222599261587"/>
          <c:y val="0.110568892303096"/>
          <c:w val="0.928478008913529"/>
          <c:h val="0.694742760813435"/>
        </c:manualLayout>
      </c:layout>
      <c:barChart>
        <c:barDir val="col"/>
        <c:grouping val="clustered"/>
        <c:varyColors val="0"/>
        <c:ser>
          <c:idx val="0"/>
          <c:order val="0"/>
          <c:tx>
            <c:strRef>
              <c:f>Sheet1!$B$4</c:f>
              <c:strCache>
                <c:ptCount val="1"/>
                <c:pt idx="0">
                  <c:v>Superintendents</c:v>
                </c:pt>
              </c:strCache>
            </c:strRef>
          </c:tx>
          <c:spPr>
            <a:solidFill>
              <a:schemeClr val="tx2"/>
            </a:solidFill>
          </c:spPr>
          <c:invertIfNegative val="0"/>
          <c:cat>
            <c:strRef>
              <c:f>Sheet1!$A$5:$A$8</c:f>
              <c:strCache>
                <c:ptCount val="4"/>
                <c:pt idx="0">
                  <c:v>The mentoring and guidance you've received from people you've worked with</c:v>
                </c:pt>
                <c:pt idx="1">
                  <c:v>Your previous on-the-job experiences</c:v>
                </c:pt>
                <c:pt idx="2">
                  <c:v>Your graduate school studies</c:v>
                </c:pt>
                <c:pt idx="3">
                  <c:v>Not sure</c:v>
                </c:pt>
              </c:strCache>
            </c:strRef>
          </c:cat>
          <c:val>
            <c:numRef>
              <c:f>Sheet1!$B$5:$B$8</c:f>
              <c:numCache>
                <c:formatCode>0%</c:formatCode>
                <c:ptCount val="4"/>
                <c:pt idx="0">
                  <c:v>0.33</c:v>
                </c:pt>
                <c:pt idx="1">
                  <c:v>0.64</c:v>
                </c:pt>
                <c:pt idx="2">
                  <c:v>0.02</c:v>
                </c:pt>
                <c:pt idx="3">
                  <c:v>0.01</c:v>
                </c:pt>
              </c:numCache>
            </c:numRef>
          </c:val>
        </c:ser>
        <c:ser>
          <c:idx val="1"/>
          <c:order val="1"/>
          <c:tx>
            <c:strRef>
              <c:f>Sheet1!$C$4</c:f>
              <c:strCache>
                <c:ptCount val="1"/>
                <c:pt idx="0">
                  <c:v>Principals</c:v>
                </c:pt>
              </c:strCache>
            </c:strRef>
          </c:tx>
          <c:spPr>
            <a:solidFill>
              <a:schemeClr val="accent1"/>
            </a:solidFill>
          </c:spPr>
          <c:invertIfNegative val="0"/>
          <c:cat>
            <c:strRef>
              <c:f>Sheet1!$A$5:$A$8</c:f>
              <c:strCache>
                <c:ptCount val="4"/>
                <c:pt idx="0">
                  <c:v>The mentoring and guidance you've received from people you've worked with</c:v>
                </c:pt>
                <c:pt idx="1">
                  <c:v>Your previous on-the-job experiences</c:v>
                </c:pt>
                <c:pt idx="2">
                  <c:v>Your graduate school studies</c:v>
                </c:pt>
                <c:pt idx="3">
                  <c:v>Not sure</c:v>
                </c:pt>
              </c:strCache>
            </c:strRef>
          </c:cat>
          <c:val>
            <c:numRef>
              <c:f>Sheet1!$C$5:$C$8</c:f>
              <c:numCache>
                <c:formatCode>0%</c:formatCode>
                <c:ptCount val="4"/>
                <c:pt idx="0">
                  <c:v>0.52</c:v>
                </c:pt>
                <c:pt idx="1">
                  <c:v>0.44</c:v>
                </c:pt>
                <c:pt idx="2">
                  <c:v>0.04</c:v>
                </c:pt>
                <c:pt idx="3">
                  <c:v>0.01</c:v>
                </c:pt>
              </c:numCache>
            </c:numRef>
          </c:val>
        </c:ser>
        <c:dLbls>
          <c:showLegendKey val="0"/>
          <c:showVal val="0"/>
          <c:showCatName val="0"/>
          <c:showSerName val="0"/>
          <c:showPercent val="0"/>
          <c:showBubbleSize val="0"/>
        </c:dLbls>
        <c:gapWidth val="150"/>
        <c:axId val="2135461496"/>
        <c:axId val="2061877544"/>
      </c:barChart>
      <c:catAx>
        <c:axId val="2135461496"/>
        <c:scaling>
          <c:orientation val="minMax"/>
        </c:scaling>
        <c:delete val="0"/>
        <c:axPos val="b"/>
        <c:majorTickMark val="out"/>
        <c:minorTickMark val="none"/>
        <c:tickLblPos val="nextTo"/>
        <c:txPr>
          <a:bodyPr/>
          <a:lstStyle/>
          <a:p>
            <a:pPr>
              <a:defRPr sz="1200">
                <a:latin typeface="Arial"/>
                <a:cs typeface="Arial"/>
              </a:defRPr>
            </a:pPr>
            <a:endParaRPr lang="en-US"/>
          </a:p>
        </c:txPr>
        <c:crossAx val="2061877544"/>
        <c:crosses val="autoZero"/>
        <c:auto val="1"/>
        <c:lblAlgn val="ctr"/>
        <c:lblOffset val="100"/>
        <c:noMultiLvlLbl val="0"/>
      </c:catAx>
      <c:valAx>
        <c:axId val="2061877544"/>
        <c:scaling>
          <c:orientation val="minMax"/>
        </c:scaling>
        <c:delete val="0"/>
        <c:axPos val="l"/>
        <c:majorGridlines/>
        <c:numFmt formatCode="0%" sourceLinked="1"/>
        <c:majorTickMark val="out"/>
        <c:minorTickMark val="none"/>
        <c:tickLblPos val="nextTo"/>
        <c:txPr>
          <a:bodyPr/>
          <a:lstStyle/>
          <a:p>
            <a:pPr>
              <a:defRPr>
                <a:latin typeface="Garamond"/>
                <a:cs typeface="Garamond"/>
              </a:defRPr>
            </a:pPr>
            <a:endParaRPr lang="en-US"/>
          </a:p>
        </c:txPr>
        <c:crossAx val="2135461496"/>
        <c:crosses val="autoZero"/>
        <c:crossBetween val="between"/>
      </c:valAx>
    </c:plotArea>
    <c:legend>
      <c:legendPos val="r"/>
      <c:legendEntry>
        <c:idx val="0"/>
        <c:txPr>
          <a:bodyPr/>
          <a:lstStyle/>
          <a:p>
            <a:pPr>
              <a:defRPr sz="1400">
                <a:latin typeface="Arial"/>
                <a:cs typeface="Arial"/>
              </a:defRPr>
            </a:pPr>
            <a:endParaRPr lang="en-US"/>
          </a:p>
        </c:txPr>
      </c:legendEntry>
      <c:legendEntry>
        <c:idx val="1"/>
        <c:txPr>
          <a:bodyPr/>
          <a:lstStyle/>
          <a:p>
            <a:pPr>
              <a:defRPr sz="1400">
                <a:latin typeface="Arial"/>
                <a:cs typeface="Arial"/>
              </a:defRPr>
            </a:pPr>
            <a:endParaRPr lang="en-US"/>
          </a:p>
        </c:txPr>
      </c:legendEntry>
      <c:layout>
        <c:manualLayout>
          <c:xMode val="edge"/>
          <c:yMode val="edge"/>
          <c:x val="0.750367294755834"/>
          <c:y val="0.126788511192199"/>
          <c:w val="0.188934677930054"/>
          <c:h val="0.139918912574952"/>
        </c:manualLayout>
      </c:layout>
      <c:overlay val="0"/>
      <c:txPr>
        <a:bodyPr/>
        <a:lstStyle/>
        <a:p>
          <a:pPr>
            <a:defRPr sz="1600">
              <a:latin typeface="Garamond"/>
              <a:cs typeface="Garamond"/>
            </a:defRPr>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66143-93A6-454A-A7FB-C9B9064020C8}" type="doc">
      <dgm:prSet loTypeId="urn:microsoft.com/office/officeart/2005/8/layout/lProcess1" loCatId="" qsTypeId="urn:microsoft.com/office/officeart/2005/8/quickstyle/simple4" qsCatId="simple" csTypeId="urn:microsoft.com/office/officeart/2005/8/colors/accent1_2" csCatId="accent1" phldr="1"/>
      <dgm:spPr/>
      <dgm:t>
        <a:bodyPr/>
        <a:lstStyle/>
        <a:p>
          <a:endParaRPr lang="en-US"/>
        </a:p>
      </dgm:t>
    </dgm:pt>
    <dgm:pt modelId="{1EB09A43-3B2C-434C-AB00-CAA1BB19F7D5}">
      <dgm:prSet phldrT="[Text]"/>
      <dgm:spPr>
        <a:solidFill>
          <a:schemeClr val="tx2"/>
        </a:solidFill>
      </dgm:spPr>
      <dgm:t>
        <a:bodyPr/>
        <a:lstStyle/>
        <a:p>
          <a:r>
            <a:rPr lang="en-US" dirty="0" smtClean="0"/>
            <a:t>Current </a:t>
          </a:r>
          <a:r>
            <a:rPr lang="en-US" dirty="0" smtClean="0"/>
            <a:t>Leaders</a:t>
          </a:r>
          <a:endParaRPr lang="en-US" dirty="0"/>
        </a:p>
      </dgm:t>
    </dgm:pt>
    <dgm:pt modelId="{7EE2A041-72E5-4C45-B712-E45EF577F4EE}" type="parTrans" cxnId="{33C292C9-F22D-4542-B30A-32D677A8E153}">
      <dgm:prSet/>
      <dgm:spPr/>
      <dgm:t>
        <a:bodyPr/>
        <a:lstStyle/>
        <a:p>
          <a:endParaRPr lang="en-US"/>
        </a:p>
      </dgm:t>
    </dgm:pt>
    <dgm:pt modelId="{8E506D9E-149F-7B4E-8ED6-8C9964BA214E}" type="sibTrans" cxnId="{33C292C9-F22D-4542-B30A-32D677A8E153}">
      <dgm:prSet/>
      <dgm:spPr/>
      <dgm:t>
        <a:bodyPr/>
        <a:lstStyle/>
        <a:p>
          <a:endParaRPr lang="en-US"/>
        </a:p>
      </dgm:t>
    </dgm:pt>
    <dgm:pt modelId="{615C2563-112B-8B43-A79B-B8BF183559A3}">
      <dgm:prSet phldrT="[Text]" custT="1"/>
      <dgm:spPr>
        <a:solidFill>
          <a:schemeClr val="tx2">
            <a:lumMod val="40000"/>
            <a:lumOff val="60000"/>
          </a:schemeClr>
        </a:solidFill>
      </dgm:spPr>
      <dgm:t>
        <a:bodyPr/>
        <a:lstStyle/>
        <a:p>
          <a:r>
            <a:rPr lang="en-US" sz="1600" dirty="0" smtClean="0"/>
            <a:t>Partnership with University of Washington, Center for Educational Leadership to provide 18 month cohort based programs</a:t>
          </a:r>
          <a:endParaRPr lang="en-US" sz="1600" dirty="0"/>
        </a:p>
      </dgm:t>
    </dgm:pt>
    <dgm:pt modelId="{338EE724-0045-B242-A678-71613EB18357}" type="parTrans" cxnId="{59640C86-FD16-EE47-8156-8D1510A2F729}">
      <dgm:prSet/>
      <dgm:spPr/>
      <dgm:t>
        <a:bodyPr/>
        <a:lstStyle/>
        <a:p>
          <a:endParaRPr lang="en-US"/>
        </a:p>
      </dgm:t>
    </dgm:pt>
    <dgm:pt modelId="{7B1FC4C5-F4B6-534A-9D25-6B6D43591FFA}" type="sibTrans" cxnId="{59640C86-FD16-EE47-8156-8D1510A2F729}">
      <dgm:prSet/>
      <dgm:spPr/>
      <dgm:t>
        <a:bodyPr/>
        <a:lstStyle/>
        <a:p>
          <a:endParaRPr lang="en-US"/>
        </a:p>
      </dgm:t>
    </dgm:pt>
    <dgm:pt modelId="{A34DFCA9-DD0A-5341-B84A-AA339083BF75}">
      <dgm:prSet phldrT="[Text]" custT="1"/>
      <dgm:spPr>
        <a:solidFill>
          <a:schemeClr val="tx2">
            <a:lumMod val="40000"/>
            <a:lumOff val="60000"/>
          </a:schemeClr>
        </a:solidFill>
      </dgm:spPr>
      <dgm:t>
        <a:bodyPr/>
        <a:lstStyle/>
        <a:p>
          <a:r>
            <a:rPr lang="en-US" sz="1600" dirty="0" smtClean="0"/>
            <a:t>Outcome: Every district in Oregon will have trained central office administrators</a:t>
          </a:r>
          <a:endParaRPr lang="en-US" sz="1600" dirty="0"/>
        </a:p>
      </dgm:t>
    </dgm:pt>
    <dgm:pt modelId="{500557BF-CF8B-DD4D-A29A-DEE0081ED178}" type="parTrans" cxnId="{04F04530-D95D-6742-A25D-205A69558C64}">
      <dgm:prSet/>
      <dgm:spPr/>
      <dgm:t>
        <a:bodyPr/>
        <a:lstStyle/>
        <a:p>
          <a:endParaRPr lang="en-US"/>
        </a:p>
      </dgm:t>
    </dgm:pt>
    <dgm:pt modelId="{A99A70DF-2B56-A342-916D-C3704FC98EE5}" type="sibTrans" cxnId="{04F04530-D95D-6742-A25D-205A69558C64}">
      <dgm:prSet/>
      <dgm:spPr/>
      <dgm:t>
        <a:bodyPr/>
        <a:lstStyle/>
        <a:p>
          <a:endParaRPr lang="en-US"/>
        </a:p>
      </dgm:t>
    </dgm:pt>
    <dgm:pt modelId="{6C9FA0A0-AC7C-3546-90A9-98986393032F}">
      <dgm:prSet phldrT="[Text]"/>
      <dgm:spPr>
        <a:solidFill>
          <a:schemeClr val="accent1"/>
        </a:solidFill>
      </dgm:spPr>
      <dgm:t>
        <a:bodyPr/>
        <a:lstStyle/>
        <a:p>
          <a:r>
            <a:rPr lang="en-US" dirty="0" smtClean="0"/>
            <a:t>Aspiring Leaders</a:t>
          </a:r>
          <a:endParaRPr lang="en-US" dirty="0"/>
        </a:p>
      </dgm:t>
    </dgm:pt>
    <dgm:pt modelId="{00AB6C81-EE39-5246-B733-27B405C8FF7B}" type="parTrans" cxnId="{E21F50AA-F1EB-3940-AFF6-429BF0B2BF83}">
      <dgm:prSet/>
      <dgm:spPr/>
      <dgm:t>
        <a:bodyPr/>
        <a:lstStyle/>
        <a:p>
          <a:endParaRPr lang="en-US"/>
        </a:p>
      </dgm:t>
    </dgm:pt>
    <dgm:pt modelId="{22E32F33-C3BE-9D45-AAE3-517258BEFCF8}" type="sibTrans" cxnId="{E21F50AA-F1EB-3940-AFF6-429BF0B2BF83}">
      <dgm:prSet/>
      <dgm:spPr/>
      <dgm:t>
        <a:bodyPr/>
        <a:lstStyle/>
        <a:p>
          <a:endParaRPr lang="en-US"/>
        </a:p>
      </dgm:t>
    </dgm:pt>
    <dgm:pt modelId="{2C5F3B7F-F20A-EF4B-BF13-9141CA576B3D}">
      <dgm:prSet phldrT="[Text]" custT="1"/>
      <dgm:spPr/>
      <dgm:t>
        <a:bodyPr/>
        <a:lstStyle/>
        <a:p>
          <a:r>
            <a:rPr lang="en-US" sz="1600" dirty="0" smtClean="0"/>
            <a:t>Partnership with an university or professional organization</a:t>
          </a:r>
          <a:endParaRPr lang="en-US" sz="1600" dirty="0"/>
        </a:p>
      </dgm:t>
    </dgm:pt>
    <dgm:pt modelId="{0491D098-8BB5-2443-AF11-399FDF763D82}" type="parTrans" cxnId="{8EA6E941-62F1-3046-8CD1-F9E3D7D21A36}">
      <dgm:prSet/>
      <dgm:spPr/>
      <dgm:t>
        <a:bodyPr/>
        <a:lstStyle/>
        <a:p>
          <a:endParaRPr lang="en-US"/>
        </a:p>
      </dgm:t>
    </dgm:pt>
    <dgm:pt modelId="{5CA9D07C-C5D6-F146-9EED-3653F17A1F1B}" type="sibTrans" cxnId="{8EA6E941-62F1-3046-8CD1-F9E3D7D21A36}">
      <dgm:prSet/>
      <dgm:spPr/>
      <dgm:t>
        <a:bodyPr/>
        <a:lstStyle/>
        <a:p>
          <a:endParaRPr lang="en-US"/>
        </a:p>
      </dgm:t>
    </dgm:pt>
    <dgm:pt modelId="{8A8427AF-417B-F048-8F10-A2784CC09F50}">
      <dgm:prSet phldrT="[Text]" custT="1"/>
      <dgm:spPr/>
      <dgm:t>
        <a:bodyPr/>
        <a:lstStyle/>
        <a:p>
          <a:r>
            <a:rPr lang="en-US" sz="1600" dirty="0" smtClean="0"/>
            <a:t>Incorporate a half-time residency experience  to allow each candidate to develop school leadership skills</a:t>
          </a:r>
        </a:p>
      </dgm:t>
    </dgm:pt>
    <dgm:pt modelId="{8F4777A2-0BAA-1549-9904-B2D793AAF3F5}" type="parTrans" cxnId="{3D5A797E-57B4-594C-B184-C511E95FDCB7}">
      <dgm:prSet/>
      <dgm:spPr/>
      <dgm:t>
        <a:bodyPr/>
        <a:lstStyle/>
        <a:p>
          <a:endParaRPr lang="en-US"/>
        </a:p>
      </dgm:t>
    </dgm:pt>
    <dgm:pt modelId="{A381995D-00C6-E94B-80AC-04AE138EB23D}" type="sibTrans" cxnId="{3D5A797E-57B4-594C-B184-C511E95FDCB7}">
      <dgm:prSet/>
      <dgm:spPr/>
      <dgm:t>
        <a:bodyPr/>
        <a:lstStyle/>
        <a:p>
          <a:endParaRPr lang="en-US"/>
        </a:p>
      </dgm:t>
    </dgm:pt>
    <dgm:pt modelId="{1E8160EB-37FC-7A4E-B098-CE127A14A2FF}">
      <dgm:prSet phldrT="[Text]" custT="1"/>
      <dgm:spPr>
        <a:solidFill>
          <a:schemeClr val="tx2">
            <a:lumMod val="40000"/>
            <a:lumOff val="60000"/>
          </a:schemeClr>
        </a:solidFill>
      </dgm:spPr>
      <dgm:t>
        <a:bodyPr/>
        <a:lstStyle/>
        <a:p>
          <a:r>
            <a:rPr lang="en-US" sz="1600" dirty="0" smtClean="0"/>
            <a:t>Purpose: Increase capacity of districts to scale up from “Islands of Excellence”</a:t>
          </a:r>
          <a:endParaRPr lang="en-US" sz="1600" dirty="0"/>
        </a:p>
      </dgm:t>
    </dgm:pt>
    <dgm:pt modelId="{9BAE1D0C-D8C7-7749-9A70-B4F1E17B9912}" type="parTrans" cxnId="{A3520750-F765-FE42-8895-F47502126437}">
      <dgm:prSet/>
      <dgm:spPr/>
      <dgm:t>
        <a:bodyPr/>
        <a:lstStyle/>
        <a:p>
          <a:endParaRPr lang="en-US"/>
        </a:p>
      </dgm:t>
    </dgm:pt>
    <dgm:pt modelId="{06DFBC77-5EE9-144F-A0AC-AE599CB445A3}" type="sibTrans" cxnId="{A3520750-F765-FE42-8895-F47502126437}">
      <dgm:prSet/>
      <dgm:spPr/>
      <dgm:t>
        <a:bodyPr/>
        <a:lstStyle/>
        <a:p>
          <a:endParaRPr lang="en-US"/>
        </a:p>
      </dgm:t>
    </dgm:pt>
    <dgm:pt modelId="{7D12CCB5-B6DC-1941-905C-83C803482308}">
      <dgm:prSet phldrT="[Text]" custT="1"/>
      <dgm:spPr>
        <a:solidFill>
          <a:schemeClr val="tx2">
            <a:lumMod val="40000"/>
            <a:lumOff val="60000"/>
          </a:schemeClr>
        </a:solidFill>
      </dgm:spPr>
      <dgm:t>
        <a:bodyPr/>
        <a:lstStyle/>
        <a:p>
          <a:r>
            <a:rPr lang="en-US" sz="1600" dirty="0" smtClean="0"/>
            <a:t>4 Cohorts of at least 50 participants over four years.</a:t>
          </a:r>
          <a:endParaRPr lang="en-US" sz="1600" dirty="0"/>
        </a:p>
      </dgm:t>
    </dgm:pt>
    <dgm:pt modelId="{57010A91-141C-084A-988F-DB5E89BB8A83}" type="parTrans" cxnId="{47C896F3-34CB-CC42-8CA7-D6619D18E613}">
      <dgm:prSet/>
      <dgm:spPr/>
      <dgm:t>
        <a:bodyPr/>
        <a:lstStyle/>
        <a:p>
          <a:endParaRPr lang="en-US"/>
        </a:p>
      </dgm:t>
    </dgm:pt>
    <dgm:pt modelId="{5044CDE5-EFC5-FC49-A91D-DDD9C456AE2D}" type="sibTrans" cxnId="{47C896F3-34CB-CC42-8CA7-D6619D18E613}">
      <dgm:prSet/>
      <dgm:spPr/>
      <dgm:t>
        <a:bodyPr/>
        <a:lstStyle/>
        <a:p>
          <a:endParaRPr lang="en-US"/>
        </a:p>
      </dgm:t>
    </dgm:pt>
    <dgm:pt modelId="{BCC5CA46-0F84-7940-B4CC-CC438B0D8095}">
      <dgm:prSet phldrT="[Text]" custT="1"/>
      <dgm:spPr/>
      <dgm:t>
        <a:bodyPr/>
        <a:lstStyle/>
        <a:p>
          <a:r>
            <a:rPr lang="en-US" sz="1600" dirty="0" smtClean="0"/>
            <a:t>Intentional recruitment and rigorous selection of candidates from historically underrepresented groups</a:t>
          </a:r>
        </a:p>
      </dgm:t>
    </dgm:pt>
    <dgm:pt modelId="{56D7F81D-1BA3-3542-A92B-497485D82508}" type="parTrans" cxnId="{4F6D4BEF-62A1-FC4F-8A5B-EC55CBE37354}">
      <dgm:prSet/>
      <dgm:spPr/>
      <dgm:t>
        <a:bodyPr/>
        <a:lstStyle/>
        <a:p>
          <a:endParaRPr lang="en-US"/>
        </a:p>
      </dgm:t>
    </dgm:pt>
    <dgm:pt modelId="{7EDB0981-273C-F24E-8400-2A1DFBA48199}" type="sibTrans" cxnId="{4F6D4BEF-62A1-FC4F-8A5B-EC55CBE37354}">
      <dgm:prSet/>
      <dgm:spPr/>
      <dgm:t>
        <a:bodyPr/>
        <a:lstStyle/>
        <a:p>
          <a:endParaRPr lang="en-US"/>
        </a:p>
      </dgm:t>
    </dgm:pt>
    <dgm:pt modelId="{BAD6BDD2-7C39-D145-8E2A-E146412A7B6A}">
      <dgm:prSet phldrT="[Text]" custT="1"/>
      <dgm:spPr/>
      <dgm:t>
        <a:bodyPr/>
        <a:lstStyle/>
        <a:p>
          <a:r>
            <a:rPr lang="en-US" sz="1600" dirty="0" smtClean="0"/>
            <a:t>Mentoring over first 2 years</a:t>
          </a:r>
        </a:p>
      </dgm:t>
    </dgm:pt>
    <dgm:pt modelId="{864A87EF-A566-8A45-BC97-3D2310CA4010}" type="parTrans" cxnId="{CA7484E3-2F91-3B4D-B325-B6DCD616FFAF}">
      <dgm:prSet/>
      <dgm:spPr/>
      <dgm:t>
        <a:bodyPr/>
        <a:lstStyle/>
        <a:p>
          <a:endParaRPr lang="en-US"/>
        </a:p>
      </dgm:t>
    </dgm:pt>
    <dgm:pt modelId="{B7801F6F-3119-094A-8480-DCF17A016CD0}" type="sibTrans" cxnId="{CA7484E3-2F91-3B4D-B325-B6DCD616FFAF}">
      <dgm:prSet/>
      <dgm:spPr/>
      <dgm:t>
        <a:bodyPr/>
        <a:lstStyle/>
        <a:p>
          <a:endParaRPr lang="en-US"/>
        </a:p>
      </dgm:t>
    </dgm:pt>
    <dgm:pt modelId="{8BECDDDB-50AD-5E48-8ADA-2A1F146C691F}">
      <dgm:prSet phldrT="[Text]" custT="1"/>
      <dgm:spPr/>
      <dgm:t>
        <a:bodyPr/>
        <a:lstStyle/>
        <a:p>
          <a:r>
            <a:rPr lang="en-US" sz="1600" dirty="0" smtClean="0"/>
            <a:t>Exploratory “pre-program” experiences to encourage a diverse candidate pool</a:t>
          </a:r>
        </a:p>
      </dgm:t>
    </dgm:pt>
    <dgm:pt modelId="{3AF45DC5-82E5-B843-90E9-CF1D174C50B7}" type="parTrans" cxnId="{CB2CD231-3559-A148-8A07-732F9ED33EE4}">
      <dgm:prSet/>
      <dgm:spPr/>
      <dgm:t>
        <a:bodyPr/>
        <a:lstStyle/>
        <a:p>
          <a:endParaRPr lang="en-US"/>
        </a:p>
      </dgm:t>
    </dgm:pt>
    <dgm:pt modelId="{75401F01-17F2-D041-9373-ED69F3738197}" type="sibTrans" cxnId="{CB2CD231-3559-A148-8A07-732F9ED33EE4}">
      <dgm:prSet/>
      <dgm:spPr/>
      <dgm:t>
        <a:bodyPr/>
        <a:lstStyle/>
        <a:p>
          <a:endParaRPr lang="en-US"/>
        </a:p>
      </dgm:t>
    </dgm:pt>
    <dgm:pt modelId="{6DA911C2-9195-CE43-B49A-A08A4A29C24F}" type="pres">
      <dgm:prSet presAssocID="{FC766143-93A6-454A-A7FB-C9B9064020C8}" presName="Name0" presStyleCnt="0">
        <dgm:presLayoutVars>
          <dgm:dir/>
          <dgm:animLvl val="lvl"/>
          <dgm:resizeHandles val="exact"/>
        </dgm:presLayoutVars>
      </dgm:prSet>
      <dgm:spPr/>
      <dgm:t>
        <a:bodyPr/>
        <a:lstStyle/>
        <a:p>
          <a:endParaRPr lang="en-US"/>
        </a:p>
      </dgm:t>
    </dgm:pt>
    <dgm:pt modelId="{41902184-29F3-7741-85CA-4DAC67A44998}" type="pres">
      <dgm:prSet presAssocID="{1EB09A43-3B2C-434C-AB00-CAA1BB19F7D5}" presName="vertFlow" presStyleCnt="0"/>
      <dgm:spPr/>
    </dgm:pt>
    <dgm:pt modelId="{A7497C8A-6FBB-E645-B53B-323BE27A9467}" type="pres">
      <dgm:prSet presAssocID="{1EB09A43-3B2C-434C-AB00-CAA1BB19F7D5}" presName="header" presStyleLbl="node1" presStyleIdx="0" presStyleCnt="2" custScaleX="159101"/>
      <dgm:spPr/>
      <dgm:t>
        <a:bodyPr/>
        <a:lstStyle/>
        <a:p>
          <a:endParaRPr lang="en-US"/>
        </a:p>
      </dgm:t>
    </dgm:pt>
    <dgm:pt modelId="{F59EDCC0-8ABC-2141-A675-6B4734A90CF0}" type="pres">
      <dgm:prSet presAssocID="{338EE724-0045-B242-A678-71613EB18357}" presName="parTrans" presStyleLbl="sibTrans2D1" presStyleIdx="0" presStyleCnt="9"/>
      <dgm:spPr/>
      <dgm:t>
        <a:bodyPr/>
        <a:lstStyle/>
        <a:p>
          <a:endParaRPr lang="en-US"/>
        </a:p>
      </dgm:t>
    </dgm:pt>
    <dgm:pt modelId="{8E944F84-B262-C548-8733-87A8BC6B20B3}" type="pres">
      <dgm:prSet presAssocID="{615C2563-112B-8B43-A79B-B8BF183559A3}" presName="child" presStyleLbl="alignAccFollowNode1" presStyleIdx="0" presStyleCnt="9" custScaleX="159101" custScaleY="192519">
        <dgm:presLayoutVars>
          <dgm:chMax val="0"/>
          <dgm:bulletEnabled val="1"/>
        </dgm:presLayoutVars>
      </dgm:prSet>
      <dgm:spPr/>
      <dgm:t>
        <a:bodyPr/>
        <a:lstStyle/>
        <a:p>
          <a:endParaRPr lang="en-US"/>
        </a:p>
      </dgm:t>
    </dgm:pt>
    <dgm:pt modelId="{8D7D6C44-3587-0E4B-9F0E-2826C56F81B5}" type="pres">
      <dgm:prSet presAssocID="{7B1FC4C5-F4B6-534A-9D25-6B6D43591FFA}" presName="sibTrans" presStyleLbl="sibTrans2D1" presStyleIdx="1" presStyleCnt="9"/>
      <dgm:spPr/>
      <dgm:t>
        <a:bodyPr/>
        <a:lstStyle/>
        <a:p>
          <a:endParaRPr lang="en-US"/>
        </a:p>
      </dgm:t>
    </dgm:pt>
    <dgm:pt modelId="{AECF52F7-B3AB-5448-9AE3-7A63160179B3}" type="pres">
      <dgm:prSet presAssocID="{7D12CCB5-B6DC-1941-905C-83C803482308}" presName="child" presStyleLbl="alignAccFollowNode1" presStyleIdx="1" presStyleCnt="9" custScaleX="159101" custScaleY="96446">
        <dgm:presLayoutVars>
          <dgm:chMax val="0"/>
          <dgm:bulletEnabled val="1"/>
        </dgm:presLayoutVars>
      </dgm:prSet>
      <dgm:spPr/>
      <dgm:t>
        <a:bodyPr/>
        <a:lstStyle/>
        <a:p>
          <a:endParaRPr lang="en-US"/>
        </a:p>
      </dgm:t>
    </dgm:pt>
    <dgm:pt modelId="{433CA79B-A967-F04D-9639-0A190BC1BA19}" type="pres">
      <dgm:prSet presAssocID="{5044CDE5-EFC5-FC49-A91D-DDD9C456AE2D}" presName="sibTrans" presStyleLbl="sibTrans2D1" presStyleIdx="2" presStyleCnt="9"/>
      <dgm:spPr/>
      <dgm:t>
        <a:bodyPr/>
        <a:lstStyle/>
        <a:p>
          <a:endParaRPr lang="en-US"/>
        </a:p>
      </dgm:t>
    </dgm:pt>
    <dgm:pt modelId="{257640CC-67DA-F048-B236-5E1EC0796C28}" type="pres">
      <dgm:prSet presAssocID="{A34DFCA9-DD0A-5341-B84A-AA339083BF75}" presName="child" presStyleLbl="alignAccFollowNode1" presStyleIdx="2" presStyleCnt="9" custScaleX="157605" custScaleY="100361">
        <dgm:presLayoutVars>
          <dgm:chMax val="0"/>
          <dgm:bulletEnabled val="1"/>
        </dgm:presLayoutVars>
      </dgm:prSet>
      <dgm:spPr/>
      <dgm:t>
        <a:bodyPr/>
        <a:lstStyle/>
        <a:p>
          <a:endParaRPr lang="en-US"/>
        </a:p>
      </dgm:t>
    </dgm:pt>
    <dgm:pt modelId="{A16B9430-4508-3747-A067-386B11C809CE}" type="pres">
      <dgm:prSet presAssocID="{A99A70DF-2B56-A342-916D-C3704FC98EE5}" presName="sibTrans" presStyleLbl="sibTrans2D1" presStyleIdx="3" presStyleCnt="9"/>
      <dgm:spPr/>
      <dgm:t>
        <a:bodyPr/>
        <a:lstStyle/>
        <a:p>
          <a:endParaRPr lang="en-US"/>
        </a:p>
      </dgm:t>
    </dgm:pt>
    <dgm:pt modelId="{094FFC8B-C2F8-2941-B55C-AE86C66ADB65}" type="pres">
      <dgm:prSet presAssocID="{1E8160EB-37FC-7A4E-B098-CE127A14A2FF}" presName="child" presStyleLbl="alignAccFollowNode1" presStyleIdx="3" presStyleCnt="9" custScaleX="159101">
        <dgm:presLayoutVars>
          <dgm:chMax val="0"/>
          <dgm:bulletEnabled val="1"/>
        </dgm:presLayoutVars>
      </dgm:prSet>
      <dgm:spPr/>
      <dgm:t>
        <a:bodyPr/>
        <a:lstStyle/>
        <a:p>
          <a:endParaRPr lang="en-US"/>
        </a:p>
      </dgm:t>
    </dgm:pt>
    <dgm:pt modelId="{AC1FCF40-CA45-AA42-9FB5-8C86ED45A308}" type="pres">
      <dgm:prSet presAssocID="{1EB09A43-3B2C-434C-AB00-CAA1BB19F7D5}" presName="hSp" presStyleCnt="0"/>
      <dgm:spPr/>
    </dgm:pt>
    <dgm:pt modelId="{169D3E8B-4D88-8244-B1D5-5AF1BF7417ED}" type="pres">
      <dgm:prSet presAssocID="{6C9FA0A0-AC7C-3546-90A9-98986393032F}" presName="vertFlow" presStyleCnt="0"/>
      <dgm:spPr/>
    </dgm:pt>
    <dgm:pt modelId="{E6108459-FFFD-F044-A020-53A9B1789330}" type="pres">
      <dgm:prSet presAssocID="{6C9FA0A0-AC7C-3546-90A9-98986393032F}" presName="header" presStyleLbl="node1" presStyleIdx="1" presStyleCnt="2" custScaleX="158362"/>
      <dgm:spPr/>
      <dgm:t>
        <a:bodyPr/>
        <a:lstStyle/>
        <a:p>
          <a:endParaRPr lang="en-US"/>
        </a:p>
      </dgm:t>
    </dgm:pt>
    <dgm:pt modelId="{0E31F243-DA4C-7D46-992B-427BFFB44F38}" type="pres">
      <dgm:prSet presAssocID="{0491D098-8BB5-2443-AF11-399FDF763D82}" presName="parTrans" presStyleLbl="sibTrans2D1" presStyleIdx="4" presStyleCnt="9"/>
      <dgm:spPr/>
      <dgm:t>
        <a:bodyPr/>
        <a:lstStyle/>
        <a:p>
          <a:endParaRPr lang="en-US"/>
        </a:p>
      </dgm:t>
    </dgm:pt>
    <dgm:pt modelId="{14EDBDCF-ACD8-FC47-8D1B-FDF0696B1198}" type="pres">
      <dgm:prSet presAssocID="{2C5F3B7F-F20A-EF4B-BF13-9141CA576B3D}" presName="child" presStyleLbl="alignAccFollowNode1" presStyleIdx="4" presStyleCnt="9" custScaleX="158362">
        <dgm:presLayoutVars>
          <dgm:chMax val="0"/>
          <dgm:bulletEnabled val="1"/>
        </dgm:presLayoutVars>
      </dgm:prSet>
      <dgm:spPr/>
      <dgm:t>
        <a:bodyPr/>
        <a:lstStyle/>
        <a:p>
          <a:endParaRPr lang="en-US"/>
        </a:p>
      </dgm:t>
    </dgm:pt>
    <dgm:pt modelId="{DD2F0CE0-BC17-1F49-A913-F1A8B84CB9BA}" type="pres">
      <dgm:prSet presAssocID="{5CA9D07C-C5D6-F146-9EED-3653F17A1F1B}" presName="sibTrans" presStyleLbl="sibTrans2D1" presStyleIdx="5" presStyleCnt="9"/>
      <dgm:spPr/>
      <dgm:t>
        <a:bodyPr/>
        <a:lstStyle/>
        <a:p>
          <a:endParaRPr lang="en-US"/>
        </a:p>
      </dgm:t>
    </dgm:pt>
    <dgm:pt modelId="{52CCECC8-9F60-C74B-9743-63022BC35E72}" type="pres">
      <dgm:prSet presAssocID="{BCC5CA46-0F84-7940-B4CC-CC438B0D8095}" presName="child" presStyleLbl="alignAccFollowNode1" presStyleIdx="5" presStyleCnt="9" custScaleX="158362" custScaleY="152704">
        <dgm:presLayoutVars>
          <dgm:chMax val="0"/>
          <dgm:bulletEnabled val="1"/>
        </dgm:presLayoutVars>
      </dgm:prSet>
      <dgm:spPr/>
      <dgm:t>
        <a:bodyPr/>
        <a:lstStyle/>
        <a:p>
          <a:endParaRPr lang="en-US"/>
        </a:p>
      </dgm:t>
    </dgm:pt>
    <dgm:pt modelId="{5179660C-0984-3C45-9258-909BB76AE077}" type="pres">
      <dgm:prSet presAssocID="{7EDB0981-273C-F24E-8400-2A1DFBA48199}" presName="sibTrans" presStyleLbl="sibTrans2D1" presStyleIdx="6" presStyleCnt="9"/>
      <dgm:spPr/>
      <dgm:t>
        <a:bodyPr/>
        <a:lstStyle/>
        <a:p>
          <a:endParaRPr lang="en-US"/>
        </a:p>
      </dgm:t>
    </dgm:pt>
    <dgm:pt modelId="{D36F502A-5ABC-1E46-A6B4-7E2D8CD4F8D8}" type="pres">
      <dgm:prSet presAssocID="{8A8427AF-417B-F048-8F10-A2784CC09F50}" presName="child" presStyleLbl="alignAccFollowNode1" presStyleIdx="6" presStyleCnt="9" custScaleX="158362">
        <dgm:presLayoutVars>
          <dgm:chMax val="0"/>
          <dgm:bulletEnabled val="1"/>
        </dgm:presLayoutVars>
      </dgm:prSet>
      <dgm:spPr/>
      <dgm:t>
        <a:bodyPr/>
        <a:lstStyle/>
        <a:p>
          <a:endParaRPr lang="en-US"/>
        </a:p>
      </dgm:t>
    </dgm:pt>
    <dgm:pt modelId="{51FE61F8-9845-5446-9B1A-6641B04F8A1B}" type="pres">
      <dgm:prSet presAssocID="{A381995D-00C6-E94B-80AC-04AE138EB23D}" presName="sibTrans" presStyleLbl="sibTrans2D1" presStyleIdx="7" presStyleCnt="9"/>
      <dgm:spPr/>
      <dgm:t>
        <a:bodyPr/>
        <a:lstStyle/>
        <a:p>
          <a:endParaRPr lang="en-US"/>
        </a:p>
      </dgm:t>
    </dgm:pt>
    <dgm:pt modelId="{DD3FC19F-7566-5C42-A23E-57810B3B606D}" type="pres">
      <dgm:prSet presAssocID="{BAD6BDD2-7C39-D145-8E2A-E146412A7B6A}" presName="child" presStyleLbl="alignAccFollowNode1" presStyleIdx="7" presStyleCnt="9" custScaleX="158362" custScaleY="65103">
        <dgm:presLayoutVars>
          <dgm:chMax val="0"/>
          <dgm:bulletEnabled val="1"/>
        </dgm:presLayoutVars>
      </dgm:prSet>
      <dgm:spPr/>
      <dgm:t>
        <a:bodyPr/>
        <a:lstStyle/>
        <a:p>
          <a:endParaRPr lang="en-US"/>
        </a:p>
      </dgm:t>
    </dgm:pt>
    <dgm:pt modelId="{80A90FF8-5E4A-BD40-83CF-3113266F176D}" type="pres">
      <dgm:prSet presAssocID="{B7801F6F-3119-094A-8480-DCF17A016CD0}" presName="sibTrans" presStyleLbl="sibTrans2D1" presStyleIdx="8" presStyleCnt="9"/>
      <dgm:spPr/>
      <dgm:t>
        <a:bodyPr/>
        <a:lstStyle/>
        <a:p>
          <a:endParaRPr lang="en-US"/>
        </a:p>
      </dgm:t>
    </dgm:pt>
    <dgm:pt modelId="{3FCCF061-7D65-4644-B16D-ED4F958FD300}" type="pres">
      <dgm:prSet presAssocID="{8BECDDDB-50AD-5E48-8ADA-2A1F146C691F}" presName="child" presStyleLbl="alignAccFollowNode1" presStyleIdx="8" presStyleCnt="9" custScaleX="158362" custScaleY="90890">
        <dgm:presLayoutVars>
          <dgm:chMax val="0"/>
          <dgm:bulletEnabled val="1"/>
        </dgm:presLayoutVars>
      </dgm:prSet>
      <dgm:spPr/>
      <dgm:t>
        <a:bodyPr/>
        <a:lstStyle/>
        <a:p>
          <a:endParaRPr lang="en-US"/>
        </a:p>
      </dgm:t>
    </dgm:pt>
  </dgm:ptLst>
  <dgm:cxnLst>
    <dgm:cxn modelId="{64D1C2D6-F2B0-0342-B76B-C56CA1ED85AE}" type="presOf" srcId="{1EB09A43-3B2C-434C-AB00-CAA1BB19F7D5}" destId="{A7497C8A-6FBB-E645-B53B-323BE27A9467}" srcOrd="0" destOrd="0" presId="urn:microsoft.com/office/officeart/2005/8/layout/lProcess1"/>
    <dgm:cxn modelId="{8EA6E941-62F1-3046-8CD1-F9E3D7D21A36}" srcId="{6C9FA0A0-AC7C-3546-90A9-98986393032F}" destId="{2C5F3B7F-F20A-EF4B-BF13-9141CA576B3D}" srcOrd="0" destOrd="0" parTransId="{0491D098-8BB5-2443-AF11-399FDF763D82}" sibTransId="{5CA9D07C-C5D6-F146-9EED-3653F17A1F1B}"/>
    <dgm:cxn modelId="{CA7484E3-2F91-3B4D-B325-B6DCD616FFAF}" srcId="{6C9FA0A0-AC7C-3546-90A9-98986393032F}" destId="{BAD6BDD2-7C39-D145-8E2A-E146412A7B6A}" srcOrd="3" destOrd="0" parTransId="{864A87EF-A566-8A45-BC97-3D2310CA4010}" sibTransId="{B7801F6F-3119-094A-8480-DCF17A016CD0}"/>
    <dgm:cxn modelId="{59640C86-FD16-EE47-8156-8D1510A2F729}" srcId="{1EB09A43-3B2C-434C-AB00-CAA1BB19F7D5}" destId="{615C2563-112B-8B43-A79B-B8BF183559A3}" srcOrd="0" destOrd="0" parTransId="{338EE724-0045-B242-A678-71613EB18357}" sibTransId="{7B1FC4C5-F4B6-534A-9D25-6B6D43591FFA}"/>
    <dgm:cxn modelId="{33C292C9-F22D-4542-B30A-32D677A8E153}" srcId="{FC766143-93A6-454A-A7FB-C9B9064020C8}" destId="{1EB09A43-3B2C-434C-AB00-CAA1BB19F7D5}" srcOrd="0" destOrd="0" parTransId="{7EE2A041-72E5-4C45-B712-E45EF577F4EE}" sibTransId="{8E506D9E-149F-7B4E-8ED6-8C9964BA214E}"/>
    <dgm:cxn modelId="{6D10624E-A599-C944-BEA6-F933B5D5B388}" type="presOf" srcId="{B7801F6F-3119-094A-8480-DCF17A016CD0}" destId="{80A90FF8-5E4A-BD40-83CF-3113266F176D}" srcOrd="0" destOrd="0" presId="urn:microsoft.com/office/officeart/2005/8/layout/lProcess1"/>
    <dgm:cxn modelId="{EA30BFED-37A9-4D49-BA71-DBFD92DD8580}" type="presOf" srcId="{7B1FC4C5-F4B6-534A-9D25-6B6D43591FFA}" destId="{8D7D6C44-3587-0E4B-9F0E-2826C56F81B5}" srcOrd="0" destOrd="0" presId="urn:microsoft.com/office/officeart/2005/8/layout/lProcess1"/>
    <dgm:cxn modelId="{C7F16489-AB81-C844-9FAF-D42DEFFDAE65}" type="presOf" srcId="{2C5F3B7F-F20A-EF4B-BF13-9141CA576B3D}" destId="{14EDBDCF-ACD8-FC47-8D1B-FDF0696B1198}" srcOrd="0" destOrd="0" presId="urn:microsoft.com/office/officeart/2005/8/layout/lProcess1"/>
    <dgm:cxn modelId="{EA09EAD5-297E-824D-88E2-E05F48FABEC3}" type="presOf" srcId="{615C2563-112B-8B43-A79B-B8BF183559A3}" destId="{8E944F84-B262-C548-8733-87A8BC6B20B3}" srcOrd="0" destOrd="0" presId="urn:microsoft.com/office/officeart/2005/8/layout/lProcess1"/>
    <dgm:cxn modelId="{3D12E89B-82EE-1046-8161-0021D94CAF3D}" type="presOf" srcId="{7D12CCB5-B6DC-1941-905C-83C803482308}" destId="{AECF52F7-B3AB-5448-9AE3-7A63160179B3}" srcOrd="0" destOrd="0" presId="urn:microsoft.com/office/officeart/2005/8/layout/lProcess1"/>
    <dgm:cxn modelId="{DCEC62EA-7035-A645-9574-58A0A4E3F411}" type="presOf" srcId="{338EE724-0045-B242-A678-71613EB18357}" destId="{F59EDCC0-8ABC-2141-A675-6B4734A90CF0}" srcOrd="0" destOrd="0" presId="urn:microsoft.com/office/officeart/2005/8/layout/lProcess1"/>
    <dgm:cxn modelId="{BA5C90A8-CAB6-914C-9410-56A1C7D2AEF9}" type="presOf" srcId="{8A8427AF-417B-F048-8F10-A2784CC09F50}" destId="{D36F502A-5ABC-1E46-A6B4-7E2D8CD4F8D8}" srcOrd="0" destOrd="0" presId="urn:microsoft.com/office/officeart/2005/8/layout/lProcess1"/>
    <dgm:cxn modelId="{DDB52116-DAE8-744A-B77D-9E5C190B2833}" type="presOf" srcId="{1E8160EB-37FC-7A4E-B098-CE127A14A2FF}" destId="{094FFC8B-C2F8-2941-B55C-AE86C66ADB65}" srcOrd="0" destOrd="0" presId="urn:microsoft.com/office/officeart/2005/8/layout/lProcess1"/>
    <dgm:cxn modelId="{DA3B773C-672C-6D43-B351-283AC1ADC24E}" type="presOf" srcId="{BCC5CA46-0F84-7940-B4CC-CC438B0D8095}" destId="{52CCECC8-9F60-C74B-9743-63022BC35E72}" srcOrd="0" destOrd="0" presId="urn:microsoft.com/office/officeart/2005/8/layout/lProcess1"/>
    <dgm:cxn modelId="{CB2CD231-3559-A148-8A07-732F9ED33EE4}" srcId="{6C9FA0A0-AC7C-3546-90A9-98986393032F}" destId="{8BECDDDB-50AD-5E48-8ADA-2A1F146C691F}" srcOrd="4" destOrd="0" parTransId="{3AF45DC5-82E5-B843-90E9-CF1D174C50B7}" sibTransId="{75401F01-17F2-D041-9373-ED69F3738197}"/>
    <dgm:cxn modelId="{3CAC2DD7-8A15-B743-961D-5EB6D2821BAC}" type="presOf" srcId="{5CA9D07C-C5D6-F146-9EED-3653F17A1F1B}" destId="{DD2F0CE0-BC17-1F49-A913-F1A8B84CB9BA}" srcOrd="0" destOrd="0" presId="urn:microsoft.com/office/officeart/2005/8/layout/lProcess1"/>
    <dgm:cxn modelId="{E255E3CE-2AE8-9A43-909E-A46E98446AF1}" type="presOf" srcId="{6C9FA0A0-AC7C-3546-90A9-98986393032F}" destId="{E6108459-FFFD-F044-A020-53A9B1789330}" srcOrd="0" destOrd="0" presId="urn:microsoft.com/office/officeart/2005/8/layout/lProcess1"/>
    <dgm:cxn modelId="{1375F4EE-51B2-C64E-AEA3-33D1C5490975}" type="presOf" srcId="{A381995D-00C6-E94B-80AC-04AE138EB23D}" destId="{51FE61F8-9845-5446-9B1A-6641B04F8A1B}" srcOrd="0" destOrd="0" presId="urn:microsoft.com/office/officeart/2005/8/layout/lProcess1"/>
    <dgm:cxn modelId="{4D60C8B4-31A7-DA45-9ECC-568C7EF9863F}" type="presOf" srcId="{8BECDDDB-50AD-5E48-8ADA-2A1F146C691F}" destId="{3FCCF061-7D65-4644-B16D-ED4F958FD300}" srcOrd="0" destOrd="0" presId="urn:microsoft.com/office/officeart/2005/8/layout/lProcess1"/>
    <dgm:cxn modelId="{D26930FE-1E23-1A46-8E77-31BE4F67A9E6}" type="presOf" srcId="{7EDB0981-273C-F24E-8400-2A1DFBA48199}" destId="{5179660C-0984-3C45-9258-909BB76AE077}" srcOrd="0" destOrd="0" presId="urn:microsoft.com/office/officeart/2005/8/layout/lProcess1"/>
    <dgm:cxn modelId="{A0F1FBC4-06C4-7442-BA3F-964C00C60330}" type="presOf" srcId="{A34DFCA9-DD0A-5341-B84A-AA339083BF75}" destId="{257640CC-67DA-F048-B236-5E1EC0796C28}" srcOrd="0" destOrd="0" presId="urn:microsoft.com/office/officeart/2005/8/layout/lProcess1"/>
    <dgm:cxn modelId="{3D5A797E-57B4-594C-B184-C511E95FDCB7}" srcId="{6C9FA0A0-AC7C-3546-90A9-98986393032F}" destId="{8A8427AF-417B-F048-8F10-A2784CC09F50}" srcOrd="2" destOrd="0" parTransId="{8F4777A2-0BAA-1549-9904-B2D793AAF3F5}" sibTransId="{A381995D-00C6-E94B-80AC-04AE138EB23D}"/>
    <dgm:cxn modelId="{47C896F3-34CB-CC42-8CA7-D6619D18E613}" srcId="{1EB09A43-3B2C-434C-AB00-CAA1BB19F7D5}" destId="{7D12CCB5-B6DC-1941-905C-83C803482308}" srcOrd="1" destOrd="0" parTransId="{57010A91-141C-084A-988F-DB5E89BB8A83}" sibTransId="{5044CDE5-EFC5-FC49-A91D-DDD9C456AE2D}"/>
    <dgm:cxn modelId="{53D2ABF8-6BF2-2741-B5B3-0B2F7B60E6F0}" type="presOf" srcId="{FC766143-93A6-454A-A7FB-C9B9064020C8}" destId="{6DA911C2-9195-CE43-B49A-A08A4A29C24F}" srcOrd="0" destOrd="0" presId="urn:microsoft.com/office/officeart/2005/8/layout/lProcess1"/>
    <dgm:cxn modelId="{E21F50AA-F1EB-3940-AFF6-429BF0B2BF83}" srcId="{FC766143-93A6-454A-A7FB-C9B9064020C8}" destId="{6C9FA0A0-AC7C-3546-90A9-98986393032F}" srcOrd="1" destOrd="0" parTransId="{00AB6C81-EE39-5246-B733-27B405C8FF7B}" sibTransId="{22E32F33-C3BE-9D45-AAE3-517258BEFCF8}"/>
    <dgm:cxn modelId="{B44AF1BC-A754-A34C-A09A-422EC0FD0E25}" type="presOf" srcId="{BAD6BDD2-7C39-D145-8E2A-E146412A7B6A}" destId="{DD3FC19F-7566-5C42-A23E-57810B3B606D}" srcOrd="0" destOrd="0" presId="urn:microsoft.com/office/officeart/2005/8/layout/lProcess1"/>
    <dgm:cxn modelId="{2681A79A-5BFB-2B47-8751-931A9341A53B}" type="presOf" srcId="{5044CDE5-EFC5-FC49-A91D-DDD9C456AE2D}" destId="{433CA79B-A967-F04D-9639-0A190BC1BA19}" srcOrd="0" destOrd="0" presId="urn:microsoft.com/office/officeart/2005/8/layout/lProcess1"/>
    <dgm:cxn modelId="{57CDBE48-134F-7A40-99B5-DE2951EC3132}" type="presOf" srcId="{A99A70DF-2B56-A342-916D-C3704FC98EE5}" destId="{A16B9430-4508-3747-A067-386B11C809CE}" srcOrd="0" destOrd="0" presId="urn:microsoft.com/office/officeart/2005/8/layout/lProcess1"/>
    <dgm:cxn modelId="{04F04530-D95D-6742-A25D-205A69558C64}" srcId="{1EB09A43-3B2C-434C-AB00-CAA1BB19F7D5}" destId="{A34DFCA9-DD0A-5341-B84A-AA339083BF75}" srcOrd="2" destOrd="0" parTransId="{500557BF-CF8B-DD4D-A29A-DEE0081ED178}" sibTransId="{A99A70DF-2B56-A342-916D-C3704FC98EE5}"/>
    <dgm:cxn modelId="{4F6D4BEF-62A1-FC4F-8A5B-EC55CBE37354}" srcId="{6C9FA0A0-AC7C-3546-90A9-98986393032F}" destId="{BCC5CA46-0F84-7940-B4CC-CC438B0D8095}" srcOrd="1" destOrd="0" parTransId="{56D7F81D-1BA3-3542-A92B-497485D82508}" sibTransId="{7EDB0981-273C-F24E-8400-2A1DFBA48199}"/>
    <dgm:cxn modelId="{D3E35CA4-612E-244B-AC6E-1099A9FFDAC5}" type="presOf" srcId="{0491D098-8BB5-2443-AF11-399FDF763D82}" destId="{0E31F243-DA4C-7D46-992B-427BFFB44F38}" srcOrd="0" destOrd="0" presId="urn:microsoft.com/office/officeart/2005/8/layout/lProcess1"/>
    <dgm:cxn modelId="{A3520750-F765-FE42-8895-F47502126437}" srcId="{1EB09A43-3B2C-434C-AB00-CAA1BB19F7D5}" destId="{1E8160EB-37FC-7A4E-B098-CE127A14A2FF}" srcOrd="3" destOrd="0" parTransId="{9BAE1D0C-D8C7-7749-9A70-B4F1E17B9912}" sibTransId="{06DFBC77-5EE9-144F-A0AC-AE599CB445A3}"/>
    <dgm:cxn modelId="{B45D2F1D-9CF7-EA43-9A3F-73A7FA6EF57F}" type="presParOf" srcId="{6DA911C2-9195-CE43-B49A-A08A4A29C24F}" destId="{41902184-29F3-7741-85CA-4DAC67A44998}" srcOrd="0" destOrd="0" presId="urn:microsoft.com/office/officeart/2005/8/layout/lProcess1"/>
    <dgm:cxn modelId="{EDA68222-C0CF-3C48-853B-D6015E312482}" type="presParOf" srcId="{41902184-29F3-7741-85CA-4DAC67A44998}" destId="{A7497C8A-6FBB-E645-B53B-323BE27A9467}" srcOrd="0" destOrd="0" presId="urn:microsoft.com/office/officeart/2005/8/layout/lProcess1"/>
    <dgm:cxn modelId="{3D3C7A7C-125F-B644-BEDA-F2AA6C22B606}" type="presParOf" srcId="{41902184-29F3-7741-85CA-4DAC67A44998}" destId="{F59EDCC0-8ABC-2141-A675-6B4734A90CF0}" srcOrd="1" destOrd="0" presId="urn:microsoft.com/office/officeart/2005/8/layout/lProcess1"/>
    <dgm:cxn modelId="{40B52732-C5C7-194D-8262-C8CE7CD09DE6}" type="presParOf" srcId="{41902184-29F3-7741-85CA-4DAC67A44998}" destId="{8E944F84-B262-C548-8733-87A8BC6B20B3}" srcOrd="2" destOrd="0" presId="urn:microsoft.com/office/officeart/2005/8/layout/lProcess1"/>
    <dgm:cxn modelId="{AFD02B8F-7D6F-4F4A-A51C-A438926F049F}" type="presParOf" srcId="{41902184-29F3-7741-85CA-4DAC67A44998}" destId="{8D7D6C44-3587-0E4B-9F0E-2826C56F81B5}" srcOrd="3" destOrd="0" presId="urn:microsoft.com/office/officeart/2005/8/layout/lProcess1"/>
    <dgm:cxn modelId="{0C941714-84B9-C64E-9295-F8B629647F85}" type="presParOf" srcId="{41902184-29F3-7741-85CA-4DAC67A44998}" destId="{AECF52F7-B3AB-5448-9AE3-7A63160179B3}" srcOrd="4" destOrd="0" presId="urn:microsoft.com/office/officeart/2005/8/layout/lProcess1"/>
    <dgm:cxn modelId="{1189FE9E-36B6-E44C-9779-2F425EE1AAD3}" type="presParOf" srcId="{41902184-29F3-7741-85CA-4DAC67A44998}" destId="{433CA79B-A967-F04D-9639-0A190BC1BA19}" srcOrd="5" destOrd="0" presId="urn:microsoft.com/office/officeart/2005/8/layout/lProcess1"/>
    <dgm:cxn modelId="{6355CE1F-36F5-2349-B4A3-742C25A5BFE7}" type="presParOf" srcId="{41902184-29F3-7741-85CA-4DAC67A44998}" destId="{257640CC-67DA-F048-B236-5E1EC0796C28}" srcOrd="6" destOrd="0" presId="urn:microsoft.com/office/officeart/2005/8/layout/lProcess1"/>
    <dgm:cxn modelId="{C9F8DC27-577D-B145-A465-FCB5095C0940}" type="presParOf" srcId="{41902184-29F3-7741-85CA-4DAC67A44998}" destId="{A16B9430-4508-3747-A067-386B11C809CE}" srcOrd="7" destOrd="0" presId="urn:microsoft.com/office/officeart/2005/8/layout/lProcess1"/>
    <dgm:cxn modelId="{5563D2F9-5131-E64B-BD15-CAB2D9BECF71}" type="presParOf" srcId="{41902184-29F3-7741-85CA-4DAC67A44998}" destId="{094FFC8B-C2F8-2941-B55C-AE86C66ADB65}" srcOrd="8" destOrd="0" presId="urn:microsoft.com/office/officeart/2005/8/layout/lProcess1"/>
    <dgm:cxn modelId="{8BBB89CA-8644-1244-AC6C-EC4E9A65AC04}" type="presParOf" srcId="{6DA911C2-9195-CE43-B49A-A08A4A29C24F}" destId="{AC1FCF40-CA45-AA42-9FB5-8C86ED45A308}" srcOrd="1" destOrd="0" presId="urn:microsoft.com/office/officeart/2005/8/layout/lProcess1"/>
    <dgm:cxn modelId="{5C2970E1-05DD-0E4D-A9F4-F27CDC417614}" type="presParOf" srcId="{6DA911C2-9195-CE43-B49A-A08A4A29C24F}" destId="{169D3E8B-4D88-8244-B1D5-5AF1BF7417ED}" srcOrd="2" destOrd="0" presId="urn:microsoft.com/office/officeart/2005/8/layout/lProcess1"/>
    <dgm:cxn modelId="{8487B6ED-6A29-6D46-99F3-1293C46231E2}" type="presParOf" srcId="{169D3E8B-4D88-8244-B1D5-5AF1BF7417ED}" destId="{E6108459-FFFD-F044-A020-53A9B1789330}" srcOrd="0" destOrd="0" presId="urn:microsoft.com/office/officeart/2005/8/layout/lProcess1"/>
    <dgm:cxn modelId="{27411C36-F9BB-C642-816A-C2E1D35E56A7}" type="presParOf" srcId="{169D3E8B-4D88-8244-B1D5-5AF1BF7417ED}" destId="{0E31F243-DA4C-7D46-992B-427BFFB44F38}" srcOrd="1" destOrd="0" presId="urn:microsoft.com/office/officeart/2005/8/layout/lProcess1"/>
    <dgm:cxn modelId="{83438252-531B-824E-8AE3-FEA7B49957E6}" type="presParOf" srcId="{169D3E8B-4D88-8244-B1D5-5AF1BF7417ED}" destId="{14EDBDCF-ACD8-FC47-8D1B-FDF0696B1198}" srcOrd="2" destOrd="0" presId="urn:microsoft.com/office/officeart/2005/8/layout/lProcess1"/>
    <dgm:cxn modelId="{5FB60D3F-F1C7-784F-8D66-8110DC63ABEC}" type="presParOf" srcId="{169D3E8B-4D88-8244-B1D5-5AF1BF7417ED}" destId="{DD2F0CE0-BC17-1F49-A913-F1A8B84CB9BA}" srcOrd="3" destOrd="0" presId="urn:microsoft.com/office/officeart/2005/8/layout/lProcess1"/>
    <dgm:cxn modelId="{B7AF8AA7-930E-9D44-91F9-47AA93288B4C}" type="presParOf" srcId="{169D3E8B-4D88-8244-B1D5-5AF1BF7417ED}" destId="{52CCECC8-9F60-C74B-9743-63022BC35E72}" srcOrd="4" destOrd="0" presId="urn:microsoft.com/office/officeart/2005/8/layout/lProcess1"/>
    <dgm:cxn modelId="{20AB39E4-65A5-964D-B44C-7C06000F2C73}" type="presParOf" srcId="{169D3E8B-4D88-8244-B1D5-5AF1BF7417ED}" destId="{5179660C-0984-3C45-9258-909BB76AE077}" srcOrd="5" destOrd="0" presId="urn:microsoft.com/office/officeart/2005/8/layout/lProcess1"/>
    <dgm:cxn modelId="{D5E6C1EA-6194-4F4A-BD47-7D3067E3A614}" type="presParOf" srcId="{169D3E8B-4D88-8244-B1D5-5AF1BF7417ED}" destId="{D36F502A-5ABC-1E46-A6B4-7E2D8CD4F8D8}" srcOrd="6" destOrd="0" presId="urn:microsoft.com/office/officeart/2005/8/layout/lProcess1"/>
    <dgm:cxn modelId="{B88A2BB5-483B-904D-B964-934F28BB2666}" type="presParOf" srcId="{169D3E8B-4D88-8244-B1D5-5AF1BF7417ED}" destId="{51FE61F8-9845-5446-9B1A-6641B04F8A1B}" srcOrd="7" destOrd="0" presId="urn:microsoft.com/office/officeart/2005/8/layout/lProcess1"/>
    <dgm:cxn modelId="{0C2804D5-199A-1842-AC80-1504A5125FA3}" type="presParOf" srcId="{169D3E8B-4D88-8244-B1D5-5AF1BF7417ED}" destId="{DD3FC19F-7566-5C42-A23E-57810B3B606D}" srcOrd="8" destOrd="0" presId="urn:microsoft.com/office/officeart/2005/8/layout/lProcess1"/>
    <dgm:cxn modelId="{D1A9D62A-AB85-C247-A0C0-A62C3A608BD8}" type="presParOf" srcId="{169D3E8B-4D88-8244-B1D5-5AF1BF7417ED}" destId="{80A90FF8-5E4A-BD40-83CF-3113266F176D}" srcOrd="9" destOrd="0" presId="urn:microsoft.com/office/officeart/2005/8/layout/lProcess1"/>
    <dgm:cxn modelId="{1476B999-83CF-3E4B-AF02-5D79FEFD25A9}" type="presParOf" srcId="{169D3E8B-4D88-8244-B1D5-5AF1BF7417ED}" destId="{3FCCF061-7D65-4644-B16D-ED4F958FD300}" srcOrd="1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97C8A-6FBB-E645-B53B-323BE27A9467}">
      <dsp:nvSpPr>
        <dsp:cNvPr id="0" name=""/>
        <dsp:cNvSpPr/>
      </dsp:nvSpPr>
      <dsp:spPr>
        <a:xfrm>
          <a:off x="3500" y="15446"/>
          <a:ext cx="3566157" cy="560360"/>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Current </a:t>
          </a:r>
          <a:r>
            <a:rPr lang="en-US" sz="3100" kern="1200" dirty="0" smtClean="0"/>
            <a:t>Leaders</a:t>
          </a:r>
          <a:endParaRPr lang="en-US" sz="3100" kern="1200" dirty="0"/>
        </a:p>
      </dsp:txBody>
      <dsp:txXfrm>
        <a:off x="19912" y="31858"/>
        <a:ext cx="3533333" cy="527536"/>
      </dsp:txXfrm>
    </dsp:sp>
    <dsp:sp modelId="{F59EDCC0-8ABC-2141-A675-6B4734A90CF0}">
      <dsp:nvSpPr>
        <dsp:cNvPr id="0" name=""/>
        <dsp:cNvSpPr/>
      </dsp:nvSpPr>
      <dsp:spPr>
        <a:xfrm rot="5400000">
          <a:off x="1737547" y="624838"/>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944F84-B262-C548-8733-87A8BC6B20B3}">
      <dsp:nvSpPr>
        <dsp:cNvPr id="0" name=""/>
        <dsp:cNvSpPr/>
      </dsp:nvSpPr>
      <dsp:spPr>
        <a:xfrm>
          <a:off x="3500" y="771933"/>
          <a:ext cx="3566157" cy="1078800"/>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Partnership with University of Washington, Center for Educational Leadership to provide 18 month cohort based programs</a:t>
          </a:r>
          <a:endParaRPr lang="en-US" sz="1600" kern="1200" dirty="0"/>
        </a:p>
      </dsp:txBody>
      <dsp:txXfrm>
        <a:off x="35097" y="803530"/>
        <a:ext cx="3502963" cy="1015606"/>
      </dsp:txXfrm>
    </dsp:sp>
    <dsp:sp modelId="{8D7D6C44-3587-0E4B-9F0E-2826C56F81B5}">
      <dsp:nvSpPr>
        <dsp:cNvPr id="0" name=""/>
        <dsp:cNvSpPr/>
      </dsp:nvSpPr>
      <dsp:spPr>
        <a:xfrm rot="5400000">
          <a:off x="1737547" y="1899765"/>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CF52F7-B3AB-5448-9AE3-7A63160179B3}">
      <dsp:nvSpPr>
        <dsp:cNvPr id="0" name=""/>
        <dsp:cNvSpPr/>
      </dsp:nvSpPr>
      <dsp:spPr>
        <a:xfrm>
          <a:off x="3500" y="2046860"/>
          <a:ext cx="3566157" cy="540445"/>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4 Cohorts of at least 50 participants over four years.</a:t>
          </a:r>
          <a:endParaRPr lang="en-US" sz="1600" kern="1200" dirty="0"/>
        </a:p>
      </dsp:txBody>
      <dsp:txXfrm>
        <a:off x="19329" y="2062689"/>
        <a:ext cx="3534499" cy="508787"/>
      </dsp:txXfrm>
    </dsp:sp>
    <dsp:sp modelId="{433CA79B-A967-F04D-9639-0A190BC1BA19}">
      <dsp:nvSpPr>
        <dsp:cNvPr id="0" name=""/>
        <dsp:cNvSpPr/>
      </dsp:nvSpPr>
      <dsp:spPr>
        <a:xfrm rot="5400000">
          <a:off x="1737547" y="2636336"/>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7640CC-67DA-F048-B236-5E1EC0796C28}">
      <dsp:nvSpPr>
        <dsp:cNvPr id="0" name=""/>
        <dsp:cNvSpPr/>
      </dsp:nvSpPr>
      <dsp:spPr>
        <a:xfrm>
          <a:off x="20266" y="2783431"/>
          <a:ext cx="3532625" cy="562383"/>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Outcome: Every district in Oregon will have trained central office administrators</a:t>
          </a:r>
          <a:endParaRPr lang="en-US" sz="1600" kern="1200" dirty="0"/>
        </a:p>
      </dsp:txBody>
      <dsp:txXfrm>
        <a:off x="36738" y="2799903"/>
        <a:ext cx="3499681" cy="529439"/>
      </dsp:txXfrm>
    </dsp:sp>
    <dsp:sp modelId="{A16B9430-4508-3747-A067-386B11C809CE}">
      <dsp:nvSpPr>
        <dsp:cNvPr id="0" name=""/>
        <dsp:cNvSpPr/>
      </dsp:nvSpPr>
      <dsp:spPr>
        <a:xfrm rot="5400000">
          <a:off x="1737547" y="3394846"/>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4FFC8B-C2F8-2941-B55C-AE86C66ADB65}">
      <dsp:nvSpPr>
        <dsp:cNvPr id="0" name=""/>
        <dsp:cNvSpPr/>
      </dsp:nvSpPr>
      <dsp:spPr>
        <a:xfrm>
          <a:off x="3500" y="3541941"/>
          <a:ext cx="3566157" cy="560360"/>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Purpose: Increase capacity of districts to scale up from “Islands of Excellence”</a:t>
          </a:r>
          <a:endParaRPr lang="en-US" sz="1600" kern="1200" dirty="0"/>
        </a:p>
      </dsp:txBody>
      <dsp:txXfrm>
        <a:off x="19912" y="3558353"/>
        <a:ext cx="3533333" cy="527536"/>
      </dsp:txXfrm>
    </dsp:sp>
    <dsp:sp modelId="{E6108459-FFFD-F044-A020-53A9B1789330}">
      <dsp:nvSpPr>
        <dsp:cNvPr id="0" name=""/>
        <dsp:cNvSpPr/>
      </dsp:nvSpPr>
      <dsp:spPr>
        <a:xfrm>
          <a:off x="3883460" y="15446"/>
          <a:ext cx="3549593" cy="560360"/>
        </a:xfrm>
        <a:prstGeom prst="roundRect">
          <a:avLst>
            <a:gd name="adj" fmla="val 10000"/>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Aspiring Leaders</a:t>
          </a:r>
          <a:endParaRPr lang="en-US" sz="3100" kern="1200" dirty="0"/>
        </a:p>
      </dsp:txBody>
      <dsp:txXfrm>
        <a:off x="3899872" y="31858"/>
        <a:ext cx="3516769" cy="527536"/>
      </dsp:txXfrm>
    </dsp:sp>
    <dsp:sp modelId="{0E31F243-DA4C-7D46-992B-427BFFB44F38}">
      <dsp:nvSpPr>
        <dsp:cNvPr id="0" name=""/>
        <dsp:cNvSpPr/>
      </dsp:nvSpPr>
      <dsp:spPr>
        <a:xfrm rot="5400000">
          <a:off x="5609225" y="624838"/>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4EDBDCF-ACD8-FC47-8D1B-FDF0696B1198}">
      <dsp:nvSpPr>
        <dsp:cNvPr id="0" name=""/>
        <dsp:cNvSpPr/>
      </dsp:nvSpPr>
      <dsp:spPr>
        <a:xfrm>
          <a:off x="3883460" y="771933"/>
          <a:ext cx="3549593" cy="56036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Partnership with an university or professional organization</a:t>
          </a:r>
          <a:endParaRPr lang="en-US" sz="1600" kern="1200" dirty="0"/>
        </a:p>
      </dsp:txBody>
      <dsp:txXfrm>
        <a:off x="3899872" y="788345"/>
        <a:ext cx="3516769" cy="527536"/>
      </dsp:txXfrm>
    </dsp:sp>
    <dsp:sp modelId="{DD2F0CE0-BC17-1F49-A913-F1A8B84CB9BA}">
      <dsp:nvSpPr>
        <dsp:cNvPr id="0" name=""/>
        <dsp:cNvSpPr/>
      </dsp:nvSpPr>
      <dsp:spPr>
        <a:xfrm rot="5400000">
          <a:off x="5609225" y="1381325"/>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CCECC8-9F60-C74B-9743-63022BC35E72}">
      <dsp:nvSpPr>
        <dsp:cNvPr id="0" name=""/>
        <dsp:cNvSpPr/>
      </dsp:nvSpPr>
      <dsp:spPr>
        <a:xfrm>
          <a:off x="3883460" y="1528420"/>
          <a:ext cx="3549593" cy="855693"/>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Intentional recruitment and rigorous selection of candidates from historically underrepresented groups</a:t>
          </a:r>
        </a:p>
      </dsp:txBody>
      <dsp:txXfrm>
        <a:off x="3908522" y="1553482"/>
        <a:ext cx="3499469" cy="805569"/>
      </dsp:txXfrm>
    </dsp:sp>
    <dsp:sp modelId="{5179660C-0984-3C45-9258-909BB76AE077}">
      <dsp:nvSpPr>
        <dsp:cNvPr id="0" name=""/>
        <dsp:cNvSpPr/>
      </dsp:nvSpPr>
      <dsp:spPr>
        <a:xfrm rot="5400000">
          <a:off x="5609225" y="2433144"/>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6F502A-5ABC-1E46-A6B4-7E2D8CD4F8D8}">
      <dsp:nvSpPr>
        <dsp:cNvPr id="0" name=""/>
        <dsp:cNvSpPr/>
      </dsp:nvSpPr>
      <dsp:spPr>
        <a:xfrm>
          <a:off x="3883460" y="2580239"/>
          <a:ext cx="3549593" cy="56036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Incorporate a half-time residency experience  to allow each candidate to develop school leadership skills</a:t>
          </a:r>
        </a:p>
      </dsp:txBody>
      <dsp:txXfrm>
        <a:off x="3899872" y="2596651"/>
        <a:ext cx="3516769" cy="527536"/>
      </dsp:txXfrm>
    </dsp:sp>
    <dsp:sp modelId="{51FE61F8-9845-5446-9B1A-6641B04F8A1B}">
      <dsp:nvSpPr>
        <dsp:cNvPr id="0" name=""/>
        <dsp:cNvSpPr/>
      </dsp:nvSpPr>
      <dsp:spPr>
        <a:xfrm rot="5400000">
          <a:off x="5609225" y="3189631"/>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D3FC19F-7566-5C42-A23E-57810B3B606D}">
      <dsp:nvSpPr>
        <dsp:cNvPr id="0" name=""/>
        <dsp:cNvSpPr/>
      </dsp:nvSpPr>
      <dsp:spPr>
        <a:xfrm>
          <a:off x="3883460" y="3336726"/>
          <a:ext cx="3549593" cy="3648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Mentoring over first 2 years</a:t>
          </a:r>
        </a:p>
      </dsp:txBody>
      <dsp:txXfrm>
        <a:off x="3894145" y="3347411"/>
        <a:ext cx="3528223" cy="343441"/>
      </dsp:txXfrm>
    </dsp:sp>
    <dsp:sp modelId="{80A90FF8-5E4A-BD40-83CF-3113266F176D}">
      <dsp:nvSpPr>
        <dsp:cNvPr id="0" name=""/>
        <dsp:cNvSpPr/>
      </dsp:nvSpPr>
      <dsp:spPr>
        <a:xfrm rot="5400000">
          <a:off x="5609225" y="3750569"/>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FCCF061-7D65-4644-B16D-ED4F958FD300}">
      <dsp:nvSpPr>
        <dsp:cNvPr id="0" name=""/>
        <dsp:cNvSpPr/>
      </dsp:nvSpPr>
      <dsp:spPr>
        <a:xfrm>
          <a:off x="3883460" y="3897663"/>
          <a:ext cx="3549593" cy="5093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Exploratory “pre-program” experiences to encourage a diverse candidate pool</a:t>
          </a:r>
        </a:p>
      </dsp:txBody>
      <dsp:txXfrm>
        <a:off x="3898377" y="3912580"/>
        <a:ext cx="3519759" cy="4794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B226CC-77E7-D746-9555-8E5B499BA101}" type="datetime1">
              <a:rPr lang="en-US" smtClean="0"/>
              <a:pPr/>
              <a:t>10/25/15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37BE52-893B-D541-A84D-8FDA08D87B85}" type="slidenum">
              <a:rPr lang="en-US" smtClean="0"/>
              <a:pPr/>
              <a:t>‹#›</a:t>
            </a:fld>
            <a:endParaRPr lang="en-US" dirty="0"/>
          </a:p>
        </p:txBody>
      </p:sp>
    </p:spTree>
    <p:extLst>
      <p:ext uri="{BB962C8B-B14F-4D97-AF65-F5344CB8AC3E}">
        <p14:creationId xmlns:p14="http://schemas.microsoft.com/office/powerpoint/2010/main" val="1075985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628BC-0A9E-2641-A2AF-71FB362D8601}" type="datetime1">
              <a:rPr lang="en-US" smtClean="0"/>
              <a:pPr/>
              <a:t>10/25/15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20380B-AD0E-A245-A52B-0ECCA6C22BD5}" type="slidenum">
              <a:rPr lang="en-US" smtClean="0"/>
              <a:pPr/>
              <a:t>‹#›</a:t>
            </a:fld>
            <a:endParaRPr lang="en-US" dirty="0"/>
          </a:p>
        </p:txBody>
      </p:sp>
    </p:spTree>
    <p:extLst>
      <p:ext uri="{BB962C8B-B14F-4D97-AF65-F5344CB8AC3E}">
        <p14:creationId xmlns:p14="http://schemas.microsoft.com/office/powerpoint/2010/main" val="22831209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a:t>
            </a:fld>
            <a:endParaRPr lang="en-US" dirty="0"/>
          </a:p>
        </p:txBody>
      </p:sp>
    </p:spTree>
    <p:extLst>
      <p:ext uri="{BB962C8B-B14F-4D97-AF65-F5344CB8AC3E}">
        <p14:creationId xmlns:p14="http://schemas.microsoft.com/office/powerpoint/2010/main" val="29438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smtClean="0">
                <a:solidFill>
                  <a:srgbClr val="1C3C00"/>
                </a:solidFill>
                <a:latin typeface="Garamond"/>
                <a:cs typeface="Garamond"/>
              </a:rPr>
              <a:t>Frank or ???</a:t>
            </a:r>
          </a:p>
          <a:p>
            <a:pPr lvl="1"/>
            <a:endParaRPr lang="en-US" sz="1600" dirty="0" smtClean="0">
              <a:solidFill>
                <a:srgbClr val="1C3C00"/>
              </a:solidFill>
              <a:latin typeface="Garamond"/>
              <a:cs typeface="Garamond"/>
            </a:endParaRPr>
          </a:p>
          <a:p>
            <a:pPr lvl="1"/>
            <a:r>
              <a:rPr lang="en-US" sz="1600" dirty="0" smtClean="0">
                <a:solidFill>
                  <a:srgbClr val="1C3C00"/>
                </a:solidFill>
                <a:latin typeface="Garamond"/>
                <a:cs typeface="Garamond"/>
              </a:rPr>
              <a:t>Internships are typically on top of teachers’ existing responsibilities, and are therefore not substantive and relevant enough to teach skills that research documents as necessary ingredients for effective leadership.</a:t>
            </a:r>
          </a:p>
          <a:p>
            <a:pPr lvl="1"/>
            <a:r>
              <a:rPr lang="en-US" sz="1600" dirty="0" smtClean="0">
                <a:solidFill>
                  <a:srgbClr val="1C3C00"/>
                </a:solidFill>
                <a:latin typeface="Garamond"/>
                <a:cs typeface="Garamond"/>
              </a:rPr>
              <a:t>Programs do not differentiate preparation by type (priority v. focus), region (rural v. urban), level (elementary, middle, high school) or position (principal v. superintendent).</a:t>
            </a:r>
          </a:p>
          <a:p>
            <a:pPr marL="0" indent="0">
              <a:buFont typeface="Arial"/>
              <a:buNone/>
            </a:pPr>
            <a:endParaRPr lang="en-US" dirty="0" smtClean="0"/>
          </a:p>
          <a:p>
            <a:pPr marL="0" indent="0">
              <a:buFont typeface="Arial"/>
              <a:buNone/>
            </a:pPr>
            <a:endParaRPr lang="en-US" dirty="0" smtClean="0"/>
          </a:p>
          <a:p>
            <a:pPr marL="0" indent="0">
              <a:buFont typeface="Arial"/>
              <a:buNone/>
            </a:pPr>
            <a:r>
              <a:rPr lang="en-US" dirty="0" smtClean="0"/>
              <a:t>We</a:t>
            </a:r>
            <a:r>
              <a:rPr lang="en-US" baseline="0" dirty="0" smtClean="0"/>
              <a:t> studied promising practices from around the country</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10</a:t>
            </a:fld>
            <a:endParaRPr lang="en-US" dirty="0"/>
          </a:p>
        </p:txBody>
      </p:sp>
    </p:spTree>
    <p:extLst>
      <p:ext uri="{BB962C8B-B14F-4D97-AF65-F5344CB8AC3E}">
        <p14:creationId xmlns:p14="http://schemas.microsoft.com/office/powerpoint/2010/main" val="280411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F</a:t>
            </a:r>
            <a:r>
              <a:rPr lang="en-US" dirty="0" smtClean="0"/>
              <a:t>rank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11</a:t>
            </a:fld>
            <a:endParaRPr lang="en-US" dirty="0"/>
          </a:p>
        </p:txBody>
      </p:sp>
    </p:spTree>
    <p:extLst>
      <p:ext uri="{BB962C8B-B14F-4D97-AF65-F5344CB8AC3E}">
        <p14:creationId xmlns:p14="http://schemas.microsoft.com/office/powerpoint/2010/main" val="75951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12</a:t>
            </a:fld>
            <a:endParaRPr lang="en-US" dirty="0"/>
          </a:p>
        </p:txBody>
      </p:sp>
    </p:spTree>
    <p:extLst>
      <p:ext uri="{BB962C8B-B14F-4D97-AF65-F5344CB8AC3E}">
        <p14:creationId xmlns:p14="http://schemas.microsoft.com/office/powerpoint/2010/main" val="3043071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13</a:t>
            </a:fld>
            <a:endParaRPr lang="en-US" dirty="0"/>
          </a:p>
        </p:txBody>
      </p:sp>
    </p:spTree>
    <p:extLst>
      <p:ext uri="{BB962C8B-B14F-4D97-AF65-F5344CB8AC3E}">
        <p14:creationId xmlns:p14="http://schemas.microsoft.com/office/powerpoint/2010/main" val="3012319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Frankl</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14</a:t>
            </a:fld>
            <a:endParaRPr lang="en-US" dirty="0"/>
          </a:p>
        </p:txBody>
      </p:sp>
    </p:spTree>
    <p:extLst>
      <p:ext uri="{BB962C8B-B14F-4D97-AF65-F5344CB8AC3E}">
        <p14:creationId xmlns:p14="http://schemas.microsoft.com/office/powerpoint/2010/main" val="1657620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15</a:t>
            </a:fld>
            <a:endParaRPr lang="en-US" dirty="0"/>
          </a:p>
        </p:txBody>
      </p:sp>
    </p:spTree>
    <p:extLst>
      <p:ext uri="{BB962C8B-B14F-4D97-AF65-F5344CB8AC3E}">
        <p14:creationId xmlns:p14="http://schemas.microsoft.com/office/powerpoint/2010/main" val="2427830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p>
          <a:p>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16</a:t>
            </a:fld>
            <a:endParaRPr lang="en-US" dirty="0"/>
          </a:p>
        </p:txBody>
      </p:sp>
    </p:spTree>
    <p:extLst>
      <p:ext uri="{BB962C8B-B14F-4D97-AF65-F5344CB8AC3E}">
        <p14:creationId xmlns:p14="http://schemas.microsoft.com/office/powerpoint/2010/main" val="305083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Frank &amp; Erin</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25</a:t>
            </a:fld>
            <a:endParaRPr lang="en-US" dirty="0"/>
          </a:p>
        </p:txBody>
      </p:sp>
    </p:spTree>
    <p:extLst>
      <p:ext uri="{BB962C8B-B14F-4D97-AF65-F5344CB8AC3E}">
        <p14:creationId xmlns:p14="http://schemas.microsoft.com/office/powerpoint/2010/main" val="3555676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 and all </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26</a:t>
            </a:fld>
            <a:endParaRPr lang="en-US" dirty="0"/>
          </a:p>
        </p:txBody>
      </p:sp>
    </p:spTree>
    <p:extLst>
      <p:ext uri="{BB962C8B-B14F-4D97-AF65-F5344CB8AC3E}">
        <p14:creationId xmlns:p14="http://schemas.microsoft.com/office/powerpoint/2010/main" val="202472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28</a:t>
            </a:fld>
            <a:endParaRPr lang="en-US" dirty="0"/>
          </a:p>
        </p:txBody>
      </p:sp>
    </p:spTree>
    <p:extLst>
      <p:ext uri="{BB962C8B-B14F-4D97-AF65-F5344CB8AC3E}">
        <p14:creationId xmlns:p14="http://schemas.microsoft.com/office/powerpoint/2010/main" val="29438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200" dirty="0" smtClean="0">
                <a:solidFill>
                  <a:srgbClr val="1C3C00"/>
                </a:solidFill>
                <a:latin typeface="Garamond"/>
                <a:cs typeface="Garamond"/>
              </a:rPr>
              <a:t>Teachers impact students in their classroom, while principals impact all students in school.</a:t>
            </a:r>
          </a:p>
          <a:p>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2</a:t>
            </a:fld>
            <a:endParaRPr lang="en-US" dirty="0"/>
          </a:p>
        </p:txBody>
      </p:sp>
    </p:spTree>
    <p:extLst>
      <p:ext uri="{BB962C8B-B14F-4D97-AF65-F5344CB8AC3E}">
        <p14:creationId xmlns:p14="http://schemas.microsoft.com/office/powerpoint/2010/main" val="1933476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Krista</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3</a:t>
            </a:fld>
            <a:endParaRPr lang="en-US" dirty="0"/>
          </a:p>
        </p:txBody>
      </p:sp>
    </p:spTree>
    <p:extLst>
      <p:ext uri="{BB962C8B-B14F-4D97-AF65-F5344CB8AC3E}">
        <p14:creationId xmlns:p14="http://schemas.microsoft.com/office/powerpoint/2010/main" val="280411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Sue</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4</a:t>
            </a:fld>
            <a:endParaRPr lang="en-US" dirty="0"/>
          </a:p>
        </p:txBody>
      </p:sp>
    </p:spTree>
    <p:extLst>
      <p:ext uri="{BB962C8B-B14F-4D97-AF65-F5344CB8AC3E}">
        <p14:creationId xmlns:p14="http://schemas.microsoft.com/office/powerpoint/2010/main" val="1933476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Rationale and</a:t>
            </a:r>
            <a:r>
              <a:rPr lang="en-US" baseline="0" dirty="0" smtClean="0"/>
              <a:t> background for DLC--</a:t>
            </a:r>
            <a:r>
              <a:rPr lang="en-US" dirty="0" smtClean="0"/>
              <a:t>Frank</a:t>
            </a:r>
          </a:p>
          <a:p>
            <a:endParaRPr lang="en-US" dirty="0" smtClean="0"/>
          </a:p>
        </p:txBody>
      </p:sp>
      <p:sp>
        <p:nvSpPr>
          <p:cNvPr id="4" name="Slide Number Placeholder 3"/>
          <p:cNvSpPr>
            <a:spLocks noGrp="1"/>
          </p:cNvSpPr>
          <p:nvPr>
            <p:ph type="sldNum" sz="quarter" idx="10"/>
          </p:nvPr>
        </p:nvSpPr>
        <p:spPr/>
        <p:txBody>
          <a:bodyPr/>
          <a:lstStyle/>
          <a:p>
            <a:fld id="{E120380B-AD0E-A245-A52B-0ECCA6C22BD5}" type="slidenum">
              <a:rPr lang="en-US" smtClean="0"/>
              <a:pPr/>
              <a:t>5</a:t>
            </a:fld>
            <a:endParaRPr lang="en-US" dirty="0"/>
          </a:p>
        </p:txBody>
      </p:sp>
    </p:spTree>
    <p:extLst>
      <p:ext uri="{BB962C8B-B14F-4D97-AF65-F5344CB8AC3E}">
        <p14:creationId xmlns:p14="http://schemas.microsoft.com/office/powerpoint/2010/main" val="1392409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 to ???</a:t>
            </a:r>
            <a:endParaRPr lang="en-US" baseline="0" dirty="0" smtClean="0"/>
          </a:p>
          <a:p>
            <a:endParaRPr lang="en-US" dirty="0" smtClean="0"/>
          </a:p>
          <a:p>
            <a:r>
              <a:rPr lang="en-US" dirty="0" smtClean="0"/>
              <a:t>Just a reminder what our teams’ original charge consisted of . . .</a:t>
            </a:r>
            <a:endParaRPr lang="en-US" dirty="0"/>
          </a:p>
        </p:txBody>
      </p:sp>
      <p:sp>
        <p:nvSpPr>
          <p:cNvPr id="4" name="Slide Number Placeholder 3"/>
          <p:cNvSpPr>
            <a:spLocks noGrp="1"/>
          </p:cNvSpPr>
          <p:nvPr>
            <p:ph type="sldNum" sz="quarter" idx="10"/>
          </p:nvPr>
        </p:nvSpPr>
        <p:spPr/>
        <p:txBody>
          <a:bodyPr/>
          <a:lstStyle/>
          <a:p>
            <a:fld id="{668C58C0-0C1C-034A-A045-6AC87CE8B2C4}" type="slidenum">
              <a:rPr lang="en-US" smtClean="0"/>
              <a:t>6</a:t>
            </a:fld>
            <a:endParaRPr lang="en-US" dirty="0"/>
          </a:p>
        </p:txBody>
      </p:sp>
    </p:spTree>
    <p:extLst>
      <p:ext uri="{BB962C8B-B14F-4D97-AF65-F5344CB8AC3E}">
        <p14:creationId xmlns:p14="http://schemas.microsoft.com/office/powerpoint/2010/main" val="2474985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Frank</a:t>
            </a:r>
            <a:r>
              <a:rPr lang="en-US" baseline="0" dirty="0" smtClean="0"/>
              <a:t> or ???</a:t>
            </a:r>
            <a:endParaRPr lang="en-US" dirty="0" smtClean="0"/>
          </a:p>
          <a:p>
            <a:pPr marL="171450" indent="-171450">
              <a:buFont typeface="Arial"/>
              <a:buChar char="•"/>
            </a:pPr>
            <a:endParaRPr lang="en-US" dirty="0" smtClean="0"/>
          </a:p>
          <a:p>
            <a:pPr marL="171450" indent="-171450">
              <a:buFont typeface="Arial"/>
              <a:buChar char="•"/>
            </a:pPr>
            <a:r>
              <a:rPr lang="en-US" dirty="0" smtClean="0"/>
              <a:t>School-level</a:t>
            </a:r>
            <a:r>
              <a:rPr lang="en-US" baseline="0" dirty="0" smtClean="0"/>
              <a:t> (i.e. school culture) than impact on classroom instruction and curriculum</a:t>
            </a:r>
          </a:p>
          <a:p>
            <a:pPr marL="171450" indent="-171450">
              <a:buFont typeface="Arial"/>
              <a:buChar char="•"/>
            </a:pPr>
            <a:r>
              <a:rPr lang="en-US" sz="1200" kern="1200" dirty="0" smtClean="0">
                <a:solidFill>
                  <a:schemeClr val="tx1"/>
                </a:solidFill>
                <a:effectLst/>
                <a:latin typeface="+mn-lt"/>
                <a:ea typeface="+mn-ea"/>
                <a:cs typeface="+mn-cs"/>
              </a:rPr>
              <a:t>The weaker impact of principal turnover on classroom variables might suggest that teacher classroom practice is in some way buffered from direct effects of changes in principal leadership.” </a:t>
            </a:r>
          </a:p>
          <a:p>
            <a:pPr marL="171450" indent="-171450">
              <a:buFont typeface="Arial"/>
              <a:buChar char="•"/>
            </a:pPr>
            <a:r>
              <a:rPr lang="en-US" sz="1200" kern="1200" dirty="0" smtClean="0">
                <a:solidFill>
                  <a:schemeClr val="tx1"/>
                </a:solidFill>
                <a:effectLst/>
                <a:latin typeface="+mn-lt"/>
                <a:ea typeface="+mn-ea"/>
                <a:cs typeface="+mn-cs"/>
              </a:rPr>
              <a:t>Burkhauser: “</a:t>
            </a:r>
            <a:r>
              <a:rPr lang="en-US" sz="1200" kern="1200" dirty="0" smtClean="0">
                <a:solidFill>
                  <a:schemeClr val="tx1"/>
                </a:solidFill>
                <a:latin typeface="+mn-lt"/>
                <a:ea typeface="+mn-ea"/>
                <a:cs typeface="+mn-cs"/>
              </a:rPr>
              <a:t>New principals were more likely to leave when test scores declined in their first year. Of the 61 schools that lost their first-year principals after one year, we were able to calculate aver- age gain scores for 51 of the schools for the year that principal was in place. Forty out of the 51 had experienced clear achievement declines (meaning that the score on our gain score measure of school performance was in the lowest third of our sample in at least one subject), and 11 experienced gains or no change. The fact that 78 percent of the principals who left after one year and for whom we had gain score information had experienced declines in gain scores sug- gests that at least some of early career turnover among principals that is observed may be driven by concerns on the part of district leaders or other stakeholders about principals’ performance.”</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7</a:t>
            </a:fld>
            <a:endParaRPr lang="en-US" dirty="0"/>
          </a:p>
        </p:txBody>
      </p:sp>
    </p:spTree>
    <p:extLst>
      <p:ext uri="{BB962C8B-B14F-4D97-AF65-F5344CB8AC3E}">
        <p14:creationId xmlns:p14="http://schemas.microsoft.com/office/powerpoint/2010/main" val="2804119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r>
              <a:rPr lang="en-US" baseline="0" dirty="0" smtClean="0"/>
              <a:t> or ??</a:t>
            </a:r>
            <a:endParaRPr lang="en-US" dirty="0" smtClean="0"/>
          </a:p>
        </p:txBody>
      </p:sp>
      <p:sp>
        <p:nvSpPr>
          <p:cNvPr id="4" name="Slide Number Placeholder 3"/>
          <p:cNvSpPr>
            <a:spLocks noGrp="1"/>
          </p:cNvSpPr>
          <p:nvPr>
            <p:ph type="sldNum" sz="quarter" idx="10"/>
          </p:nvPr>
        </p:nvSpPr>
        <p:spPr/>
        <p:txBody>
          <a:bodyPr/>
          <a:lstStyle/>
          <a:p>
            <a:fld id="{E120380B-AD0E-A245-A52B-0ECCA6C22BD5}" type="slidenum">
              <a:rPr lang="en-US" smtClean="0"/>
              <a:pPr/>
              <a:t>8</a:t>
            </a:fld>
            <a:endParaRPr lang="en-US" dirty="0"/>
          </a:p>
        </p:txBody>
      </p:sp>
    </p:spTree>
    <p:extLst>
      <p:ext uri="{BB962C8B-B14F-4D97-AF65-F5344CB8AC3E}">
        <p14:creationId xmlns:p14="http://schemas.microsoft.com/office/powerpoint/2010/main" val="56547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Frank</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9</a:t>
            </a:fld>
            <a:endParaRPr lang="en-US" dirty="0"/>
          </a:p>
        </p:txBody>
      </p:sp>
    </p:spTree>
    <p:extLst>
      <p:ext uri="{BB962C8B-B14F-4D97-AF65-F5344CB8AC3E}">
        <p14:creationId xmlns:p14="http://schemas.microsoft.com/office/powerpoint/2010/main" val="1933476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9" descr="chalkboard_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304800" y="2449513"/>
            <a:ext cx="8839200" cy="2732087"/>
          </a:xfrm>
          <a:prstGeom prst="rect">
            <a:avLst/>
          </a:prstGeom>
          <a:solidFill>
            <a:schemeClr val="bg1"/>
          </a:solidFill>
          <a:ln w="9525" cap="flat" cmpd="sng" algn="ctr">
            <a:noFill/>
            <a:prstDash val="solid"/>
            <a:round/>
            <a:headEnd type="none" w="med" len="med"/>
            <a:tailEnd type="none" w="med" len="med"/>
          </a:ln>
          <a:effectLst>
            <a:outerShdw blurRad="114300" dist="1143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sp>
        <p:nvSpPr>
          <p:cNvPr id="4" name="Text Box 12"/>
          <p:cNvSpPr txBox="1">
            <a:spLocks noChangeArrowheads="1"/>
          </p:cNvSpPr>
          <p:nvPr/>
        </p:nvSpPr>
        <p:spPr bwMode="auto">
          <a:xfrm>
            <a:off x="685800" y="3124200"/>
            <a:ext cx="4114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1" fontAlgn="base" hangingPunct="1">
              <a:lnSpc>
                <a:spcPct val="90000"/>
              </a:lnSpc>
              <a:spcBef>
                <a:spcPct val="0"/>
              </a:spcBef>
              <a:spcAft>
                <a:spcPct val="0"/>
              </a:spcAft>
            </a:pPr>
            <a:r>
              <a:rPr lang="en-US" sz="2800" b="1" dirty="0">
                <a:solidFill>
                  <a:srgbClr val="336666"/>
                </a:solidFill>
                <a:latin typeface="Calibri" charset="0"/>
              </a:rPr>
              <a:t>UNITING OREGONIANS…</a:t>
            </a:r>
          </a:p>
          <a:p>
            <a:pPr defTabSz="914400" eaLnBrk="1" fontAlgn="base" hangingPunct="1">
              <a:lnSpc>
                <a:spcPct val="90000"/>
              </a:lnSpc>
              <a:spcBef>
                <a:spcPct val="0"/>
              </a:spcBef>
              <a:spcAft>
                <a:spcPct val="0"/>
              </a:spcAft>
            </a:pPr>
            <a:r>
              <a:rPr lang="en-US" sz="2400" dirty="0">
                <a:solidFill>
                  <a:srgbClr val="F26322"/>
                </a:solidFill>
                <a:latin typeface="Calibri" charset="0"/>
              </a:rPr>
              <a:t>TO DO WHAT IT TAKES TO MAKE OUR SCHOOLS AMONG THE NATION’S BEST.</a:t>
            </a:r>
          </a:p>
        </p:txBody>
      </p:sp>
      <p:pic>
        <p:nvPicPr>
          <p:cNvPr id="5" name="Picture 11" descr="iStock_000007577096Medium.jpg"/>
          <p:cNvPicPr>
            <a:picLocks noChangeAspect="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5029200" y="2449513"/>
            <a:ext cx="4114800" cy="2732087"/>
          </a:xfrm>
          <a:prstGeom prst="rect">
            <a:avLst/>
          </a:prstGeom>
          <a:noFill/>
          <a:ln>
            <a:noFill/>
          </a:ln>
          <a:extLst>
            <a:ext uri="{909E8E84-426E-40dd-AFC4-6F175D3DCCD1}">
              <a14:hiddenFill xmlns:a14="http://schemas.microsoft.com/office/drawing/2010/main">
                <a:solidFill>
                  <a:srgbClr val="FFFFFF">
                    <a:alpha val="89803"/>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4"/>
          <a:srcRect/>
          <a:stretch>
            <a:fillRect/>
          </a:stretch>
        </p:blipFill>
        <p:spPr bwMode="auto">
          <a:xfrm>
            <a:off x="7219950" y="4603750"/>
            <a:ext cx="1619250" cy="1949450"/>
          </a:xfrm>
          <a:prstGeom prst="rect">
            <a:avLst/>
          </a:prstGeom>
          <a:noFill/>
          <a:ln w="9525">
            <a:noFill/>
            <a:miter lim="800000"/>
            <a:headEnd/>
            <a:tailEnd/>
          </a:ln>
          <a:effectLst>
            <a:outerShdw blurRad="114300" dist="76200" dir="2700000">
              <a:srgbClr val="000000">
                <a:alpha val="43000"/>
              </a:srgbClr>
            </a:outerShdw>
          </a:effectLst>
        </p:spPr>
      </p:pic>
      <p:pic>
        <p:nvPicPr>
          <p:cNvPr id="7" name="Picture 9" descr="chalkboard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304800" y="2449513"/>
            <a:ext cx="8839200" cy="2732087"/>
          </a:xfrm>
          <a:prstGeom prst="rect">
            <a:avLst/>
          </a:prstGeom>
          <a:solidFill>
            <a:schemeClr val="bg1"/>
          </a:solidFill>
          <a:ln w="9525" cap="flat" cmpd="sng" algn="ctr">
            <a:noFill/>
            <a:prstDash val="solid"/>
            <a:round/>
            <a:headEnd type="none" w="med" len="med"/>
            <a:tailEnd type="none" w="med" len="med"/>
          </a:ln>
          <a:effectLst>
            <a:outerShdw blurRad="114300" dist="1143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pic>
        <p:nvPicPr>
          <p:cNvPr id="9" name="Picture 11" descr="iStock_000007577096Medium.jpg"/>
          <p:cNvPicPr>
            <a:picLocks noChangeAspect="1"/>
          </p:cNvPicPr>
          <p:nvPr userDrawn="1"/>
        </p:nvPicPr>
        <p:blipFill>
          <a:blip r:embed="rId3">
            <a:alphaModFix amt="90000"/>
            <a:extLst>
              <a:ext uri="{28A0092B-C50C-407E-A947-70E740481C1C}">
                <a14:useLocalDpi xmlns:a14="http://schemas.microsoft.com/office/drawing/2010/main" val="0"/>
              </a:ext>
            </a:extLst>
          </a:blip>
          <a:srcRect/>
          <a:stretch>
            <a:fillRect/>
          </a:stretch>
        </p:blipFill>
        <p:spPr bwMode="auto">
          <a:xfrm>
            <a:off x="5029200" y="2449513"/>
            <a:ext cx="4114800" cy="2732087"/>
          </a:xfrm>
          <a:prstGeom prst="rect">
            <a:avLst/>
          </a:prstGeom>
          <a:noFill/>
          <a:ln>
            <a:noFill/>
          </a:ln>
          <a:extLst>
            <a:ext uri="{909E8E84-426E-40dd-AFC4-6F175D3DCCD1}">
              <a14:hiddenFill xmlns:a14="http://schemas.microsoft.com/office/drawing/2010/main">
                <a:solidFill>
                  <a:srgbClr val="FFFFFF">
                    <a:alpha val="89803"/>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125834"/>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68916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143000"/>
            <a:ext cx="1752600"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1143000"/>
            <a:ext cx="510540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3203715"/>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9" descr="chalkboard_imag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bwMode="auto">
          <a:xfrm>
            <a:off x="304800" y="2449514"/>
            <a:ext cx="8839200" cy="2732087"/>
          </a:xfrm>
          <a:prstGeom prst="rect">
            <a:avLst/>
          </a:prstGeom>
          <a:solidFill>
            <a:schemeClr val="bg1"/>
          </a:solidFill>
          <a:ln w="9525" cap="flat" cmpd="sng" algn="ctr">
            <a:noFill/>
            <a:prstDash val="solid"/>
            <a:round/>
            <a:headEnd type="none" w="med" len="med"/>
            <a:tailEnd type="none" w="med" len="med"/>
          </a:ln>
          <a:effectLst>
            <a:outerShdw blurRad="114300" dist="114300" dir="2700000">
              <a:srgbClr val="000000">
                <a:alpha val="43000"/>
              </a:srgbClr>
            </a:outerShdw>
          </a:effectLst>
        </p:spPr>
        <p:txBody>
          <a:bodyPr>
            <a:prstTxWarp prst="textNoShape">
              <a:avLst/>
            </a:prstTxWarp>
          </a:bodyPr>
          <a:lstStyle/>
          <a:p>
            <a:pPr eaLnBrk="0" hangingPunct="0">
              <a:defRPr/>
            </a:pPr>
            <a:endParaRPr lang="en-US" sz="2400" dirty="0">
              <a:latin typeface="Arial" pitchFamily="-107" charset="0"/>
              <a:ea typeface="ＭＳ Ｐゴシック" pitchFamily="-107" charset="-128"/>
              <a:cs typeface="ＭＳ Ｐゴシック" pitchFamily="-107" charset="-128"/>
            </a:endParaRPr>
          </a:p>
        </p:txBody>
      </p:sp>
      <p:sp>
        <p:nvSpPr>
          <p:cNvPr id="4" name="Text Box 12"/>
          <p:cNvSpPr txBox="1">
            <a:spLocks noChangeArrowheads="1"/>
          </p:cNvSpPr>
          <p:nvPr/>
        </p:nvSpPr>
        <p:spPr bwMode="auto">
          <a:xfrm>
            <a:off x="685800" y="3124201"/>
            <a:ext cx="4114800" cy="1483483"/>
          </a:xfrm>
          <a:prstGeom prst="rect">
            <a:avLst/>
          </a:prstGeom>
          <a:noFill/>
          <a:ln w="9525">
            <a:noFill/>
            <a:miter lim="800000"/>
            <a:headEnd/>
            <a:tailEnd/>
          </a:ln>
          <a:effectLst/>
        </p:spPr>
        <p:txBody>
          <a:bodyPr>
            <a:prstTxWarp prst="textNoShape">
              <a:avLst/>
            </a:prstTxWarp>
            <a:spAutoFit/>
          </a:bodyPr>
          <a:lstStyle/>
          <a:p>
            <a:pPr>
              <a:lnSpc>
                <a:spcPct val="90000"/>
              </a:lnSpc>
              <a:defRPr/>
            </a:pPr>
            <a:r>
              <a:rPr lang="en-US" sz="2800" b="1" dirty="0">
                <a:solidFill>
                  <a:schemeClr val="tx2"/>
                </a:solidFill>
                <a:latin typeface="Calibri" pitchFamily="-111" charset="0"/>
                <a:ea typeface="ＭＳ Ｐゴシック" pitchFamily="-111" charset="-128"/>
                <a:cs typeface="ＭＳ Ｐゴシック" pitchFamily="-111" charset="-128"/>
              </a:rPr>
              <a:t>UNITING OREGONIANS…</a:t>
            </a:r>
          </a:p>
          <a:p>
            <a:pPr>
              <a:lnSpc>
                <a:spcPct val="90000"/>
              </a:lnSpc>
              <a:defRPr/>
            </a:pPr>
            <a:r>
              <a:rPr lang="en-US" sz="2400" dirty="0">
                <a:solidFill>
                  <a:srgbClr val="FF6600"/>
                </a:solidFill>
                <a:latin typeface="Calibri" pitchFamily="-111" charset="0"/>
                <a:ea typeface="ＭＳ Ｐゴシック" pitchFamily="-111" charset="-128"/>
                <a:cs typeface="ＭＳ Ｐゴシック" pitchFamily="-111" charset="-128"/>
              </a:rPr>
              <a:t>TO DO WHAT IT TAKES TO MAKE OUR SCHOOLS AMONG THE NATION’S BEST.</a:t>
            </a:r>
          </a:p>
        </p:txBody>
      </p:sp>
      <p:pic>
        <p:nvPicPr>
          <p:cNvPr id="5" name="Picture 11" descr="iStock_000007577096Medium.jpg"/>
          <p:cNvPicPr>
            <a:picLocks noChangeAspect="1"/>
          </p:cNvPicPr>
          <p:nvPr/>
        </p:nvPicPr>
        <p:blipFill>
          <a:blip r:embed="rId3">
            <a:alphaModFix amt="90000"/>
          </a:blip>
          <a:srcRect/>
          <a:stretch>
            <a:fillRect/>
          </a:stretch>
        </p:blipFill>
        <p:spPr bwMode="auto">
          <a:xfrm>
            <a:off x="5029200" y="2449514"/>
            <a:ext cx="4114800" cy="2732087"/>
          </a:xfrm>
          <a:prstGeom prst="rect">
            <a:avLst/>
          </a:prstGeom>
          <a:noFill/>
          <a:ln w="9525">
            <a:noFill/>
            <a:miter lim="800000"/>
            <a:headEnd/>
            <a:tailEnd/>
          </a:ln>
        </p:spPr>
      </p:pic>
      <p:pic>
        <p:nvPicPr>
          <p:cNvPr id="6" name="Picture 10"/>
          <p:cNvPicPr>
            <a:picLocks noChangeAspect="1" noChangeArrowheads="1"/>
          </p:cNvPicPr>
          <p:nvPr/>
        </p:nvPicPr>
        <p:blipFill>
          <a:blip r:embed="rId4"/>
          <a:srcRect/>
          <a:stretch>
            <a:fillRect/>
          </a:stretch>
        </p:blipFill>
        <p:spPr bwMode="auto">
          <a:xfrm>
            <a:off x="7219949" y="4603750"/>
            <a:ext cx="1619251" cy="1949450"/>
          </a:xfrm>
          <a:prstGeom prst="rect">
            <a:avLst/>
          </a:prstGeom>
          <a:noFill/>
          <a:ln w="9525">
            <a:noFill/>
            <a:miter lim="800000"/>
            <a:headEnd/>
            <a:tailEnd/>
          </a:ln>
          <a:effectLst>
            <a:outerShdw blurRad="114300" dist="76200" dir="270000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7010400" cy="457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28800"/>
            <a:ext cx="5562600" cy="3657600"/>
          </a:xfrm>
        </p:spPr>
        <p:txBody>
          <a:bodyPr/>
          <a:lstStyle>
            <a:lvl2pPr>
              <a:defRPr sz="1800">
                <a:latin typeface="Calibri (Body)"/>
                <a:cs typeface="Calibri (Body)"/>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1"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52901"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7010400" cy="457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28800"/>
            <a:ext cx="5562600" cy="3657600"/>
          </a:xfrm>
        </p:spPr>
        <p:txBody>
          <a:bodyPr/>
          <a:lstStyle>
            <a:lvl2pPr>
              <a:defRPr sz="1800">
                <a:latin typeface="Calibri (Body)"/>
                <a:cs typeface="Calibri (Body)"/>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149665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143000"/>
            <a:ext cx="1752600"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1143000"/>
            <a:ext cx="510540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51B712-9800-48D2-9958-35FFD05AFF6A}" type="slidenum">
              <a:rPr lang="en-US" smtClean="0"/>
              <a:pPr/>
              <a:t>‹#›</a:t>
            </a:fld>
            <a:endParaRPr lang="en-US" dirty="0"/>
          </a:p>
        </p:txBody>
      </p:sp>
    </p:spTree>
    <p:extLst>
      <p:ext uri="{BB962C8B-B14F-4D97-AF65-F5344CB8AC3E}">
        <p14:creationId xmlns:p14="http://schemas.microsoft.com/office/powerpoint/2010/main" val="264231109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575757"/>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745985"/>
          </a:xfrm>
        </p:spPr>
        <p:txBody>
          <a:bodyPr/>
          <a:lstStyle>
            <a:lvl1pPr marL="0" indent="0" algn="ctr">
              <a:buNone/>
              <a:defRPr>
                <a:solidFill>
                  <a:srgbClr val="57575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Box 8"/>
          <p:cNvSpPr txBox="1"/>
          <p:nvPr userDrawn="1"/>
        </p:nvSpPr>
        <p:spPr>
          <a:xfrm>
            <a:off x="2565400" y="6438900"/>
            <a:ext cx="184666" cy="369332"/>
          </a:xfrm>
          <a:prstGeom prst="rect">
            <a:avLst/>
          </a:prstGeom>
          <a:noFill/>
        </p:spPr>
        <p:txBody>
          <a:bodyPr wrap="none" rtlCol="0">
            <a:spAutoFit/>
          </a:bodyPr>
          <a:lstStyle/>
          <a:p>
            <a:pPr defTabSz="457200" fontAlgn="auto">
              <a:spcBef>
                <a:spcPts val="0"/>
              </a:spcBef>
              <a:spcAft>
                <a:spcPts val="0"/>
              </a:spcAft>
            </a:pPr>
            <a:endParaRPr lang="en-US" sz="1800" dirty="0">
              <a:solidFill>
                <a:srgbClr val="000000"/>
              </a:solidFill>
              <a:latin typeface="Calibri"/>
              <a:ea typeface="+mn-ea"/>
              <a:cs typeface="+mn-cs"/>
            </a:endParaRPr>
          </a:p>
        </p:txBody>
      </p:sp>
    </p:spTree>
    <p:extLst>
      <p:ext uri="{BB962C8B-B14F-4D97-AF65-F5344CB8AC3E}">
        <p14:creationId xmlns:p14="http://schemas.microsoft.com/office/powerpoint/2010/main" val="77884455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90963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44600"/>
            <a:ext cx="8229600" cy="4541701"/>
          </a:xfrm>
        </p:spPr>
        <p:txBody>
          <a:bodyPr/>
          <a:lstStyle>
            <a:lvl1pPr>
              <a:spcAft>
                <a:spcPts val="600"/>
              </a:spcAft>
              <a:defRPr>
                <a:solidFill>
                  <a:schemeClr val="accent2"/>
                </a:solidFill>
              </a:defRPr>
            </a:lvl1pPr>
            <a:lvl2pPr>
              <a:spcBef>
                <a:spcPts val="0"/>
              </a:spcBef>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41540295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7200" y="190500"/>
            <a:ext cx="8229600" cy="909638"/>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551209575"/>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217082003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280856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27073"/>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403939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20473671"/>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7131470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70623663"/>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0944060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07838735"/>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34175137"/>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79931107"/>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677450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93757335"/>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18486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52900"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468989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7875503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1676400" y="2130425"/>
            <a:ext cx="6934200" cy="1470025"/>
          </a:xfrm>
        </p:spPr>
        <p:txBody>
          <a:bodyPr/>
          <a:lstStyle>
            <a:lvl1pPr>
              <a:defRPr b="1"/>
            </a:lvl1pPr>
          </a:lstStyle>
          <a:p>
            <a:r>
              <a:rPr lang="en-US" smtClean="0"/>
              <a:t>Click to edit Master title style</a:t>
            </a:r>
            <a:endParaRPr lang="en-US"/>
          </a:p>
        </p:txBody>
      </p:sp>
      <p:sp>
        <p:nvSpPr>
          <p:cNvPr id="5124" name="Rectangle 4"/>
          <p:cNvSpPr>
            <a:spLocks noGrp="1" noChangeArrowheads="1"/>
          </p:cNvSpPr>
          <p:nvPr>
            <p:ph type="subTitle" idx="1"/>
          </p:nvPr>
        </p:nvSpPr>
        <p:spPr>
          <a:xfrm>
            <a:off x="1676400" y="3886200"/>
            <a:ext cx="6934200" cy="1752600"/>
          </a:xfrm>
        </p:spPr>
        <p:txBody>
          <a:bodyPr/>
          <a:lstStyle>
            <a:lvl1pPr marL="0" indent="0" algn="ctr">
              <a:buFontTx/>
              <a:buNone/>
              <a:defRPr/>
            </a:lvl1pPr>
          </a:lstStyle>
          <a:p>
            <a:r>
              <a:rPr lang="en-US" smtClean="0"/>
              <a:t>Click to edit Master subtitle style</a:t>
            </a:r>
            <a:endParaRPr lang="en-US"/>
          </a:p>
        </p:txBody>
      </p:sp>
      <p:sp>
        <p:nvSpPr>
          <p:cNvPr id="5131" name="Rectangle 11"/>
          <p:cNvSpPr>
            <a:spLocks noChangeArrowheads="1"/>
          </p:cNvSpPr>
          <p:nvPr/>
        </p:nvSpPr>
        <p:spPr bwMode="auto">
          <a:xfrm>
            <a:off x="0" y="6248400"/>
            <a:ext cx="9144000" cy="6096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sp>
        <p:nvSpPr>
          <p:cNvPr id="5132" name="Rectangle 12"/>
          <p:cNvSpPr>
            <a:spLocks noChangeArrowheads="1"/>
          </p:cNvSpPr>
          <p:nvPr/>
        </p:nvSpPr>
        <p:spPr bwMode="auto">
          <a:xfrm>
            <a:off x="0" y="0"/>
            <a:ext cx="9144000" cy="1524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pic>
        <p:nvPicPr>
          <p:cNvPr id="5133" name="Picture 13" descr="EducationNW_logo_4c"/>
          <p:cNvPicPr>
            <a:picLocks noChangeAspect="1" noChangeArrowheads="1"/>
          </p:cNvPicPr>
          <p:nvPr/>
        </p:nvPicPr>
        <p:blipFill>
          <a:blip r:embed="rId2" cstate="print"/>
          <a:srcRect/>
          <a:stretch>
            <a:fillRect/>
          </a:stretch>
        </p:blipFill>
        <p:spPr bwMode="auto">
          <a:xfrm>
            <a:off x="0" y="152400"/>
            <a:ext cx="3200400" cy="1941513"/>
          </a:xfrm>
          <a:prstGeom prst="rect">
            <a:avLst/>
          </a:prstGeom>
          <a:noFill/>
        </p:spPr>
      </p:pic>
    </p:spTree>
    <p:extLst>
      <p:ext uri="{BB962C8B-B14F-4D97-AF65-F5344CB8AC3E}">
        <p14:creationId xmlns:p14="http://schemas.microsoft.com/office/powerpoint/2010/main" val="188848730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C1EA61-3CB6-4311-BDCD-72B2CF763C80}"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90104129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D55FBB0-7B7F-4310-A37C-A24F4E2D5BC3}"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88532970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3B53298-2EDB-44F8-9F06-AC0190C58D07}"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751479667"/>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141422A-9320-4B8C-BE22-792CD302E1E4}"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1421762584"/>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A77C592-9354-4610-B923-DDD2AE32FC40}"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184507894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53F5F11-582E-42C7-A15F-38B3C84F6FFC}"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94495807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C16656F-098B-489D-9E85-BB4C5BB37341}"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389691318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A1C5159-4378-41A6-BD99-319546211B3B}"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420140613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086833"/>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AAF3C89-813B-4792-B065-8A38C8CEA1F8}"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94399646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4606129-314E-4003-B2AA-7BAA0B936C4D}"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59199409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extBox 3"/>
          <p:cNvSpPr txBox="1"/>
          <p:nvPr/>
        </p:nvSpPr>
        <p:spPr>
          <a:xfrm>
            <a:off x="8069693" y="6400898"/>
            <a:ext cx="918703" cy="359840"/>
          </a:xfrm>
          <a:prstGeom prst="rect">
            <a:avLst/>
          </a:prstGeom>
          <a:noFill/>
        </p:spPr>
        <p:txBody>
          <a:bodyPr wrap="none" lIns="82039" tIns="41020" rIns="82039" bIns="41020" rtlCol="0">
            <a:spAutoFit/>
          </a:bodyPr>
          <a:lstStyle/>
          <a:p>
            <a:pPr defTabSz="457200" fontAlgn="auto">
              <a:spcBef>
                <a:spcPts val="0"/>
              </a:spcBef>
              <a:spcAft>
                <a:spcPts val="0"/>
              </a:spcAft>
            </a:pPr>
            <a:fld id="{B61991A1-9D91-454A-A4CB-D1A5B1F80D1C}" type="datetime1">
              <a:rPr lang="en-US" sz="1800" smtClean="0">
                <a:solidFill>
                  <a:prstClr val="white"/>
                </a:solidFill>
                <a:latin typeface="Georgia"/>
                <a:ea typeface="+mn-ea"/>
                <a:cs typeface="+mn-cs"/>
              </a:rPr>
              <a:pPr defTabSz="457200" fontAlgn="auto">
                <a:spcBef>
                  <a:spcPts val="0"/>
                </a:spcBef>
                <a:spcAft>
                  <a:spcPts val="0"/>
                </a:spcAft>
              </a:pPr>
              <a:t>10/25/15</a:t>
            </a:fld>
            <a:endParaRPr lang="en-US" sz="1800" dirty="0">
              <a:solidFill>
                <a:prstClr val="white"/>
              </a:solidFill>
              <a:latin typeface="Georgia"/>
              <a:ea typeface="+mn-ea"/>
              <a:cs typeface="+mn-cs"/>
            </a:endParaRPr>
          </a:p>
        </p:txBody>
      </p:sp>
    </p:spTree>
    <p:extLst>
      <p:ext uri="{BB962C8B-B14F-4D97-AF65-F5344CB8AC3E}">
        <p14:creationId xmlns:p14="http://schemas.microsoft.com/office/powerpoint/2010/main" val="182315342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sz="2500">
                <a:latin typeface="Optima"/>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6"/>
            <a:ext cx="8229600" cy="4525963"/>
          </a:xfrm>
          <a:prstGeom prst="rect">
            <a:avLst/>
          </a:prstGeom>
        </p:spPr>
        <p:txBody>
          <a:bodyPr lIns="91376" tIns="45688" rIns="91376" bIns="45688"/>
          <a:lstStyle>
            <a:lvl1pPr>
              <a:defRPr>
                <a:latin typeface="Optima"/>
              </a:defRPr>
            </a:lvl1pPr>
            <a:lvl2pPr>
              <a:defRPr>
                <a:latin typeface="Optima"/>
              </a:defRPr>
            </a:lvl2pPr>
            <a:lvl3pPr>
              <a:defRPr>
                <a:latin typeface="Optima"/>
              </a:defRPr>
            </a:lvl3pPr>
            <a:lvl4pPr>
              <a:defRPr>
                <a:latin typeface="Optima"/>
              </a:defRPr>
            </a:lvl4pPr>
            <a:lvl5pPr>
              <a:defRPr>
                <a:latin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8069693" y="6400898"/>
            <a:ext cx="918703" cy="359840"/>
          </a:xfrm>
          <a:prstGeom prst="rect">
            <a:avLst/>
          </a:prstGeom>
          <a:noFill/>
        </p:spPr>
        <p:txBody>
          <a:bodyPr wrap="none" lIns="82039" tIns="41020" rIns="82039" bIns="41020" rtlCol="0">
            <a:spAutoFit/>
          </a:bodyPr>
          <a:lstStyle/>
          <a:p>
            <a:pPr defTabSz="457200" fontAlgn="auto">
              <a:spcBef>
                <a:spcPts val="0"/>
              </a:spcBef>
              <a:spcAft>
                <a:spcPts val="0"/>
              </a:spcAft>
            </a:pPr>
            <a:fld id="{B61991A1-9D91-454A-A4CB-D1A5B1F80D1C}" type="datetime1">
              <a:rPr lang="en-US" sz="1800" smtClean="0">
                <a:solidFill>
                  <a:prstClr val="white"/>
                </a:solidFill>
                <a:latin typeface="Georgia"/>
                <a:ea typeface="+mn-ea"/>
                <a:cs typeface="+mn-cs"/>
              </a:rPr>
              <a:pPr defTabSz="457200" fontAlgn="auto">
                <a:spcBef>
                  <a:spcPts val="0"/>
                </a:spcBef>
                <a:spcAft>
                  <a:spcPts val="0"/>
                </a:spcAft>
              </a:pPr>
              <a:t>10/25/15</a:t>
            </a:fld>
            <a:endParaRPr lang="en-US" sz="1800" dirty="0">
              <a:solidFill>
                <a:prstClr val="white"/>
              </a:solidFill>
              <a:latin typeface="Georgia"/>
              <a:ea typeface="+mn-ea"/>
              <a:cs typeface="+mn-cs"/>
            </a:endParaRPr>
          </a:p>
        </p:txBody>
      </p:sp>
    </p:spTree>
    <p:extLst>
      <p:ext uri="{BB962C8B-B14F-4D97-AF65-F5344CB8AC3E}">
        <p14:creationId xmlns:p14="http://schemas.microsoft.com/office/powerpoint/2010/main" val="2948757974"/>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lIns="91376" tIns="45688" rIns="91376" bIns="45688" anchor="t"/>
          <a:lstStyle>
            <a:lvl1pPr algn="l">
              <a:defRPr sz="4000" b="1" cap="all">
                <a:latin typeface="Optim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lIns="91376" tIns="45688" rIns="91376" bIns="45688" anchor="b"/>
          <a:lstStyle>
            <a:lvl1pPr marL="0" indent="0">
              <a:buNone/>
              <a:defRPr sz="2000">
                <a:solidFill>
                  <a:schemeClr val="tx1">
                    <a:tint val="75000"/>
                  </a:schemeClr>
                </a:solidFill>
                <a:latin typeface="Optima"/>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5" name="Footer Placeholder 4"/>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6" name="Slide Number Placeholder 5"/>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373649423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6"/>
            <a:ext cx="4038600" cy="4525963"/>
          </a:xfrm>
          <a:prstGeom prst="rect">
            <a:avLst/>
          </a:prstGeom>
        </p:spPr>
        <p:txBody>
          <a:bodyPr lIns="91376" tIns="45688" rIns="91376" bIns="45688"/>
          <a:lstStyle>
            <a:lvl1pPr>
              <a:defRPr sz="2800">
                <a:latin typeface="Optima"/>
              </a:defRPr>
            </a:lvl1pPr>
            <a:lvl2pPr>
              <a:defRPr sz="2400">
                <a:latin typeface="Optima"/>
              </a:defRPr>
            </a:lvl2pPr>
            <a:lvl3pPr>
              <a:defRPr sz="2000">
                <a:latin typeface="Optima"/>
              </a:defRPr>
            </a:lvl3pPr>
            <a:lvl4pPr>
              <a:defRPr sz="1800">
                <a:latin typeface="Optima"/>
              </a:defRPr>
            </a:lvl4pPr>
            <a:lvl5pPr>
              <a:defRPr sz="1800">
                <a:latin typeface="Opti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lIns="91376" tIns="45688" rIns="91376" bIns="45688"/>
          <a:lstStyle>
            <a:lvl1pPr>
              <a:defRPr sz="2800">
                <a:latin typeface="Optima"/>
              </a:defRPr>
            </a:lvl1pPr>
            <a:lvl2pPr>
              <a:defRPr sz="2400">
                <a:latin typeface="Optima"/>
              </a:defRPr>
            </a:lvl2pPr>
            <a:lvl3pPr>
              <a:defRPr sz="2000">
                <a:latin typeface="Optima"/>
              </a:defRPr>
            </a:lvl3pPr>
            <a:lvl4pPr>
              <a:defRPr sz="1800">
                <a:latin typeface="Optima"/>
              </a:defRPr>
            </a:lvl4pPr>
            <a:lvl5pPr>
              <a:defRPr sz="1800">
                <a:latin typeface="Opti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6" name="Footer Placeholder 5"/>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7" name="Slide Number Placeholder 6"/>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167574266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1" y="1535113"/>
            <a:ext cx="4040188" cy="639762"/>
          </a:xfrm>
          <a:prstGeom prst="rect">
            <a:avLst/>
          </a:prstGeom>
        </p:spPr>
        <p:txBody>
          <a:bodyPr lIns="91376" tIns="45688" rIns="91376" bIns="45688" anchor="b"/>
          <a:lstStyle>
            <a:lvl1pPr marL="0" indent="0">
              <a:buNone/>
              <a:defRPr sz="2400" b="1">
                <a:latin typeface="Optima"/>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91376" tIns="45688" rIns="91376" bIns="45688"/>
          <a:lstStyle>
            <a:lvl1pPr>
              <a:defRPr sz="2400">
                <a:latin typeface="Optima"/>
              </a:defRPr>
            </a:lvl1pPr>
            <a:lvl2pPr>
              <a:defRPr sz="2000">
                <a:latin typeface="Optima"/>
              </a:defRPr>
            </a:lvl2pPr>
            <a:lvl3pPr>
              <a:defRPr sz="1800">
                <a:latin typeface="Optima"/>
              </a:defRPr>
            </a:lvl3pPr>
            <a:lvl4pPr>
              <a:defRPr sz="1600">
                <a:latin typeface="Optima"/>
              </a:defRPr>
            </a:lvl4pPr>
            <a:lvl5pPr>
              <a:defRPr sz="1600">
                <a:latin typeface="Opti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1" y="1535113"/>
            <a:ext cx="4041775" cy="639762"/>
          </a:xfrm>
          <a:prstGeom prst="rect">
            <a:avLst/>
          </a:prstGeom>
        </p:spPr>
        <p:txBody>
          <a:bodyPr lIns="91376" tIns="45688" rIns="91376" bIns="45688" anchor="b"/>
          <a:lstStyle>
            <a:lvl1pPr marL="0" indent="0">
              <a:buNone/>
              <a:defRPr sz="2400" b="1">
                <a:latin typeface="Optima"/>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lIns="91376" tIns="45688" rIns="91376" bIns="45688"/>
          <a:lstStyle>
            <a:lvl1pPr>
              <a:defRPr sz="2400">
                <a:latin typeface="Optima"/>
              </a:defRPr>
            </a:lvl1pPr>
            <a:lvl2pPr>
              <a:defRPr sz="2000">
                <a:latin typeface="Optima"/>
              </a:defRPr>
            </a:lvl2pPr>
            <a:lvl3pPr>
              <a:defRPr sz="1800">
                <a:latin typeface="Optima"/>
              </a:defRPr>
            </a:lvl3pPr>
            <a:lvl4pPr>
              <a:defRPr sz="1600">
                <a:latin typeface="Optima"/>
              </a:defRPr>
            </a:lvl4pPr>
            <a:lvl5pPr>
              <a:defRPr sz="1600">
                <a:latin typeface="Opti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8" name="Footer Placeholder 7"/>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9" name="Slide Number Placeholder 8"/>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2154912226"/>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4" name="Footer Placeholder 3"/>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5" name="Slide Number Placeholder 4"/>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3679445187"/>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3" name="Footer Placeholder 2"/>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4" name="Slide Number Placeholder 3"/>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3352427357"/>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lIns="91376" tIns="45688" rIns="91376" bIns="45688" anchor="b"/>
          <a:lstStyle>
            <a:lvl1pPr algn="l">
              <a:defRPr sz="2000" b="1">
                <a:latin typeface="Optima"/>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lIns="91376" tIns="45688" rIns="91376" bIns="45688"/>
          <a:lstStyle>
            <a:lvl1pPr>
              <a:defRPr sz="3200">
                <a:latin typeface="Optima"/>
              </a:defRPr>
            </a:lvl1pPr>
            <a:lvl2pPr>
              <a:defRPr sz="2800">
                <a:latin typeface="Optima"/>
              </a:defRPr>
            </a:lvl2pPr>
            <a:lvl3pPr>
              <a:defRPr sz="2400">
                <a:latin typeface="Optima"/>
              </a:defRPr>
            </a:lvl3pPr>
            <a:lvl4pPr>
              <a:defRPr sz="2000">
                <a:latin typeface="Optima"/>
              </a:defRPr>
            </a:lvl4pPr>
            <a:lvl5pPr>
              <a:defRPr sz="2000">
                <a:latin typeface="Optima"/>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4" y="1435100"/>
            <a:ext cx="3008313" cy="4691063"/>
          </a:xfrm>
          <a:prstGeom prst="rect">
            <a:avLst/>
          </a:prstGeom>
        </p:spPr>
        <p:txBody>
          <a:bodyPr lIns="91376" tIns="45688" rIns="91376" bIns="45688"/>
          <a:lstStyle>
            <a:lvl1pPr marL="0" indent="0">
              <a:buNone/>
              <a:defRPr sz="1400">
                <a:latin typeface="Optima"/>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6" name="Footer Placeholder 5"/>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7" name="Slide Number Placeholder 6"/>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141036828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3058284"/>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76" tIns="45688" rIns="91376" bIns="45688" anchor="b"/>
          <a:lstStyle>
            <a:lvl1pPr algn="l">
              <a:defRPr sz="2000" b="1">
                <a:latin typeface="Optim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lIns="91376" tIns="45688" rIns="91376" bIns="45688"/>
          <a:lstStyle>
            <a:lvl1pPr marL="0" indent="0">
              <a:buNone/>
              <a:defRPr sz="3200">
                <a:latin typeface="Optima"/>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376" tIns="45688" rIns="91376" bIns="45688"/>
          <a:lstStyle>
            <a:lvl1pPr marL="0" indent="0">
              <a:buNone/>
              <a:defRPr sz="1400">
                <a:latin typeface="Optima"/>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6" name="Footer Placeholder 5"/>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7" name="Slide Number Placeholder 6"/>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274023427"/>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376" tIns="45688" rIns="91376" bIns="45688"/>
          <a:lstStyle>
            <a:lvl1pPr>
              <a:defRPr>
                <a:latin typeface="Optima"/>
              </a:defRPr>
            </a:lvl1pPr>
            <a:lvl2pPr>
              <a:defRPr>
                <a:latin typeface="Optima"/>
              </a:defRPr>
            </a:lvl2pPr>
            <a:lvl3pPr>
              <a:defRPr>
                <a:latin typeface="Optima"/>
              </a:defRPr>
            </a:lvl3pPr>
            <a:lvl4pPr>
              <a:defRPr>
                <a:latin typeface="Optima"/>
              </a:defRPr>
            </a:lvl4pPr>
            <a:lvl5pPr>
              <a:defRPr>
                <a:latin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5" name="Footer Placeholder 4"/>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6" name="Slide Number Placeholder 5"/>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162784249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76" tIns="45688" rIns="91376" bIns="45688"/>
          <a:lstStyle>
            <a:lvl1pPr>
              <a:defRPr>
                <a:latin typeface="Optima"/>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76" tIns="45688" rIns="91376" bIns="45688"/>
          <a:lstStyle>
            <a:lvl1pPr>
              <a:defRPr>
                <a:latin typeface="Optima"/>
              </a:defRPr>
            </a:lvl1pPr>
            <a:lvl2pPr>
              <a:defRPr>
                <a:latin typeface="Optima"/>
              </a:defRPr>
            </a:lvl2pPr>
            <a:lvl3pPr>
              <a:defRPr>
                <a:latin typeface="Optima"/>
              </a:defRPr>
            </a:lvl3pPr>
            <a:lvl4pPr>
              <a:defRPr>
                <a:latin typeface="Optima"/>
              </a:defRPr>
            </a:lvl4pPr>
            <a:lvl5pPr>
              <a:defRPr>
                <a:latin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5" name="Footer Placeholder 4"/>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6" name="Slide Number Placeholder 5"/>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280855261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Optima"/>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a:prstGeom prst="rect">
            <a:avLst/>
          </a:prstGeo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Optima"/>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defTabSz="457200" fontAlgn="auto">
              <a:spcBef>
                <a:spcPts val="0"/>
              </a:spcBef>
              <a:spcAft>
                <a:spcPts val="0"/>
              </a:spcAft>
            </a:pPr>
            <a:endParaRPr lang="en-US" sz="1800" dirty="0">
              <a:solidFill>
                <a:prstClr val="white"/>
              </a:solidFill>
              <a:latin typeface="Georgia"/>
              <a:ea typeface="+mn-ea"/>
              <a:cs typeface="+mn-cs"/>
            </a:endParaRPr>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defTabSz="457200" fontAlgn="auto">
              <a:spcBef>
                <a:spcPts val="0"/>
              </a:spcBef>
              <a:spcAft>
                <a:spcPts val="0"/>
              </a:spcAft>
            </a:pPr>
            <a:endParaRPr lang="en-US" sz="1800" dirty="0">
              <a:solidFill>
                <a:prstClr val="white"/>
              </a:solidFill>
              <a:latin typeface="Georgia"/>
              <a:ea typeface="+mn-ea"/>
              <a:cs typeface="+mn-cs"/>
            </a:endParaRPr>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defTabSz="457200" fontAlgn="auto">
              <a:spcBef>
                <a:spcPts val="0"/>
              </a:spcBef>
              <a:spcAft>
                <a:spcPts val="0"/>
              </a:spcAft>
            </a:pPr>
            <a:fld id="{C6FABA90-5ED8-2E4D-851E-9B7E571FAE42}" type="slidenum">
              <a:rPr lang="en-US" sz="1800" smtClean="0">
                <a:solidFill>
                  <a:prstClr val="white"/>
                </a:solidFill>
                <a:latin typeface="Georgia"/>
                <a:ea typeface="+mn-ea"/>
                <a:cs typeface="+mn-cs"/>
              </a:rPr>
              <a:pPr defTabSz="457200" fontAlgn="auto">
                <a:spcBef>
                  <a:spcPts val="0"/>
                </a:spcBef>
                <a:spcAft>
                  <a:spcPts val="0"/>
                </a:spcAft>
              </a:pPr>
              <a:t>‹#›</a:t>
            </a:fld>
            <a:endParaRPr lang="en-US" sz="1800" dirty="0">
              <a:solidFill>
                <a:prstClr val="white"/>
              </a:solidFill>
              <a:latin typeface="Georgia"/>
              <a:ea typeface="+mn-ea"/>
              <a:cs typeface="+mn-cs"/>
            </a:endParaRPr>
          </a:p>
        </p:txBody>
      </p:sp>
    </p:spTree>
    <p:extLst>
      <p:ext uri="{BB962C8B-B14F-4D97-AF65-F5344CB8AC3E}">
        <p14:creationId xmlns:p14="http://schemas.microsoft.com/office/powerpoint/2010/main" val="45346464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37415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2715441"/>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7419116"/>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4.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theme" Target="../theme/theme5.xml"/><Relationship Id="rId13" Type="http://schemas.openxmlformats.org/officeDocument/2006/relationships/image" Target="../media/image4.png"/><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theme" Target="../theme/theme6.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descr="chalkboard_imag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0" y="381000"/>
            <a:ext cx="8839200" cy="6096000"/>
          </a:xfrm>
          <a:prstGeom prst="rect">
            <a:avLst/>
          </a:prstGeom>
          <a:solidFill>
            <a:schemeClr val="bg1"/>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sp>
        <p:nvSpPr>
          <p:cNvPr id="2052" name="Rectangle 2"/>
          <p:cNvSpPr>
            <a:spLocks noGrp="1" noChangeArrowheads="1"/>
          </p:cNvSpPr>
          <p:nvPr>
            <p:ph type="title"/>
          </p:nvPr>
        </p:nvSpPr>
        <p:spPr bwMode="auto">
          <a:xfrm>
            <a:off x="1295400" y="8382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3" name="Rectangle 3"/>
          <p:cNvSpPr>
            <a:spLocks noGrp="1" noChangeArrowheads="1"/>
          </p:cNvSpPr>
          <p:nvPr>
            <p:ph type="body" idx="1"/>
          </p:nvPr>
        </p:nvSpPr>
        <p:spPr bwMode="auto">
          <a:xfrm>
            <a:off x="1295400" y="1828800"/>
            <a:ext cx="5562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3" name="Text Box 11"/>
          <p:cNvSpPr txBox="1">
            <a:spLocks noChangeArrowheads="1"/>
          </p:cNvSpPr>
          <p:nvPr/>
        </p:nvSpPr>
        <p:spPr bwMode="auto">
          <a:xfrm>
            <a:off x="3886200" y="6138863"/>
            <a:ext cx="4114800" cy="261937"/>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1100" cap="all" dirty="0">
                <a:solidFill>
                  <a:srgbClr val="F26322"/>
                </a:solidFill>
                <a:latin typeface="Calibri"/>
                <a:ea typeface="ＭＳ Ｐゴシック" pitchFamily="-110" charset="-128"/>
                <a:cs typeface="ＭＳ Ｐゴシック" pitchFamily="-110" charset="-128"/>
              </a:rPr>
              <a:t>An Initiative of Foundations for a Better Oregon</a:t>
            </a:r>
          </a:p>
        </p:txBody>
      </p:sp>
      <p:pic>
        <p:nvPicPr>
          <p:cNvPr id="2055"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8150" y="5486400"/>
            <a:ext cx="933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chalkboard_image.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bwMode="auto">
          <a:xfrm>
            <a:off x="0" y="381000"/>
            <a:ext cx="8839200" cy="6096000"/>
          </a:xfrm>
          <a:prstGeom prst="rect">
            <a:avLst/>
          </a:prstGeom>
          <a:solidFill>
            <a:schemeClr val="bg1"/>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pic>
        <p:nvPicPr>
          <p:cNvPr id="2058"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58150" y="5486400"/>
            <a:ext cx="933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hf sldNum="0" hdr="0" ftr="0" dt="0"/>
  <p:txStyles>
    <p:titleStyle>
      <a:lvl1pPr algn="l" rtl="0" eaLnBrk="0" fontAlgn="base" hangingPunct="0">
        <a:spcBef>
          <a:spcPct val="0"/>
        </a:spcBef>
        <a:spcAft>
          <a:spcPct val="0"/>
        </a:spcAft>
        <a:defRPr sz="3000">
          <a:solidFill>
            <a:schemeClr val="tx2"/>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2pPr>
      <a:lvl3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3pPr>
      <a:lvl4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4pPr>
      <a:lvl5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3000">
          <a:solidFill>
            <a:schemeClr val="tx2"/>
          </a:solidFill>
          <a:latin typeface="GillSans Bold" pitchFamily="-125" charset="0"/>
        </a:defRPr>
      </a:lvl6pPr>
      <a:lvl7pPr marL="914400" algn="l" rtl="0" eaLnBrk="1" fontAlgn="base" hangingPunct="1">
        <a:spcBef>
          <a:spcPct val="0"/>
        </a:spcBef>
        <a:spcAft>
          <a:spcPct val="0"/>
        </a:spcAft>
        <a:defRPr sz="3000">
          <a:solidFill>
            <a:schemeClr val="tx2"/>
          </a:solidFill>
          <a:latin typeface="GillSans Bold" pitchFamily="-125" charset="0"/>
        </a:defRPr>
      </a:lvl7pPr>
      <a:lvl8pPr marL="1371600" algn="l" rtl="0" eaLnBrk="1" fontAlgn="base" hangingPunct="1">
        <a:spcBef>
          <a:spcPct val="0"/>
        </a:spcBef>
        <a:spcAft>
          <a:spcPct val="0"/>
        </a:spcAft>
        <a:defRPr sz="3000">
          <a:solidFill>
            <a:schemeClr val="tx2"/>
          </a:solidFill>
          <a:latin typeface="GillSans Bold" pitchFamily="-125" charset="0"/>
        </a:defRPr>
      </a:lvl8pPr>
      <a:lvl9pPr marL="1828800" algn="l" rtl="0" eaLnBrk="1" fontAlgn="base" hangingPunct="1">
        <a:spcBef>
          <a:spcPct val="0"/>
        </a:spcBef>
        <a:spcAft>
          <a:spcPct val="0"/>
        </a:spcAft>
        <a:defRPr sz="3000">
          <a:solidFill>
            <a:schemeClr val="tx2"/>
          </a:solidFill>
          <a:latin typeface="GillSans Bold" pitchFamily="-125" charset="0"/>
        </a:defRPr>
      </a:lvl9pPr>
    </p:titleStyle>
    <p:bodyStyle>
      <a:lvl1pPr marL="342900" indent="-342900" algn="l" rtl="0" eaLnBrk="0" fontAlgn="base" hangingPunct="0">
        <a:spcBef>
          <a:spcPct val="20000"/>
        </a:spcBef>
        <a:spcAft>
          <a:spcPct val="0"/>
        </a:spcAft>
        <a:buClr>
          <a:schemeClr val="bg2"/>
        </a:buClr>
        <a:buSzPct val="70000"/>
        <a:buFont typeface="Wingdings" charset="0"/>
        <a:buChar char="•"/>
        <a:defRPr sz="2400">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150000"/>
        <a:buChar char="•"/>
        <a:defRPr sz="2800">
          <a:solidFill>
            <a:schemeClr val="tx1"/>
          </a:solidFill>
          <a:latin typeface="Gill Sans" pitchFamily="-107" charset="0"/>
          <a:ea typeface="ＭＳ Ｐゴシック" pitchFamily="34" charset="-128"/>
        </a:defRPr>
      </a:lvl2pPr>
      <a:lvl3pPr marL="1143000" indent="-228600" algn="l" rtl="0" eaLnBrk="0" fontAlgn="base" hangingPunct="0">
        <a:spcBef>
          <a:spcPct val="20000"/>
        </a:spcBef>
        <a:spcAft>
          <a:spcPct val="0"/>
        </a:spcAft>
        <a:buClr>
          <a:schemeClr val="tx1"/>
        </a:buClr>
        <a:buSzPct val="150000"/>
        <a:buChar char="•"/>
        <a:defRPr sz="1600">
          <a:solidFill>
            <a:schemeClr val="tx1"/>
          </a:solidFill>
          <a:latin typeface="Gill Sans" pitchFamily="-107" charset="0"/>
          <a:ea typeface="ＭＳ Ｐゴシック" pitchFamily="36" charset="-128"/>
        </a:defRPr>
      </a:lvl3pPr>
      <a:lvl4pPr marL="1600200" indent="-228600" algn="l" rtl="0" eaLnBrk="0" fontAlgn="base" hangingPunct="0">
        <a:spcBef>
          <a:spcPct val="20000"/>
        </a:spcBef>
        <a:spcAft>
          <a:spcPct val="0"/>
        </a:spcAft>
        <a:buClr>
          <a:schemeClr val="tx2"/>
        </a:buClr>
        <a:buSzPct val="150000"/>
        <a:buChar char="–"/>
        <a:defRPr sz="1600">
          <a:solidFill>
            <a:schemeClr val="tx1"/>
          </a:solidFill>
          <a:latin typeface="Gill Sans" pitchFamily="-107" charset="0"/>
          <a:ea typeface="ＭＳ Ｐゴシック" pitchFamily="36" charset="-128"/>
        </a:defRPr>
      </a:lvl4pPr>
      <a:lvl5pPr marL="2057400" indent="-228600" algn="l" rtl="0" eaLnBrk="0" fontAlgn="base" hangingPunct="0">
        <a:spcBef>
          <a:spcPct val="20000"/>
        </a:spcBef>
        <a:spcAft>
          <a:spcPct val="0"/>
        </a:spcAft>
        <a:buClr>
          <a:schemeClr val="folHlink"/>
        </a:buClr>
        <a:buSzPct val="150000"/>
        <a:buChar char="»"/>
        <a:defRPr sz="1600">
          <a:solidFill>
            <a:schemeClr val="tx1"/>
          </a:solidFill>
          <a:latin typeface="Gill Sans" pitchFamily="-107" charset="0"/>
          <a:ea typeface="ＭＳ Ｐゴシック" pitchFamily="36" charset="-128"/>
        </a:defRPr>
      </a:lvl5pPr>
      <a:lvl6pPr marL="25146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6pPr>
      <a:lvl7pPr marL="29718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7pPr>
      <a:lvl8pPr marL="34290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8pPr>
      <a:lvl9pPr marL="38862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pic>
        <p:nvPicPr>
          <p:cNvPr id="1026" name="Picture 5" descr="chalkboard_image.jpg"/>
          <p:cNvPicPr>
            <a:picLocks noChangeAspect="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auto">
          <a:xfrm>
            <a:off x="0" y="381000"/>
            <a:ext cx="8839200" cy="6096000"/>
          </a:xfrm>
          <a:prstGeom prst="rect">
            <a:avLst/>
          </a:prstGeom>
          <a:solidFill>
            <a:schemeClr val="bg1"/>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US" sz="2400" dirty="0">
              <a:latin typeface="Arial" pitchFamily="-107" charset="0"/>
              <a:ea typeface="ＭＳ Ｐゴシック" pitchFamily="-107" charset="-128"/>
              <a:cs typeface="ＭＳ Ｐゴシック" pitchFamily="-107" charset="-128"/>
            </a:endParaRPr>
          </a:p>
        </p:txBody>
      </p:sp>
      <p:sp>
        <p:nvSpPr>
          <p:cNvPr id="1028" name="Rectangle 2"/>
          <p:cNvSpPr>
            <a:spLocks noGrp="1" noChangeArrowheads="1"/>
          </p:cNvSpPr>
          <p:nvPr>
            <p:ph type="title"/>
          </p:nvPr>
        </p:nvSpPr>
        <p:spPr bwMode="auto">
          <a:xfrm>
            <a:off x="1295400" y="838200"/>
            <a:ext cx="70104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a:p>
        </p:txBody>
      </p:sp>
      <p:sp>
        <p:nvSpPr>
          <p:cNvPr id="1029" name="Rectangle 3"/>
          <p:cNvSpPr>
            <a:spLocks noGrp="1" noChangeArrowheads="1"/>
          </p:cNvSpPr>
          <p:nvPr>
            <p:ph type="body" idx="1"/>
          </p:nvPr>
        </p:nvSpPr>
        <p:spPr bwMode="auto">
          <a:xfrm>
            <a:off x="1295400" y="1828800"/>
            <a:ext cx="55626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83" name="Text Box 11"/>
          <p:cNvSpPr txBox="1">
            <a:spLocks noChangeArrowheads="1"/>
          </p:cNvSpPr>
          <p:nvPr/>
        </p:nvSpPr>
        <p:spPr bwMode="auto">
          <a:xfrm>
            <a:off x="3886200" y="6138865"/>
            <a:ext cx="4114800" cy="261610"/>
          </a:xfrm>
          <a:prstGeom prst="rect">
            <a:avLst/>
          </a:prstGeom>
          <a:noFill/>
          <a:ln w="9525">
            <a:noFill/>
            <a:miter lim="800000"/>
            <a:headEnd/>
            <a:tailEnd/>
          </a:ln>
          <a:effectLst/>
        </p:spPr>
        <p:txBody>
          <a:bodyPr>
            <a:prstTxWarp prst="textNoShape">
              <a:avLst/>
            </a:prstTxWarp>
            <a:spAutoFit/>
          </a:bodyPr>
          <a:lstStyle/>
          <a:p>
            <a:pPr algn="r">
              <a:defRPr/>
            </a:pPr>
            <a:r>
              <a:rPr lang="en-US" sz="1100" cap="all" dirty="0">
                <a:solidFill>
                  <a:schemeClr val="accent1"/>
                </a:solidFill>
                <a:latin typeface="+mj-lt"/>
                <a:ea typeface="ＭＳ Ｐゴシック" pitchFamily="-110" charset="-128"/>
                <a:cs typeface="ＭＳ Ｐゴシック" pitchFamily="-110" charset="-128"/>
              </a:rPr>
              <a:t>An Initiative of Foundations for a Better Oregon</a:t>
            </a:r>
          </a:p>
        </p:txBody>
      </p:sp>
      <p:pic>
        <p:nvPicPr>
          <p:cNvPr id="1031" name="Picture 10"/>
          <p:cNvPicPr>
            <a:picLocks noChangeAspect="1" noChangeArrowheads="1"/>
          </p:cNvPicPr>
          <p:nvPr/>
        </p:nvPicPr>
        <p:blipFill>
          <a:blip r:embed="rId15"/>
          <a:srcRect/>
          <a:stretch>
            <a:fillRect/>
          </a:stretch>
        </p:blipFill>
        <p:spPr bwMode="auto">
          <a:xfrm>
            <a:off x="8058149" y="5486400"/>
            <a:ext cx="933451" cy="1123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42" r:id="rId12"/>
  </p:sldLayoutIdLst>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hf sldNum="0" hdr="0" ftr="0" dt="0"/>
  <p:txStyles>
    <p:titleStyle>
      <a:lvl1pPr algn="l" rtl="0" eaLnBrk="1" fontAlgn="base" hangingPunct="1">
        <a:spcBef>
          <a:spcPct val="0"/>
        </a:spcBef>
        <a:spcAft>
          <a:spcPct val="0"/>
        </a:spcAft>
        <a:defRPr sz="3000">
          <a:solidFill>
            <a:schemeClr val="tx2"/>
          </a:solidFill>
          <a:latin typeface="+mj-lt"/>
          <a:ea typeface="ＭＳ Ｐゴシック" pitchFamily="34" charset="-128"/>
          <a:cs typeface="ＭＳ Ｐゴシック" pitchFamily="-112" charset="-128"/>
        </a:defRPr>
      </a:lvl1pPr>
      <a:lvl2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2pPr>
      <a:lvl3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3pPr>
      <a:lvl4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4pPr>
      <a:lvl5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3000">
          <a:solidFill>
            <a:schemeClr val="tx2"/>
          </a:solidFill>
          <a:latin typeface="GillSans Bold" pitchFamily="-125" charset="0"/>
        </a:defRPr>
      </a:lvl6pPr>
      <a:lvl7pPr marL="914400" algn="l" rtl="0" eaLnBrk="1" fontAlgn="base" hangingPunct="1">
        <a:spcBef>
          <a:spcPct val="0"/>
        </a:spcBef>
        <a:spcAft>
          <a:spcPct val="0"/>
        </a:spcAft>
        <a:defRPr sz="3000">
          <a:solidFill>
            <a:schemeClr val="tx2"/>
          </a:solidFill>
          <a:latin typeface="GillSans Bold" pitchFamily="-125" charset="0"/>
        </a:defRPr>
      </a:lvl7pPr>
      <a:lvl8pPr marL="1371600" algn="l" rtl="0" eaLnBrk="1" fontAlgn="base" hangingPunct="1">
        <a:spcBef>
          <a:spcPct val="0"/>
        </a:spcBef>
        <a:spcAft>
          <a:spcPct val="0"/>
        </a:spcAft>
        <a:defRPr sz="3000">
          <a:solidFill>
            <a:schemeClr val="tx2"/>
          </a:solidFill>
          <a:latin typeface="GillSans Bold" pitchFamily="-125" charset="0"/>
        </a:defRPr>
      </a:lvl8pPr>
      <a:lvl9pPr marL="1828800" algn="l" rtl="0" eaLnBrk="1" fontAlgn="base" hangingPunct="1">
        <a:spcBef>
          <a:spcPct val="0"/>
        </a:spcBef>
        <a:spcAft>
          <a:spcPct val="0"/>
        </a:spcAft>
        <a:defRPr sz="3000">
          <a:solidFill>
            <a:schemeClr val="tx2"/>
          </a:solidFill>
          <a:latin typeface="GillSans Bold" pitchFamily="-125" charset="0"/>
        </a:defRPr>
      </a:lvl9pPr>
    </p:titleStyle>
    <p:bodyStyle>
      <a:lvl1pPr marL="342900" indent="-342900" algn="l" rtl="0" eaLnBrk="1" fontAlgn="base" hangingPunct="1">
        <a:spcBef>
          <a:spcPct val="20000"/>
        </a:spcBef>
        <a:spcAft>
          <a:spcPct val="0"/>
        </a:spcAft>
        <a:buClr>
          <a:schemeClr val="tx2"/>
        </a:buClr>
        <a:buSzPct val="75000"/>
        <a:buFont typeface="Arial"/>
        <a:buChar char="•"/>
        <a:defRPr sz="2400">
          <a:solidFill>
            <a:schemeClr val="tx1"/>
          </a:solidFill>
          <a:latin typeface="+mn-lt"/>
          <a:ea typeface="ＭＳ Ｐゴシック" pitchFamily="34" charset="-128"/>
          <a:cs typeface="ＭＳ Ｐゴシック" pitchFamily="-112" charset="-128"/>
        </a:defRPr>
      </a:lvl1pPr>
      <a:lvl2pPr marL="742950" indent="-285750" algn="l" rtl="0" eaLnBrk="1" fontAlgn="base" hangingPunct="1">
        <a:spcBef>
          <a:spcPct val="20000"/>
        </a:spcBef>
        <a:spcAft>
          <a:spcPct val="0"/>
        </a:spcAft>
        <a:buClr>
          <a:schemeClr val="accent1"/>
        </a:buClr>
        <a:buSzPct val="100000"/>
        <a:buFont typeface="Wingdings" charset="2"/>
        <a:buChar char="§"/>
        <a:defRPr sz="2200">
          <a:solidFill>
            <a:schemeClr val="tx1"/>
          </a:solidFill>
          <a:latin typeface="+mn-lt"/>
          <a:ea typeface="ＭＳ Ｐゴシック" pitchFamily="34" charset="-128"/>
        </a:defRPr>
      </a:lvl2pPr>
      <a:lvl3pPr marL="1143000" indent="-228600" algn="l" rtl="0" eaLnBrk="1" fontAlgn="base" hangingPunct="1">
        <a:spcBef>
          <a:spcPct val="20000"/>
        </a:spcBef>
        <a:spcAft>
          <a:spcPct val="0"/>
        </a:spcAft>
        <a:buClr>
          <a:schemeClr val="tx1"/>
        </a:buClr>
        <a:buSzPct val="100000"/>
        <a:buFont typeface="Arial"/>
        <a:buChar char="•"/>
        <a:defRPr sz="2000">
          <a:solidFill>
            <a:schemeClr val="tx1"/>
          </a:solidFill>
          <a:latin typeface="+mn-lt"/>
          <a:ea typeface="ＭＳ Ｐゴシック" pitchFamily="36" charset="-128"/>
        </a:defRPr>
      </a:lvl3pPr>
      <a:lvl4pPr marL="1600200" indent="-228600" algn="l" rtl="0" eaLnBrk="1" fontAlgn="base" hangingPunct="1">
        <a:spcBef>
          <a:spcPct val="20000"/>
        </a:spcBef>
        <a:spcAft>
          <a:spcPct val="0"/>
        </a:spcAft>
        <a:buClr>
          <a:schemeClr val="tx2"/>
        </a:buClr>
        <a:buSzPct val="100000"/>
        <a:buFont typeface="Arial"/>
        <a:buChar char="•"/>
        <a:defRPr sz="2000">
          <a:solidFill>
            <a:schemeClr val="tx1"/>
          </a:solidFill>
          <a:latin typeface="+mn-lt"/>
          <a:ea typeface="ＭＳ Ｐゴシック" pitchFamily="36" charset="-128"/>
        </a:defRPr>
      </a:lvl4pPr>
      <a:lvl5pPr marL="2057400" indent="-228600" algn="l" rtl="0" eaLnBrk="1" fontAlgn="base" hangingPunct="1">
        <a:spcBef>
          <a:spcPct val="20000"/>
        </a:spcBef>
        <a:spcAft>
          <a:spcPct val="0"/>
        </a:spcAft>
        <a:buClr>
          <a:schemeClr val="folHlink"/>
        </a:buClr>
        <a:buSzPct val="100000"/>
        <a:buFont typeface="Arial"/>
        <a:buChar char="•"/>
        <a:defRPr sz="2000">
          <a:solidFill>
            <a:schemeClr val="tx1"/>
          </a:solidFill>
          <a:latin typeface="+mn-lt"/>
          <a:ea typeface="ＭＳ Ｐゴシック" pitchFamily="36" charset="-128"/>
        </a:defRPr>
      </a:lvl5pPr>
      <a:lvl6pPr marL="25146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6pPr>
      <a:lvl7pPr marL="29718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7pPr>
      <a:lvl8pPr marL="34290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8pPr>
      <a:lvl9pPr marL="38862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67481"/>
            <a:ext cx="8229600" cy="833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92200"/>
            <a:ext cx="8229600" cy="46941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8479700" y="6360297"/>
            <a:ext cx="640393" cy="338554"/>
          </a:xfrm>
          <a:prstGeom prst="rect">
            <a:avLst/>
          </a:prstGeom>
          <a:noFill/>
        </p:spPr>
        <p:txBody>
          <a:bodyPr wrap="square" rtlCol="0">
            <a:spAutoFit/>
          </a:bodyPr>
          <a:lstStyle/>
          <a:p>
            <a:pPr defTabSz="457200" fontAlgn="auto">
              <a:spcBef>
                <a:spcPts val="0"/>
              </a:spcBef>
              <a:spcAft>
                <a:spcPts val="0"/>
              </a:spcAft>
            </a:pPr>
            <a:fld id="{8A17858F-733F-1041-A306-D3FFC049FFF8}" type="slidenum">
              <a:rPr lang="en-US" sz="1600" smtClean="0">
                <a:solidFill>
                  <a:srgbClr val="575757"/>
                </a:solidFill>
                <a:latin typeface="Franklin Gothic Book"/>
                <a:ea typeface="+mn-ea"/>
                <a:cs typeface="Franklin Gothic Book"/>
              </a:rPr>
              <a:pPr defTabSz="457200" fontAlgn="auto">
                <a:spcBef>
                  <a:spcPts val="0"/>
                </a:spcBef>
                <a:spcAft>
                  <a:spcPts val="0"/>
                </a:spcAft>
              </a:pPr>
              <a:t>‹#›</a:t>
            </a:fld>
            <a:endParaRPr lang="en-US" sz="1600" dirty="0">
              <a:solidFill>
                <a:srgbClr val="575757"/>
              </a:solidFill>
              <a:latin typeface="Franklin Gothic Book"/>
              <a:ea typeface="+mn-ea"/>
              <a:cs typeface="Franklin Gothic Book"/>
            </a:endParaRPr>
          </a:p>
        </p:txBody>
      </p:sp>
      <p:sp>
        <p:nvSpPr>
          <p:cNvPr id="4" name="TextBox 3"/>
          <p:cNvSpPr txBox="1"/>
          <p:nvPr/>
        </p:nvSpPr>
        <p:spPr>
          <a:xfrm>
            <a:off x="457200" y="6391074"/>
            <a:ext cx="8022500" cy="307777"/>
          </a:xfrm>
          <a:prstGeom prst="rect">
            <a:avLst/>
          </a:prstGeom>
          <a:noFill/>
        </p:spPr>
        <p:txBody>
          <a:bodyPr wrap="square" rtlCol="0" anchor="t" anchorCtr="0">
            <a:spAutoFit/>
          </a:bodyPr>
          <a:lstStyle/>
          <a:p>
            <a:pPr defTabSz="457200" fontAlgn="auto">
              <a:spcBef>
                <a:spcPts val="0"/>
              </a:spcBef>
              <a:spcAft>
                <a:spcPts val="0"/>
              </a:spcAft>
            </a:pPr>
            <a:r>
              <a:rPr lang="en-US" sz="1400" dirty="0" smtClean="0">
                <a:solidFill>
                  <a:srgbClr val="575757"/>
                </a:solidFill>
                <a:latin typeface="Franklin Gothic Book"/>
                <a:ea typeface="+mn-ea"/>
                <a:cs typeface="Franklin Gothic Book"/>
              </a:rPr>
              <a:t>Condition of Oregon Tribal Education				ECONorthwest   			January 2014</a:t>
            </a:r>
            <a:endParaRPr lang="en-US" sz="1400" dirty="0">
              <a:solidFill>
                <a:srgbClr val="575757"/>
              </a:solidFill>
              <a:latin typeface="Franklin Gothic Book"/>
              <a:ea typeface="+mn-ea"/>
              <a:cs typeface="Franklin Gothic Book"/>
            </a:endParaRPr>
          </a:p>
        </p:txBody>
      </p:sp>
    </p:spTree>
    <p:extLst>
      <p:ext uri="{BB962C8B-B14F-4D97-AF65-F5344CB8AC3E}">
        <p14:creationId xmlns:p14="http://schemas.microsoft.com/office/powerpoint/2010/main" val="13584851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hf sldNum="0" hdr="0" ftr="0" dt="0"/>
  <p:txStyles>
    <p:titleStyle>
      <a:lvl1pPr algn="ctr" defTabSz="457200" rtl="0" eaLnBrk="1" latinLnBrk="0" hangingPunct="1">
        <a:spcBef>
          <a:spcPct val="0"/>
        </a:spcBef>
        <a:buNone/>
        <a:defRPr sz="4400" kern="1200">
          <a:solidFill>
            <a:schemeClr val="accent2"/>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chemeClr val="accent2"/>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accent2"/>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accent2"/>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accent2"/>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accent2"/>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8C1B0E-F52B-4D01-B9D3-113C8BEE74E4}"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3393622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hf sldNum="0"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524000"/>
            <a:ext cx="8229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99" name="Rectangle 27"/>
          <p:cNvSpPr>
            <a:spLocks noChangeArrowheads="1"/>
          </p:cNvSpPr>
          <p:nvPr/>
        </p:nvSpPr>
        <p:spPr bwMode="auto">
          <a:xfrm>
            <a:off x="0" y="6096000"/>
            <a:ext cx="9144000" cy="7620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sp>
        <p:nvSpPr>
          <p:cNvPr id="3100" name="Rectangle 28"/>
          <p:cNvSpPr>
            <a:spLocks noChangeArrowheads="1"/>
          </p:cNvSpPr>
          <p:nvPr/>
        </p:nvSpPr>
        <p:spPr bwMode="auto">
          <a:xfrm>
            <a:off x="0" y="0"/>
            <a:ext cx="9144000" cy="1524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sp>
        <p:nvSpPr>
          <p:cNvPr id="3078" name="Rectangle 6"/>
          <p:cNvSpPr>
            <a:spLocks noGrp="1" noChangeArrowheads="1"/>
          </p:cNvSpPr>
          <p:nvPr>
            <p:ph type="sldNum" sz="quarter" idx="4"/>
          </p:nvPr>
        </p:nvSpPr>
        <p:spPr bwMode="auto">
          <a:xfrm>
            <a:off x="8077200" y="6381750"/>
            <a:ext cx="914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339EC4D8-9C41-48B4-BA32-0D9B1301B5F2}" type="slidenum">
              <a:rPr lang="en-US">
                <a:solidFill>
                  <a:prstClr val="white"/>
                </a:solidFill>
                <a:latin typeface="Arial"/>
                <a:ea typeface="+mn-ea"/>
                <a:cs typeface="+mn-cs"/>
              </a:rPr>
              <a:pPr/>
              <a:t>‹#›</a:t>
            </a:fld>
            <a:endParaRPr lang="en-US" dirty="0">
              <a:solidFill>
                <a:prstClr val="white"/>
              </a:solidFill>
              <a:latin typeface="Arial"/>
              <a:ea typeface="+mn-ea"/>
              <a:cs typeface="+mn-cs"/>
            </a:endParaRPr>
          </a:p>
        </p:txBody>
      </p:sp>
      <p:pic>
        <p:nvPicPr>
          <p:cNvPr id="3103" name="Picture 31" descr="EducationNW_logoNoTag_White"/>
          <p:cNvPicPr>
            <a:picLocks noChangeAspect="1" noChangeArrowheads="1"/>
          </p:cNvPicPr>
          <p:nvPr/>
        </p:nvPicPr>
        <p:blipFill>
          <a:blip r:embed="rId13" cstate="print"/>
          <a:srcRect/>
          <a:stretch>
            <a:fillRect/>
          </a:stretch>
        </p:blipFill>
        <p:spPr bwMode="auto">
          <a:xfrm>
            <a:off x="0" y="6088063"/>
            <a:ext cx="1676400" cy="769937"/>
          </a:xfrm>
          <a:prstGeom prst="rect">
            <a:avLst/>
          </a:prstGeom>
          <a:noFill/>
          <a:ln w="9525">
            <a:noFill/>
            <a:miter lim="800000"/>
            <a:headEnd/>
            <a:tailEnd/>
          </a:ln>
        </p:spPr>
      </p:pic>
    </p:spTree>
    <p:extLst>
      <p:ext uri="{BB962C8B-B14F-4D97-AF65-F5344CB8AC3E}">
        <p14:creationId xmlns:p14="http://schemas.microsoft.com/office/powerpoint/2010/main" val="240016908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hf sldNum="0" hdr="0" ftr="0" dt="0"/>
  <p:txStyles>
    <p:titleStyle>
      <a:lvl1pPr algn="ctr" rtl="0" eaLnBrk="1" fontAlgn="base" hangingPunct="1">
        <a:spcBef>
          <a:spcPct val="0"/>
        </a:spcBef>
        <a:spcAft>
          <a:spcPct val="0"/>
        </a:spcAft>
        <a:defRPr sz="4000">
          <a:solidFill>
            <a:srgbClr val="00549F"/>
          </a:solidFill>
          <a:latin typeface="+mj-lt"/>
          <a:ea typeface="+mj-ea"/>
          <a:cs typeface="+mj-cs"/>
        </a:defRPr>
      </a:lvl1pPr>
      <a:lvl2pPr algn="ctr" rtl="0" eaLnBrk="1" fontAlgn="base" hangingPunct="1">
        <a:spcBef>
          <a:spcPct val="0"/>
        </a:spcBef>
        <a:spcAft>
          <a:spcPct val="0"/>
        </a:spcAft>
        <a:defRPr sz="4000">
          <a:solidFill>
            <a:srgbClr val="00549F"/>
          </a:solidFill>
          <a:latin typeface="Arial" charset="0"/>
        </a:defRPr>
      </a:lvl2pPr>
      <a:lvl3pPr algn="ctr" rtl="0" eaLnBrk="1" fontAlgn="base" hangingPunct="1">
        <a:spcBef>
          <a:spcPct val="0"/>
        </a:spcBef>
        <a:spcAft>
          <a:spcPct val="0"/>
        </a:spcAft>
        <a:defRPr sz="4000">
          <a:solidFill>
            <a:srgbClr val="00549F"/>
          </a:solidFill>
          <a:latin typeface="Arial" charset="0"/>
        </a:defRPr>
      </a:lvl3pPr>
      <a:lvl4pPr algn="ctr" rtl="0" eaLnBrk="1" fontAlgn="base" hangingPunct="1">
        <a:spcBef>
          <a:spcPct val="0"/>
        </a:spcBef>
        <a:spcAft>
          <a:spcPct val="0"/>
        </a:spcAft>
        <a:defRPr sz="4000">
          <a:solidFill>
            <a:srgbClr val="00549F"/>
          </a:solidFill>
          <a:latin typeface="Arial" charset="0"/>
        </a:defRPr>
      </a:lvl4pPr>
      <a:lvl5pPr algn="ctr" rtl="0" eaLnBrk="1" fontAlgn="base" hangingPunct="1">
        <a:spcBef>
          <a:spcPct val="0"/>
        </a:spcBef>
        <a:spcAft>
          <a:spcPct val="0"/>
        </a:spcAft>
        <a:defRPr sz="4000">
          <a:solidFill>
            <a:srgbClr val="00549F"/>
          </a:solidFill>
          <a:latin typeface="Arial" charset="0"/>
        </a:defRPr>
      </a:lvl5pPr>
      <a:lvl6pPr marL="457200" algn="ctr" rtl="0" eaLnBrk="1" fontAlgn="base" hangingPunct="1">
        <a:spcBef>
          <a:spcPct val="0"/>
        </a:spcBef>
        <a:spcAft>
          <a:spcPct val="0"/>
        </a:spcAft>
        <a:defRPr sz="4000">
          <a:solidFill>
            <a:srgbClr val="00549F"/>
          </a:solidFill>
          <a:latin typeface="Arial" charset="0"/>
        </a:defRPr>
      </a:lvl6pPr>
      <a:lvl7pPr marL="914400" algn="ctr" rtl="0" eaLnBrk="1" fontAlgn="base" hangingPunct="1">
        <a:spcBef>
          <a:spcPct val="0"/>
        </a:spcBef>
        <a:spcAft>
          <a:spcPct val="0"/>
        </a:spcAft>
        <a:defRPr sz="4000">
          <a:solidFill>
            <a:srgbClr val="00549F"/>
          </a:solidFill>
          <a:latin typeface="Arial" charset="0"/>
        </a:defRPr>
      </a:lvl7pPr>
      <a:lvl8pPr marL="1371600" algn="ctr" rtl="0" eaLnBrk="1" fontAlgn="base" hangingPunct="1">
        <a:spcBef>
          <a:spcPct val="0"/>
        </a:spcBef>
        <a:spcAft>
          <a:spcPct val="0"/>
        </a:spcAft>
        <a:defRPr sz="4000">
          <a:solidFill>
            <a:srgbClr val="00549F"/>
          </a:solidFill>
          <a:latin typeface="Arial" charset="0"/>
        </a:defRPr>
      </a:lvl8pPr>
      <a:lvl9pPr marL="1828800" algn="ctr" rtl="0" eaLnBrk="1" fontAlgn="base" hangingPunct="1">
        <a:spcBef>
          <a:spcPct val="0"/>
        </a:spcBef>
        <a:spcAft>
          <a:spcPct val="0"/>
        </a:spcAft>
        <a:defRPr sz="4000">
          <a:solidFill>
            <a:srgbClr val="00549F"/>
          </a:solidFill>
          <a:latin typeface="Arial" charset="0"/>
        </a:defRPr>
      </a:lvl9pPr>
    </p:titleStyle>
    <p:bodyStyle>
      <a:lvl1pPr marL="342900" indent="-342900" algn="l" rtl="0" eaLnBrk="1" fontAlgn="base" hangingPunct="1">
        <a:spcBef>
          <a:spcPct val="20000"/>
        </a:spcBef>
        <a:spcAft>
          <a:spcPct val="0"/>
        </a:spcAft>
        <a:buChar char="•"/>
        <a:defRPr sz="3200">
          <a:solidFill>
            <a:srgbClr val="3D5800"/>
          </a:solidFill>
          <a:latin typeface="+mn-lt"/>
          <a:ea typeface="+mn-ea"/>
          <a:cs typeface="+mn-cs"/>
        </a:defRPr>
      </a:lvl1pPr>
      <a:lvl2pPr marL="742950" indent="-285750" algn="l" rtl="0" eaLnBrk="1" fontAlgn="base" hangingPunct="1">
        <a:spcBef>
          <a:spcPct val="20000"/>
        </a:spcBef>
        <a:spcAft>
          <a:spcPct val="0"/>
        </a:spcAft>
        <a:buChar char="–"/>
        <a:defRPr sz="2800">
          <a:solidFill>
            <a:srgbClr val="3D5800"/>
          </a:solidFill>
          <a:latin typeface="+mn-lt"/>
        </a:defRPr>
      </a:lvl2pPr>
      <a:lvl3pPr marL="1143000" indent="-228600" algn="l" rtl="0" eaLnBrk="1" fontAlgn="base" hangingPunct="1">
        <a:spcBef>
          <a:spcPct val="20000"/>
        </a:spcBef>
        <a:spcAft>
          <a:spcPct val="0"/>
        </a:spcAft>
        <a:buChar char="•"/>
        <a:defRPr sz="2400">
          <a:solidFill>
            <a:srgbClr val="3D5800"/>
          </a:solidFill>
          <a:latin typeface="+mn-lt"/>
        </a:defRPr>
      </a:lvl3pPr>
      <a:lvl4pPr marL="1600200" indent="-228600" algn="l" rtl="0" eaLnBrk="1" fontAlgn="base" hangingPunct="1">
        <a:spcBef>
          <a:spcPct val="20000"/>
        </a:spcBef>
        <a:spcAft>
          <a:spcPct val="0"/>
        </a:spcAft>
        <a:buChar char="–"/>
        <a:defRPr sz="2000">
          <a:solidFill>
            <a:srgbClr val="3D5800"/>
          </a:solidFill>
          <a:latin typeface="+mn-lt"/>
        </a:defRPr>
      </a:lvl4pPr>
      <a:lvl5pPr marL="2057400" indent="-228600" algn="l" rtl="0" eaLnBrk="1" fontAlgn="base" hangingPunct="1">
        <a:spcBef>
          <a:spcPct val="20000"/>
        </a:spcBef>
        <a:spcAft>
          <a:spcPct val="0"/>
        </a:spcAft>
        <a:buChar char="»"/>
        <a:defRPr sz="2000">
          <a:solidFill>
            <a:srgbClr val="3D5800"/>
          </a:solidFill>
          <a:latin typeface="+mn-lt"/>
        </a:defRPr>
      </a:lvl5pPr>
      <a:lvl6pPr marL="2514600" indent="-228600" algn="l" rtl="0" eaLnBrk="1" fontAlgn="base" hangingPunct="1">
        <a:spcBef>
          <a:spcPct val="20000"/>
        </a:spcBef>
        <a:spcAft>
          <a:spcPct val="0"/>
        </a:spcAft>
        <a:buChar char="»"/>
        <a:defRPr sz="2000">
          <a:solidFill>
            <a:srgbClr val="3D5800"/>
          </a:solidFill>
          <a:latin typeface="+mn-lt"/>
        </a:defRPr>
      </a:lvl6pPr>
      <a:lvl7pPr marL="2971800" indent="-228600" algn="l" rtl="0" eaLnBrk="1" fontAlgn="base" hangingPunct="1">
        <a:spcBef>
          <a:spcPct val="20000"/>
        </a:spcBef>
        <a:spcAft>
          <a:spcPct val="0"/>
        </a:spcAft>
        <a:buChar char="»"/>
        <a:defRPr sz="2000">
          <a:solidFill>
            <a:srgbClr val="3D5800"/>
          </a:solidFill>
          <a:latin typeface="+mn-lt"/>
        </a:defRPr>
      </a:lvl7pPr>
      <a:lvl8pPr marL="3429000" indent="-228600" algn="l" rtl="0" eaLnBrk="1" fontAlgn="base" hangingPunct="1">
        <a:spcBef>
          <a:spcPct val="20000"/>
        </a:spcBef>
        <a:spcAft>
          <a:spcPct val="0"/>
        </a:spcAft>
        <a:buChar char="»"/>
        <a:defRPr sz="2000">
          <a:solidFill>
            <a:srgbClr val="3D5800"/>
          </a:solidFill>
          <a:latin typeface="+mn-lt"/>
        </a:defRPr>
      </a:lvl8pPr>
      <a:lvl9pPr marL="3886200" indent="-228600" algn="l" rtl="0" eaLnBrk="1" fontAlgn="base" hangingPunct="1">
        <a:spcBef>
          <a:spcPct val="20000"/>
        </a:spcBef>
        <a:spcAft>
          <a:spcPct val="0"/>
        </a:spcAft>
        <a:buChar char="»"/>
        <a:defRPr sz="2000">
          <a:solidFill>
            <a:srgbClr val="3D58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hf sldNum="0" hdr="0" ftr="0" dt="0"/>
  <p:txStyles>
    <p:titleStyle>
      <a:lvl1pPr algn="ctr" defTabSz="452924"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2pPr>
      <a:lvl3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3pPr>
      <a:lvl4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4pPr>
      <a:lvl5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5pPr>
      <a:lvl6pPr marL="456880"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6pPr>
      <a:lvl7pPr marL="913758"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7pPr>
      <a:lvl8pPr marL="1370639"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8pPr>
      <a:lvl9pPr marL="1827517"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9pPr>
    </p:titleStyle>
    <p:bodyStyle>
      <a:lvl1pPr marL="338981" indent="-338981" algn="l" defTabSz="452924"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39206" indent="-282009" algn="l" defTabSz="452924"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39431" indent="-225037" algn="l" defTabSz="452924"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6629" indent="-225037" algn="l" defTabSz="452924"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3826" indent="-225037" algn="l" defTabSz="452924"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11187500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03200"/>
            <a:ext cx="9144000" cy="6429375"/>
          </a:xfrm>
          <a:prstGeom prst="rect">
            <a:avLst/>
          </a:prstGeom>
        </p:spPr>
      </p:pic>
    </p:spTree>
    <p:extLst>
      <p:ext uri="{BB962C8B-B14F-4D97-AF65-F5344CB8AC3E}">
        <p14:creationId xmlns:p14="http://schemas.microsoft.com/office/powerpoint/2010/main" val="271118958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4048"/>
            <a:ext cx="8847667" cy="685800"/>
          </a:xfrm>
          <a:ln>
            <a:noFill/>
          </a:ln>
        </p:spPr>
        <p:txBody>
          <a:bodyPr anchor="ctr" anchorCtr="0">
            <a:noAutofit/>
          </a:bodyPr>
          <a:lstStyle/>
          <a:p>
            <a:pPr algn="ctr"/>
            <a:r>
              <a:rPr lang="en-US" sz="3600" b="1" dirty="0" smtClean="0">
                <a:solidFill>
                  <a:srgbClr val="F26322"/>
                </a:solidFill>
                <a:latin typeface="Arial"/>
                <a:cs typeface="Arial"/>
              </a:rPr>
              <a:t>Key Takeaways</a:t>
            </a:r>
            <a:endParaRPr lang="en-US" sz="2000" b="1" dirty="0">
              <a:solidFill>
                <a:srgbClr val="F26322"/>
              </a:solidFill>
              <a:latin typeface="Arial"/>
              <a:cs typeface="Arial"/>
            </a:endParaRPr>
          </a:p>
        </p:txBody>
      </p:sp>
      <p:sp>
        <p:nvSpPr>
          <p:cNvPr id="12" name="Content Placeholder 2"/>
          <p:cNvSpPr txBox="1">
            <a:spLocks/>
          </p:cNvSpPr>
          <p:nvPr/>
        </p:nvSpPr>
        <p:spPr>
          <a:xfrm>
            <a:off x="155223" y="1193798"/>
            <a:ext cx="7817555" cy="48880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buFont typeface="+mj-lt"/>
              <a:buAutoNum type="arabicPeriod"/>
            </a:pPr>
            <a:r>
              <a:rPr lang="en-US" sz="1800" dirty="0" smtClean="0">
                <a:solidFill>
                  <a:schemeClr val="tx2"/>
                </a:solidFill>
                <a:latin typeface="Arial"/>
                <a:cs typeface="Arial"/>
              </a:rPr>
              <a:t>Coursework and internships of leader preparation programs are typically </a:t>
            </a:r>
            <a:r>
              <a:rPr lang="en-US" sz="1800" dirty="0" smtClean="0">
                <a:solidFill>
                  <a:schemeClr val="accent1"/>
                </a:solidFill>
                <a:latin typeface="Arial"/>
                <a:cs typeface="Arial"/>
              </a:rPr>
              <a:t>“one-size-fits-all”</a:t>
            </a:r>
            <a:r>
              <a:rPr lang="en-US" sz="1800" dirty="0" smtClean="0">
                <a:solidFill>
                  <a:schemeClr val="tx2"/>
                </a:solidFill>
                <a:latin typeface="Arial"/>
                <a:cs typeface="Arial"/>
              </a:rPr>
              <a:t> and do not prepare leaders for the realities of what it takes to run today’s schools.</a:t>
            </a:r>
          </a:p>
          <a:p>
            <a:pPr>
              <a:spcBef>
                <a:spcPts val="800"/>
              </a:spcBef>
              <a:buFont typeface="+mj-lt"/>
              <a:buAutoNum type="arabicPeriod"/>
            </a:pPr>
            <a:r>
              <a:rPr lang="en-US" sz="1800" dirty="0" smtClean="0">
                <a:solidFill>
                  <a:schemeClr val="tx2"/>
                </a:solidFill>
                <a:latin typeface="Arial"/>
                <a:cs typeface="Arial"/>
              </a:rPr>
              <a:t>Programs </a:t>
            </a:r>
            <a:r>
              <a:rPr lang="en-US" sz="1800" dirty="0" smtClean="0">
                <a:solidFill>
                  <a:srgbClr val="F26322"/>
                </a:solidFill>
                <a:latin typeface="Arial"/>
                <a:cs typeface="Arial"/>
              </a:rPr>
              <a:t>admit nearly everyone </a:t>
            </a:r>
            <a:r>
              <a:rPr lang="en-US" sz="1800" dirty="0" smtClean="0">
                <a:solidFill>
                  <a:schemeClr val="tx2"/>
                </a:solidFill>
                <a:latin typeface="Arial"/>
                <a:cs typeface="Arial"/>
              </a:rPr>
              <a:t>who applies, with little collaboration with districts to intentionally recruit effective teacher leaders with the highest potential for success.</a:t>
            </a:r>
            <a:endParaRPr lang="en-US" sz="1800" b="1" dirty="0">
              <a:solidFill>
                <a:schemeClr val="tx2"/>
              </a:solidFill>
              <a:latin typeface="Arial"/>
              <a:cs typeface="Arial"/>
            </a:endParaRPr>
          </a:p>
          <a:p>
            <a:pPr>
              <a:spcBef>
                <a:spcPts val="800"/>
              </a:spcBef>
              <a:buClr>
                <a:schemeClr val="tx2"/>
              </a:buClr>
              <a:buFont typeface="+mj-lt"/>
              <a:buAutoNum type="arabicPeriod"/>
            </a:pPr>
            <a:r>
              <a:rPr lang="en-US" sz="1800" dirty="0" smtClean="0">
                <a:solidFill>
                  <a:srgbClr val="F26322"/>
                </a:solidFill>
                <a:latin typeface="Arial"/>
                <a:cs typeface="Arial"/>
              </a:rPr>
              <a:t>Data is limited </a:t>
            </a:r>
            <a:r>
              <a:rPr lang="en-US" sz="1800" dirty="0" smtClean="0">
                <a:solidFill>
                  <a:schemeClr val="tx2"/>
                </a:solidFill>
                <a:latin typeface="Arial"/>
                <a:cs typeface="Arial"/>
              </a:rPr>
              <a:t>about the placement, retention and quality of school leaders in Oregon than in many other states. </a:t>
            </a:r>
          </a:p>
          <a:p>
            <a:pPr>
              <a:spcBef>
                <a:spcPts val="800"/>
              </a:spcBef>
              <a:buFont typeface="+mj-lt"/>
              <a:buAutoNum type="arabicPeriod"/>
            </a:pPr>
            <a:r>
              <a:rPr lang="en-US" sz="1800" dirty="0" smtClean="0">
                <a:solidFill>
                  <a:schemeClr val="tx2"/>
                </a:solidFill>
                <a:latin typeface="Arial"/>
                <a:cs typeface="Arial"/>
              </a:rPr>
              <a:t>While there are pockets of exceptions, district structures and </a:t>
            </a:r>
            <a:r>
              <a:rPr lang="en-US" sz="1800" dirty="0" smtClean="0">
                <a:solidFill>
                  <a:srgbClr val="F26322"/>
                </a:solidFill>
                <a:latin typeface="Arial"/>
                <a:cs typeface="Arial"/>
              </a:rPr>
              <a:t>resources are constrained and do not offer widespread supports</a:t>
            </a:r>
            <a:r>
              <a:rPr lang="en-US" sz="1800" dirty="0" smtClean="0">
                <a:solidFill>
                  <a:schemeClr val="tx2"/>
                </a:solidFill>
                <a:latin typeface="Arial"/>
                <a:cs typeface="Arial"/>
              </a:rPr>
              <a:t> for existing administrators.</a:t>
            </a:r>
          </a:p>
          <a:p>
            <a:pPr>
              <a:spcBef>
                <a:spcPts val="800"/>
              </a:spcBef>
              <a:buFont typeface="+mj-lt"/>
              <a:buAutoNum type="arabicPeriod"/>
            </a:pPr>
            <a:r>
              <a:rPr lang="en-US" sz="1800" dirty="0" smtClean="0">
                <a:solidFill>
                  <a:schemeClr val="tx2"/>
                </a:solidFill>
                <a:latin typeface="Arial"/>
                <a:cs typeface="Arial"/>
              </a:rPr>
              <a:t>There is a </a:t>
            </a:r>
            <a:r>
              <a:rPr lang="en-US" sz="1800" dirty="0" smtClean="0">
                <a:solidFill>
                  <a:srgbClr val="F26322"/>
                </a:solidFill>
                <a:latin typeface="Arial"/>
                <a:cs typeface="Arial"/>
              </a:rPr>
              <a:t>growing national movement</a:t>
            </a:r>
            <a:r>
              <a:rPr lang="en-US" sz="1800" dirty="0" smtClean="0">
                <a:solidFill>
                  <a:schemeClr val="tx2"/>
                </a:solidFill>
                <a:latin typeface="Arial"/>
                <a:cs typeface="Arial"/>
              </a:rPr>
              <a:t> to improve preparation of new administrators and supports for existing administrators, and there is great potential to adapt promising practices to communities throughout Oregon. </a:t>
            </a:r>
          </a:p>
          <a:p>
            <a:pPr>
              <a:spcBef>
                <a:spcPts val="800"/>
              </a:spcBef>
              <a:buFont typeface="+mj-lt"/>
              <a:buAutoNum type="arabicPeriod"/>
            </a:pPr>
            <a:r>
              <a:rPr lang="en-US" sz="1800" dirty="0" smtClean="0">
                <a:solidFill>
                  <a:schemeClr val="tx2"/>
                </a:solidFill>
                <a:latin typeface="Arial"/>
                <a:cs typeface="Arial"/>
              </a:rPr>
              <a:t>The </a:t>
            </a:r>
            <a:r>
              <a:rPr lang="en-US" sz="1800" dirty="0">
                <a:solidFill>
                  <a:srgbClr val="F26322"/>
                </a:solidFill>
                <a:latin typeface="Arial"/>
                <a:cs typeface="Arial"/>
              </a:rPr>
              <a:t>racial, ethnic and gender </a:t>
            </a:r>
            <a:r>
              <a:rPr lang="en-US" sz="1800" dirty="0">
                <a:solidFill>
                  <a:schemeClr val="tx2"/>
                </a:solidFill>
                <a:latin typeface="Arial"/>
                <a:cs typeface="Arial"/>
              </a:rPr>
              <a:t>make-up of Oregon’s administrators does not mirror Oregon’s students.</a:t>
            </a:r>
          </a:p>
          <a:p>
            <a:pPr>
              <a:spcBef>
                <a:spcPts val="800"/>
              </a:spcBef>
              <a:buFont typeface="+mj-lt"/>
              <a:buAutoNum type="arabicPeriod"/>
            </a:pPr>
            <a:endParaRPr lang="en-US" sz="1800" dirty="0">
              <a:solidFill>
                <a:schemeClr val="tx2"/>
              </a:solidFill>
              <a:latin typeface="Arial"/>
              <a:cs typeface="Arial"/>
            </a:endParaRPr>
          </a:p>
        </p:txBody>
      </p:sp>
    </p:spTree>
    <p:extLst>
      <p:ext uri="{BB962C8B-B14F-4D97-AF65-F5344CB8AC3E}">
        <p14:creationId xmlns:p14="http://schemas.microsoft.com/office/powerpoint/2010/main" val="1019298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384048"/>
            <a:ext cx="8851392" cy="685800"/>
          </a:xfrm>
          <a:ln>
            <a:noFill/>
          </a:ln>
        </p:spPr>
        <p:txBody>
          <a:bodyPr anchor="ctr" anchorCtr="0">
            <a:noAutofit/>
          </a:bodyPr>
          <a:lstStyle/>
          <a:p>
            <a:pPr algn="ctr"/>
            <a:r>
              <a:rPr lang="en-US" sz="3600" b="1" dirty="0" smtClean="0">
                <a:solidFill>
                  <a:srgbClr val="F26322"/>
                </a:solidFill>
                <a:latin typeface="Arial"/>
                <a:cs typeface="Arial"/>
              </a:rPr>
              <a:t>DLC Recommendations</a:t>
            </a:r>
            <a:endParaRPr lang="en-US" sz="3600" b="1" dirty="0">
              <a:solidFill>
                <a:srgbClr val="F26322"/>
              </a:solidFill>
              <a:latin typeface="Arial"/>
              <a:cs typeface="Arial"/>
            </a:endParaRPr>
          </a:p>
        </p:txBody>
      </p:sp>
      <p:grpSp>
        <p:nvGrpSpPr>
          <p:cNvPr id="4" name="Group 3"/>
          <p:cNvGrpSpPr/>
          <p:nvPr/>
        </p:nvGrpSpPr>
        <p:grpSpPr>
          <a:xfrm>
            <a:off x="704014" y="1529765"/>
            <a:ext cx="3509757" cy="4476620"/>
            <a:chOff x="4545932" y="1497568"/>
            <a:chExt cx="3509757" cy="4476620"/>
          </a:xfrm>
        </p:grpSpPr>
        <p:sp>
          <p:nvSpPr>
            <p:cNvPr id="24" name="TextBox 23"/>
            <p:cNvSpPr txBox="1"/>
            <p:nvPr/>
          </p:nvSpPr>
          <p:spPr>
            <a:xfrm>
              <a:off x="4545932" y="1497568"/>
              <a:ext cx="3509757" cy="369332"/>
            </a:xfrm>
            <a:prstGeom prst="rect">
              <a:avLst/>
            </a:prstGeom>
            <a:noFill/>
          </p:spPr>
          <p:txBody>
            <a:bodyPr wrap="none" rtlCol="0">
              <a:spAutoFit/>
            </a:bodyPr>
            <a:lstStyle/>
            <a:p>
              <a:r>
                <a:rPr lang="en-US" b="1" dirty="0" smtClean="0">
                  <a:solidFill>
                    <a:srgbClr val="336666"/>
                  </a:solidFill>
                </a:rPr>
                <a:t>Supporting Current Administrators</a:t>
              </a:r>
              <a:endParaRPr lang="en-US" b="1" dirty="0">
                <a:solidFill>
                  <a:srgbClr val="336666"/>
                </a:solidFill>
              </a:endParaRPr>
            </a:p>
          </p:txBody>
        </p:sp>
        <p:sp>
          <p:nvSpPr>
            <p:cNvPr id="12" name="Freeform 11"/>
            <p:cNvSpPr/>
            <p:nvPr/>
          </p:nvSpPr>
          <p:spPr>
            <a:xfrm>
              <a:off x="5283100" y="1914157"/>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accent2">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365288"/>
                <a:satOff val="-1730"/>
                <a:lumOff val="-745"/>
                <a:alphaOff val="0"/>
              </a:schemeClr>
            </a:fillRef>
            <a:effectRef idx="2">
              <a:schemeClr val="accent3">
                <a:hueOff val="-3365288"/>
                <a:satOff val="-1730"/>
                <a:lumOff val="-74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Learning- Focused Supervision</a:t>
              </a:r>
              <a:endParaRPr lang="en-US" sz="2400" kern="1200" dirty="0"/>
            </a:p>
          </p:txBody>
        </p:sp>
        <p:sp>
          <p:nvSpPr>
            <p:cNvPr id="15" name="Freeform 14"/>
            <p:cNvSpPr/>
            <p:nvPr/>
          </p:nvSpPr>
          <p:spPr>
            <a:xfrm>
              <a:off x="5283100" y="3335168"/>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tx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0095864"/>
                <a:satOff val="-5191"/>
                <a:lumOff val="-2235"/>
                <a:alphaOff val="0"/>
              </a:schemeClr>
            </a:fillRef>
            <a:effectRef idx="2">
              <a:schemeClr val="accent3">
                <a:hueOff val="-10095864"/>
                <a:satOff val="-5191"/>
                <a:lumOff val="-223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Qualified Support Network</a:t>
              </a:r>
              <a:endParaRPr lang="en-US" sz="2400" kern="1200" dirty="0"/>
            </a:p>
          </p:txBody>
        </p:sp>
        <p:sp>
          <p:nvSpPr>
            <p:cNvPr id="26" name="Freeform 25"/>
            <p:cNvSpPr/>
            <p:nvPr/>
          </p:nvSpPr>
          <p:spPr>
            <a:xfrm>
              <a:off x="5283100" y="4756179"/>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6826440"/>
                <a:satOff val="-8652"/>
                <a:lumOff val="-3725"/>
                <a:alphaOff val="0"/>
              </a:schemeClr>
            </a:fillRef>
            <a:effectRef idx="2">
              <a:schemeClr val="accent3">
                <a:hueOff val="-16826440"/>
                <a:satOff val="-8652"/>
                <a:lumOff val="-372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Expanded Career Pathways</a:t>
              </a:r>
              <a:endParaRPr lang="en-US" sz="2400" kern="1200" dirty="0"/>
            </a:p>
          </p:txBody>
        </p:sp>
      </p:grpSp>
      <p:grpSp>
        <p:nvGrpSpPr>
          <p:cNvPr id="3" name="Group 2"/>
          <p:cNvGrpSpPr/>
          <p:nvPr/>
        </p:nvGrpSpPr>
        <p:grpSpPr>
          <a:xfrm>
            <a:off x="5027756" y="1529765"/>
            <a:ext cx="3086100" cy="4508817"/>
            <a:chOff x="1062533" y="1497568"/>
            <a:chExt cx="3086100" cy="4508817"/>
          </a:xfrm>
        </p:grpSpPr>
        <p:sp>
          <p:nvSpPr>
            <p:cNvPr id="16" name="TextBox 15"/>
            <p:cNvSpPr txBox="1"/>
            <p:nvPr/>
          </p:nvSpPr>
          <p:spPr>
            <a:xfrm>
              <a:off x="1062533" y="1497568"/>
              <a:ext cx="3086100" cy="369332"/>
            </a:xfrm>
            <a:prstGeom prst="rect">
              <a:avLst/>
            </a:prstGeom>
            <a:noFill/>
          </p:spPr>
          <p:txBody>
            <a:bodyPr wrap="square" rtlCol="0">
              <a:spAutoFit/>
            </a:bodyPr>
            <a:lstStyle/>
            <a:p>
              <a:r>
                <a:rPr lang="en-US" b="1" dirty="0" smtClean="0">
                  <a:solidFill>
                    <a:srgbClr val="336666"/>
                  </a:solidFill>
                </a:rPr>
                <a:t>Preparing New Administrators</a:t>
              </a:r>
              <a:endParaRPr lang="en-US" b="1" dirty="0">
                <a:solidFill>
                  <a:srgbClr val="336666"/>
                </a:solidFill>
              </a:endParaRPr>
            </a:p>
          </p:txBody>
        </p:sp>
        <p:sp>
          <p:nvSpPr>
            <p:cNvPr id="13" name="Freeform 12"/>
            <p:cNvSpPr/>
            <p:nvPr/>
          </p:nvSpPr>
          <p:spPr>
            <a:xfrm>
              <a:off x="1551483" y="3367365"/>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Relevant Coursework</a:t>
              </a:r>
              <a:endParaRPr lang="en-US" sz="2400" kern="1200" dirty="0"/>
            </a:p>
          </p:txBody>
        </p:sp>
        <p:sp>
          <p:nvSpPr>
            <p:cNvPr id="17" name="Freeform 16"/>
            <p:cNvSpPr/>
            <p:nvPr/>
          </p:nvSpPr>
          <p:spPr>
            <a:xfrm>
              <a:off x="1551483" y="4788376"/>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bg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3461152"/>
                <a:satOff val="-6922"/>
                <a:lumOff val="-2980"/>
                <a:alphaOff val="0"/>
              </a:schemeClr>
            </a:fillRef>
            <a:effectRef idx="2">
              <a:schemeClr val="accent3">
                <a:hueOff val="-13461152"/>
                <a:satOff val="-6922"/>
                <a:lumOff val="-298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Rigorous Recruitment and Selection</a:t>
              </a:r>
              <a:endParaRPr lang="en-US" sz="2400" kern="1200" dirty="0"/>
            </a:p>
          </p:txBody>
        </p:sp>
        <p:sp>
          <p:nvSpPr>
            <p:cNvPr id="19" name="Freeform 18"/>
            <p:cNvSpPr/>
            <p:nvPr/>
          </p:nvSpPr>
          <p:spPr>
            <a:xfrm>
              <a:off x="1551483" y="1946354"/>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365288"/>
                <a:satOff val="-1730"/>
                <a:lumOff val="-745"/>
                <a:alphaOff val="0"/>
              </a:schemeClr>
            </a:fillRef>
            <a:effectRef idx="2">
              <a:schemeClr val="accent3">
                <a:hueOff val="-3365288"/>
                <a:satOff val="-1730"/>
                <a:lumOff val="-74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Integrated, Meaningful Internships</a:t>
              </a:r>
              <a:endParaRPr lang="en-US" sz="2400" kern="1200" dirty="0"/>
            </a:p>
          </p:txBody>
        </p:sp>
      </p:grpSp>
    </p:spTree>
    <p:extLst>
      <p:ext uri="{BB962C8B-B14F-4D97-AF65-F5344CB8AC3E}">
        <p14:creationId xmlns:p14="http://schemas.microsoft.com/office/powerpoint/2010/main" val="326983741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4048"/>
            <a:ext cx="8851392" cy="685800"/>
          </a:xfrm>
        </p:spPr>
        <p:txBody>
          <a:bodyPr anchor="ctr" anchorCtr="0">
            <a:noAutofit/>
          </a:bodyPr>
          <a:lstStyle/>
          <a:p>
            <a:pPr algn="ctr"/>
            <a:r>
              <a:rPr lang="en-US" sz="3200" b="1" dirty="0">
                <a:solidFill>
                  <a:schemeClr val="accent1"/>
                </a:solidFill>
                <a:latin typeface="Arial"/>
                <a:cs typeface="Arial"/>
              </a:rPr>
              <a:t>Leading for </a:t>
            </a:r>
            <a:r>
              <a:rPr lang="en-US" sz="3200" b="1" dirty="0" smtClean="0">
                <a:solidFill>
                  <a:schemeClr val="accent1"/>
                </a:solidFill>
                <a:latin typeface="Arial"/>
                <a:cs typeface="Arial"/>
              </a:rPr>
              <a:t>Learning: </a:t>
            </a:r>
            <a:r>
              <a:rPr lang="en-US" sz="3200" b="1" dirty="0" smtClean="0">
                <a:latin typeface="Arial"/>
                <a:cs typeface="Arial"/>
              </a:rPr>
              <a:t>A Two-</a:t>
            </a:r>
            <a:r>
              <a:rPr lang="en-US" sz="3200" b="1" dirty="0">
                <a:latin typeface="Arial"/>
                <a:cs typeface="Arial"/>
              </a:rPr>
              <a:t>Prong </a:t>
            </a:r>
            <a:r>
              <a:rPr lang="en-US" sz="3200" b="1" dirty="0" smtClean="0">
                <a:latin typeface="Arial"/>
                <a:cs typeface="Arial"/>
              </a:rPr>
              <a:t>Initiative </a:t>
            </a:r>
            <a:endParaRPr lang="en-US" sz="3200" b="1" dirty="0">
              <a:latin typeface="Arial"/>
              <a:cs typeface="Aria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5973002"/>
              </p:ext>
            </p:extLst>
          </p:nvPr>
        </p:nvGraphicFramePr>
        <p:xfrm>
          <a:off x="493889" y="1524000"/>
          <a:ext cx="7436554" cy="442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329825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010400" cy="457200"/>
          </a:xfrm>
        </p:spPr>
        <p:txBody>
          <a:bodyPr/>
          <a:lstStyle/>
          <a:p>
            <a:pPr algn="ctr"/>
            <a:r>
              <a:rPr lang="en-US" dirty="0" smtClean="0"/>
              <a:t>Theory of Action</a:t>
            </a:r>
            <a:endParaRPr lang="en-US" dirty="0"/>
          </a:p>
        </p:txBody>
      </p:sp>
      <p:sp>
        <p:nvSpPr>
          <p:cNvPr id="7" name="Rounded Rectangle 6"/>
          <p:cNvSpPr/>
          <p:nvPr/>
        </p:nvSpPr>
        <p:spPr>
          <a:xfrm>
            <a:off x="1651000" y="1255889"/>
            <a:ext cx="5416325" cy="945445"/>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we strengthen the skills and knowledge of district and school leaders to support learning, they will have the capacity to take bold and purposeful action.</a:t>
            </a:r>
          </a:p>
        </p:txBody>
      </p:sp>
      <p:sp>
        <p:nvSpPr>
          <p:cNvPr id="8" name="Rounded Rectangle 7"/>
          <p:cNvSpPr/>
          <p:nvPr/>
        </p:nvSpPr>
        <p:spPr>
          <a:xfrm>
            <a:off x="1651000" y="2647472"/>
            <a:ext cx="5416326" cy="908529"/>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leaders take bold and purposeful action, they </a:t>
            </a:r>
            <a:r>
              <a:rPr lang="en-US" dirty="0" smtClean="0">
                <a:solidFill>
                  <a:srgbClr val="FFFFFF"/>
                </a:solidFill>
                <a:latin typeface="Calibri"/>
              </a:rPr>
              <a:t>will </a:t>
            </a:r>
            <a:r>
              <a:rPr lang="en-US" dirty="0">
                <a:solidFill>
                  <a:srgbClr val="FFFFFF"/>
                </a:solidFill>
                <a:latin typeface="Calibri"/>
              </a:rPr>
              <a:t>establish conditions </a:t>
            </a:r>
            <a:br>
              <a:rPr lang="en-US" dirty="0">
                <a:solidFill>
                  <a:srgbClr val="FFFFFF"/>
                </a:solidFill>
                <a:latin typeface="Calibri"/>
              </a:rPr>
            </a:br>
            <a:r>
              <a:rPr lang="en-US" dirty="0">
                <a:solidFill>
                  <a:srgbClr val="FFFFFF"/>
                </a:solidFill>
                <a:latin typeface="Calibri"/>
              </a:rPr>
              <a:t>for effective </a:t>
            </a:r>
            <a:r>
              <a:rPr lang="en-US" dirty="0" smtClean="0">
                <a:solidFill>
                  <a:srgbClr val="FFFFFF"/>
                </a:solidFill>
                <a:latin typeface="Calibri"/>
              </a:rPr>
              <a:t>teaching </a:t>
            </a:r>
            <a:r>
              <a:rPr lang="en-US" dirty="0">
                <a:solidFill>
                  <a:srgbClr val="FFFFFF"/>
                </a:solidFill>
                <a:latin typeface="Calibri"/>
              </a:rPr>
              <a:t>and learning.</a:t>
            </a:r>
          </a:p>
        </p:txBody>
      </p:sp>
      <p:sp>
        <p:nvSpPr>
          <p:cNvPr id="9" name="Rounded Rectangle 8"/>
          <p:cNvSpPr/>
          <p:nvPr/>
        </p:nvSpPr>
        <p:spPr>
          <a:xfrm>
            <a:off x="1651000" y="3979333"/>
            <a:ext cx="5416326" cy="917222"/>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the necessary conditions for effective teaching and learning are established, teachers will improve their instructional practice.</a:t>
            </a:r>
          </a:p>
        </p:txBody>
      </p:sp>
      <p:sp>
        <p:nvSpPr>
          <p:cNvPr id="10" name="Rounded Rectangle 9"/>
          <p:cNvSpPr/>
          <p:nvPr/>
        </p:nvSpPr>
        <p:spPr>
          <a:xfrm>
            <a:off x="1651000" y="5343961"/>
            <a:ext cx="5416326" cy="888999"/>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teachers improve instructional practices, student learning will increase and achievement gaps will close.</a:t>
            </a:r>
          </a:p>
        </p:txBody>
      </p:sp>
      <p:sp>
        <p:nvSpPr>
          <p:cNvPr id="12" name="Right Arrow 11"/>
          <p:cNvSpPr/>
          <p:nvPr/>
        </p:nvSpPr>
        <p:spPr>
          <a:xfrm rot="5400000">
            <a:off x="4180088" y="4671796"/>
            <a:ext cx="274549" cy="904382"/>
          </a:xfrm>
          <a:prstGeom prst="rightArrow">
            <a:avLst/>
          </a:prstGeom>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endParaRPr lang="en-US" sz="1800" dirty="0">
              <a:solidFill>
                <a:srgbClr val="FFFFFF"/>
              </a:solidFill>
              <a:latin typeface="Calibri"/>
            </a:endParaRPr>
          </a:p>
        </p:txBody>
      </p:sp>
      <p:sp>
        <p:nvSpPr>
          <p:cNvPr id="14" name="Right Arrow 13"/>
          <p:cNvSpPr/>
          <p:nvPr/>
        </p:nvSpPr>
        <p:spPr>
          <a:xfrm rot="5400000">
            <a:off x="4179338" y="1979349"/>
            <a:ext cx="276050" cy="904382"/>
          </a:xfrm>
          <a:prstGeom prst="rightArrow">
            <a:avLst/>
          </a:prstGeom>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endParaRPr lang="en-US" sz="1800" dirty="0">
              <a:solidFill>
                <a:srgbClr val="FFFFFF"/>
              </a:solidFill>
              <a:latin typeface="Calibri"/>
            </a:endParaRPr>
          </a:p>
        </p:txBody>
      </p:sp>
      <p:sp>
        <p:nvSpPr>
          <p:cNvPr id="16" name="Right Arrow 15"/>
          <p:cNvSpPr/>
          <p:nvPr/>
        </p:nvSpPr>
        <p:spPr>
          <a:xfrm rot="5400000">
            <a:off x="4179337" y="3313733"/>
            <a:ext cx="276050" cy="904382"/>
          </a:xfrm>
          <a:prstGeom prst="rightArrow">
            <a:avLst/>
          </a:prstGeom>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endParaRPr lang="en-US" sz="1800" dirty="0">
              <a:solidFill>
                <a:srgbClr val="FFFFFF"/>
              </a:solidFill>
              <a:latin typeface="Calibri"/>
            </a:endParaRPr>
          </a:p>
        </p:txBody>
      </p:sp>
    </p:spTree>
    <p:extLst>
      <p:ext uri="{BB962C8B-B14F-4D97-AF65-F5344CB8AC3E}">
        <p14:creationId xmlns:p14="http://schemas.microsoft.com/office/powerpoint/2010/main" val="202820487"/>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010400" cy="457200"/>
          </a:xfrm>
        </p:spPr>
        <p:txBody>
          <a:bodyPr/>
          <a:lstStyle/>
          <a:p>
            <a:pPr algn="ctr"/>
            <a:r>
              <a:rPr lang="en-US" sz="3600" dirty="0" smtClean="0"/>
              <a:t>Intermediate Outcomes</a:t>
            </a:r>
            <a:endParaRPr lang="en-US" sz="3600" dirty="0"/>
          </a:p>
        </p:txBody>
      </p:sp>
      <p:sp>
        <p:nvSpPr>
          <p:cNvPr id="4" name="TextBox 3"/>
          <p:cNvSpPr txBox="1"/>
          <p:nvPr/>
        </p:nvSpPr>
        <p:spPr bwMode="auto">
          <a:xfrm>
            <a:off x="508000" y="1371600"/>
            <a:ext cx="7958667" cy="4174418"/>
          </a:xfrm>
          <a:prstGeom prst="rect">
            <a:avLst/>
          </a:prstGeom>
          <a:noFill/>
        </p:spPr>
        <p:txBody>
          <a:bodyPr wrap="square" lIns="95446" tIns="47723" rIns="95446" bIns="47723">
            <a:spAutoFit/>
          </a:bodyPr>
          <a:lstStyle/>
          <a:p>
            <a:pPr marL="169808" indent="-114263" defTabSz="457200" eaLnBrk="1" fontAlgn="auto" hangingPunct="1">
              <a:spcBef>
                <a:spcPts val="0"/>
              </a:spcBef>
              <a:spcAft>
                <a:spcPts val="300"/>
              </a:spcAft>
              <a:buFont typeface="Arial"/>
              <a:buChar char="•"/>
              <a:defRPr/>
            </a:pPr>
            <a:r>
              <a:rPr lang="en-US" sz="2000" dirty="0" smtClean="0">
                <a:solidFill>
                  <a:srgbClr val="000000"/>
                </a:solidFill>
                <a:latin typeface="Calibri"/>
                <a:ea typeface="+mn-ea"/>
                <a:cs typeface="+mn-cs"/>
              </a:rPr>
              <a:t>Improvements </a:t>
            </a:r>
            <a:r>
              <a:rPr lang="en-US" sz="2000" dirty="0">
                <a:solidFill>
                  <a:srgbClr val="000000"/>
                </a:solidFill>
                <a:latin typeface="Calibri"/>
                <a:ea typeface="+mn-ea"/>
                <a:cs typeface="+mn-cs"/>
              </a:rPr>
              <a:t>in </a:t>
            </a:r>
            <a:r>
              <a:rPr lang="en-US" sz="2000" dirty="0" smtClean="0">
                <a:solidFill>
                  <a:srgbClr val="000000"/>
                </a:solidFill>
                <a:latin typeface="Calibri"/>
                <a:ea typeface="+mn-ea"/>
                <a:cs typeface="+mn-cs"/>
              </a:rPr>
              <a:t>5 </a:t>
            </a:r>
            <a:r>
              <a:rPr lang="en-US" sz="2000" dirty="0">
                <a:solidFill>
                  <a:srgbClr val="000000"/>
                </a:solidFill>
                <a:latin typeface="Calibri"/>
                <a:ea typeface="+mn-ea"/>
                <a:cs typeface="+mn-cs"/>
              </a:rPr>
              <a:t>key elements of effective principals: </a:t>
            </a:r>
          </a:p>
          <a:p>
            <a:pPr marL="687313" lvl="1" indent="-60306">
              <a:spcAft>
                <a:spcPts val="300"/>
              </a:spcAft>
              <a:buFont typeface="Arial"/>
              <a:buChar char="•"/>
              <a:defRPr/>
            </a:pPr>
            <a:r>
              <a:rPr lang="en-US" sz="2000" dirty="0" smtClean="0">
                <a:solidFill>
                  <a:srgbClr val="000000"/>
                </a:solidFill>
                <a:latin typeface="Calibri"/>
                <a:ea typeface="+mn-ea"/>
                <a:cs typeface="+mn-cs"/>
              </a:rPr>
              <a:t>Culture of high </a:t>
            </a:r>
            <a:r>
              <a:rPr lang="en-US" sz="2000" dirty="0">
                <a:solidFill>
                  <a:srgbClr val="000000"/>
                </a:solidFill>
                <a:latin typeface="Calibri"/>
                <a:ea typeface="+mn-ea"/>
                <a:cs typeface="+mn-cs"/>
              </a:rPr>
              <a:t>expectations</a:t>
            </a:r>
          </a:p>
          <a:p>
            <a:pPr marL="687313" lvl="1" indent="-60306">
              <a:spcAft>
                <a:spcPts val="300"/>
              </a:spcAft>
              <a:buFont typeface="Arial"/>
              <a:buChar char="•"/>
              <a:defRPr/>
            </a:pPr>
            <a:r>
              <a:rPr lang="en-US" sz="2000" dirty="0">
                <a:solidFill>
                  <a:srgbClr val="000000"/>
                </a:solidFill>
                <a:latin typeface="Calibri"/>
              </a:rPr>
              <a:t>S</a:t>
            </a:r>
            <a:r>
              <a:rPr lang="en-US" sz="2000" dirty="0" smtClean="0">
                <a:solidFill>
                  <a:srgbClr val="000000"/>
                </a:solidFill>
                <a:latin typeface="Calibri"/>
                <a:ea typeface="+mn-ea"/>
                <a:cs typeface="+mn-cs"/>
              </a:rPr>
              <a:t>upportive </a:t>
            </a:r>
            <a:r>
              <a:rPr lang="en-US" sz="2000" dirty="0">
                <a:solidFill>
                  <a:srgbClr val="000000"/>
                </a:solidFill>
                <a:latin typeface="Calibri"/>
                <a:ea typeface="+mn-ea"/>
                <a:cs typeface="+mn-cs"/>
              </a:rPr>
              <a:t>climate</a:t>
            </a:r>
          </a:p>
          <a:p>
            <a:pPr marL="687313" lvl="1" indent="-60306">
              <a:spcAft>
                <a:spcPts val="300"/>
              </a:spcAft>
              <a:buFont typeface="Arial"/>
              <a:buChar char="•"/>
              <a:defRPr/>
            </a:pPr>
            <a:r>
              <a:rPr lang="en-US" sz="2000" dirty="0">
                <a:solidFill>
                  <a:srgbClr val="000000"/>
                </a:solidFill>
                <a:latin typeface="Calibri"/>
              </a:rPr>
              <a:t>S</a:t>
            </a:r>
            <a:r>
              <a:rPr lang="en-US" sz="2000" dirty="0" smtClean="0">
                <a:solidFill>
                  <a:srgbClr val="000000"/>
                </a:solidFill>
                <a:latin typeface="Calibri"/>
                <a:ea typeface="+mn-ea"/>
                <a:cs typeface="+mn-cs"/>
              </a:rPr>
              <a:t>hared </a:t>
            </a:r>
            <a:r>
              <a:rPr lang="en-US" sz="2000" dirty="0">
                <a:solidFill>
                  <a:srgbClr val="000000"/>
                </a:solidFill>
                <a:latin typeface="Calibri"/>
                <a:ea typeface="+mn-ea"/>
                <a:cs typeface="+mn-cs"/>
              </a:rPr>
              <a:t>leadership</a:t>
            </a:r>
          </a:p>
          <a:p>
            <a:pPr marL="687313" lvl="1" indent="-60306">
              <a:spcAft>
                <a:spcPts val="300"/>
              </a:spcAft>
              <a:buFont typeface="Arial"/>
              <a:buChar char="•"/>
              <a:defRPr/>
            </a:pPr>
            <a:r>
              <a:rPr lang="en-US" sz="2000" dirty="0">
                <a:solidFill>
                  <a:srgbClr val="000000"/>
                </a:solidFill>
                <a:latin typeface="Calibri"/>
              </a:rPr>
              <a:t>I</a:t>
            </a:r>
            <a:r>
              <a:rPr lang="en-US" sz="2000" dirty="0" smtClean="0">
                <a:solidFill>
                  <a:srgbClr val="000000"/>
                </a:solidFill>
                <a:latin typeface="Calibri"/>
                <a:ea typeface="+mn-ea"/>
                <a:cs typeface="+mn-cs"/>
              </a:rPr>
              <a:t>nstructional </a:t>
            </a:r>
            <a:r>
              <a:rPr lang="en-US" sz="2000" dirty="0" smtClean="0">
                <a:solidFill>
                  <a:srgbClr val="000000"/>
                </a:solidFill>
                <a:latin typeface="Calibri"/>
                <a:ea typeface="+mn-ea"/>
                <a:cs typeface="+mn-cs"/>
              </a:rPr>
              <a:t>improvement focus</a:t>
            </a:r>
            <a:endParaRPr lang="en-US" sz="2000" dirty="0">
              <a:solidFill>
                <a:srgbClr val="000000"/>
              </a:solidFill>
              <a:latin typeface="Calibri"/>
              <a:ea typeface="+mn-ea"/>
              <a:cs typeface="+mn-cs"/>
            </a:endParaRPr>
          </a:p>
          <a:p>
            <a:pPr marL="687313" lvl="1" indent="-60306">
              <a:spcAft>
                <a:spcPts val="300"/>
              </a:spcAft>
              <a:buFont typeface="Arial"/>
              <a:buChar char="•"/>
              <a:defRPr/>
            </a:pPr>
            <a:r>
              <a:rPr lang="en-US" sz="2000" dirty="0">
                <a:solidFill>
                  <a:srgbClr val="000000"/>
                </a:solidFill>
                <a:latin typeface="Calibri"/>
              </a:rPr>
              <a:t>M</a:t>
            </a:r>
            <a:r>
              <a:rPr lang="en-US" sz="2000" dirty="0" smtClean="0">
                <a:solidFill>
                  <a:srgbClr val="000000"/>
                </a:solidFill>
                <a:latin typeface="Calibri"/>
                <a:ea typeface="+mn-ea"/>
                <a:cs typeface="+mn-cs"/>
              </a:rPr>
              <a:t>anaging </a:t>
            </a:r>
            <a:r>
              <a:rPr lang="en-US" sz="2000" dirty="0">
                <a:solidFill>
                  <a:srgbClr val="000000"/>
                </a:solidFill>
                <a:latin typeface="Calibri"/>
                <a:ea typeface="+mn-ea"/>
                <a:cs typeface="+mn-cs"/>
              </a:rPr>
              <a:t>people, data and systems</a:t>
            </a:r>
          </a:p>
          <a:p>
            <a:pPr marL="169808" indent="-114263" defTabSz="457200" eaLnBrk="1" fontAlgn="auto" hangingPunct="1">
              <a:spcBef>
                <a:spcPts val="600"/>
              </a:spcBef>
              <a:spcAft>
                <a:spcPts val="600"/>
              </a:spcAft>
              <a:buFont typeface="Arial"/>
              <a:buChar char="•"/>
              <a:defRPr/>
            </a:pPr>
            <a:r>
              <a:rPr lang="en-US" sz="2000" dirty="0">
                <a:solidFill>
                  <a:srgbClr val="000000"/>
                </a:solidFill>
                <a:latin typeface="Calibri"/>
                <a:ea typeface="+mn-ea"/>
                <a:cs typeface="+mn-cs"/>
              </a:rPr>
              <a:t>Increase in the number of people of color in school administration</a:t>
            </a:r>
          </a:p>
          <a:p>
            <a:pPr marL="169808" indent="-114263" defTabSz="457200" eaLnBrk="1" fontAlgn="auto" hangingPunct="1">
              <a:spcBef>
                <a:spcPts val="600"/>
              </a:spcBef>
              <a:spcAft>
                <a:spcPts val="300"/>
              </a:spcAft>
              <a:buFont typeface="Arial"/>
              <a:buChar char="•"/>
              <a:defRPr/>
            </a:pPr>
            <a:r>
              <a:rPr lang="en-US" sz="2000" dirty="0">
                <a:solidFill>
                  <a:srgbClr val="000000"/>
                </a:solidFill>
                <a:latin typeface="Calibri"/>
                <a:ea typeface="+mn-ea"/>
                <a:cs typeface="+mn-cs"/>
              </a:rPr>
              <a:t>Perception of school administration as a lever for systemic improvement</a:t>
            </a:r>
          </a:p>
          <a:p>
            <a:pPr marL="169808" indent="-114263" defTabSz="457200" eaLnBrk="1" fontAlgn="auto" hangingPunct="1">
              <a:spcBef>
                <a:spcPts val="600"/>
              </a:spcBef>
              <a:spcAft>
                <a:spcPts val="300"/>
              </a:spcAft>
              <a:buFont typeface="Arial"/>
              <a:buChar char="•"/>
              <a:defRPr/>
            </a:pPr>
            <a:r>
              <a:rPr lang="en-US" sz="2000" dirty="0">
                <a:solidFill>
                  <a:srgbClr val="000000"/>
                </a:solidFill>
                <a:latin typeface="Calibri"/>
                <a:ea typeface="+mn-ea"/>
                <a:cs typeface="+mn-cs"/>
              </a:rPr>
              <a:t>Higher performance ratings for both principals and the teachers they supervise</a:t>
            </a:r>
          </a:p>
          <a:p>
            <a:pPr marL="169808" indent="-114263" defTabSz="457200" eaLnBrk="1" fontAlgn="auto" hangingPunct="1">
              <a:spcBef>
                <a:spcPts val="600"/>
              </a:spcBef>
              <a:spcAft>
                <a:spcPts val="300"/>
              </a:spcAft>
              <a:buFont typeface="Arial"/>
              <a:buChar char="•"/>
              <a:defRPr/>
            </a:pPr>
            <a:r>
              <a:rPr lang="en-US" sz="2000" dirty="0">
                <a:solidFill>
                  <a:srgbClr val="000000"/>
                </a:solidFill>
                <a:latin typeface="Calibri"/>
                <a:ea typeface="+mn-ea"/>
                <a:cs typeface="+mn-cs"/>
              </a:rPr>
              <a:t>Higher share of effective principals and teachers retained</a:t>
            </a:r>
          </a:p>
        </p:txBody>
      </p:sp>
    </p:spTree>
    <p:extLst>
      <p:ext uri="{BB962C8B-B14F-4D97-AF65-F5344CB8AC3E}">
        <p14:creationId xmlns:p14="http://schemas.microsoft.com/office/powerpoint/2010/main" val="377204505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010400" cy="457200"/>
          </a:xfrm>
        </p:spPr>
        <p:txBody>
          <a:bodyPr/>
          <a:lstStyle/>
          <a:p>
            <a:pPr algn="ctr"/>
            <a:r>
              <a:rPr lang="en-US" sz="3600" dirty="0" smtClean="0"/>
              <a:t>Systemic Outcomes</a:t>
            </a:r>
            <a:endParaRPr lang="en-US" sz="3600" dirty="0"/>
          </a:p>
        </p:txBody>
      </p:sp>
      <p:sp>
        <p:nvSpPr>
          <p:cNvPr id="4" name="Content Placeholder 3"/>
          <p:cNvSpPr txBox="1">
            <a:spLocks noGrp="1"/>
          </p:cNvSpPr>
          <p:nvPr>
            <p:ph idx="1"/>
          </p:nvPr>
        </p:nvSpPr>
        <p:spPr bwMode="auto">
          <a:xfrm>
            <a:off x="761999" y="1828800"/>
            <a:ext cx="7761112" cy="3820474"/>
          </a:xfrm>
          <a:prstGeom prst="rect">
            <a:avLst/>
          </a:prstGeom>
          <a:noFill/>
        </p:spPr>
        <p:txBody>
          <a:bodyPr wrap="square" lIns="95446" tIns="47723" rIns="95446" bIns="47723">
            <a:spAutoFit/>
          </a:bodyPr>
          <a:lstStyle/>
          <a:p>
            <a:pPr marL="398445" defTabSz="457200" eaLnBrk="1" fontAlgn="auto" hangingPunct="1">
              <a:spcBef>
                <a:spcPts val="600"/>
              </a:spcBef>
              <a:spcAft>
                <a:spcPts val="600"/>
              </a:spcAft>
              <a:buClrTx/>
              <a:buFont typeface="Wingdings" charset="2"/>
              <a:buChar char="Ø"/>
              <a:defRPr/>
            </a:pPr>
            <a:r>
              <a:rPr lang="en-US" dirty="0" smtClean="0">
                <a:solidFill>
                  <a:srgbClr val="000000"/>
                </a:solidFill>
                <a:latin typeface="Calibri"/>
                <a:ea typeface="+mn-ea"/>
                <a:cs typeface="+mn-cs"/>
              </a:rPr>
              <a:t>Higher </a:t>
            </a:r>
            <a:r>
              <a:rPr lang="en-US" dirty="0">
                <a:solidFill>
                  <a:srgbClr val="000000"/>
                </a:solidFill>
                <a:latin typeface="Calibri"/>
                <a:ea typeface="+mn-ea"/>
                <a:cs typeface="+mn-cs"/>
              </a:rPr>
              <a:t>student achievement</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Smaller/eliminated achievement and opportunity gaps</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Increase in the number of people of color in district leadership positions</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Improvements in principal retention rates</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Improvements in teacher satisfaction</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State policy and practices that view school </a:t>
            </a:r>
            <a:r>
              <a:rPr lang="en-US" dirty="0" smtClean="0">
                <a:solidFill>
                  <a:srgbClr val="000000"/>
                </a:solidFill>
                <a:latin typeface="Calibri"/>
                <a:ea typeface="+mn-ea"/>
                <a:cs typeface="+mn-cs"/>
              </a:rPr>
              <a:t>administration as </a:t>
            </a:r>
            <a:r>
              <a:rPr lang="en-US" dirty="0">
                <a:solidFill>
                  <a:srgbClr val="000000"/>
                </a:solidFill>
                <a:latin typeface="Calibri"/>
                <a:ea typeface="+mn-ea"/>
                <a:cs typeface="+mn-cs"/>
              </a:rPr>
              <a:t>a lever for systemic improvement</a:t>
            </a:r>
          </a:p>
        </p:txBody>
      </p:sp>
    </p:spTree>
    <p:extLst>
      <p:ext uri="{BB962C8B-B14F-4D97-AF65-F5344CB8AC3E}">
        <p14:creationId xmlns:p14="http://schemas.microsoft.com/office/powerpoint/2010/main" val="98939098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384048"/>
            <a:ext cx="8851392" cy="685800"/>
          </a:xfrm>
          <a:prstGeom prst="rect">
            <a:avLst/>
          </a:prstGeom>
          <a:noFill/>
          <a:ln w="9525">
            <a:noFill/>
            <a:miter lim="800000"/>
            <a:headEnd/>
            <a:tailEnd/>
          </a:ln>
        </p:spPr>
        <p:txBody>
          <a:bodyPr anchor="ctr">
            <a:noAutofit/>
          </a:bodyPr>
          <a:lstStyle/>
          <a:p>
            <a:pPr algn="ctr" eaLnBrk="0" hangingPunct="0">
              <a:defRPr/>
            </a:pPr>
            <a:r>
              <a:rPr lang="en-US" sz="3600" b="1" kern="0" dirty="0" smtClean="0">
                <a:solidFill>
                  <a:schemeClr val="accent1"/>
                </a:solidFill>
                <a:latin typeface="Arial"/>
                <a:ea typeface="ＭＳ Ｐゴシック" pitchFamily="34" charset="-128"/>
                <a:cs typeface="Arial"/>
              </a:rPr>
              <a:t>Leading for Learning: </a:t>
            </a:r>
            <a:r>
              <a:rPr lang="en-US" sz="3600" b="1" kern="0" dirty="0" smtClean="0">
                <a:solidFill>
                  <a:schemeClr val="tx2"/>
                </a:solidFill>
                <a:latin typeface="Arial"/>
                <a:ea typeface="ＭＳ Ｐゴシック" pitchFamily="34" charset="-128"/>
                <a:cs typeface="Arial"/>
              </a:rPr>
              <a:t>Current</a:t>
            </a:r>
            <a:r>
              <a:rPr lang="en-US" sz="3600" b="1" kern="0" dirty="0" smtClean="0">
                <a:solidFill>
                  <a:schemeClr val="tx2"/>
                </a:solidFill>
                <a:latin typeface="Arial"/>
                <a:ea typeface="ＭＳ Ｐゴシック" pitchFamily="34" charset="-128"/>
                <a:cs typeface="Arial"/>
              </a:rPr>
              <a:t> </a:t>
            </a:r>
            <a:r>
              <a:rPr lang="en-US" sz="3600" b="1" kern="0" dirty="0" smtClean="0">
                <a:solidFill>
                  <a:schemeClr val="tx2"/>
                </a:solidFill>
                <a:latin typeface="Arial"/>
                <a:ea typeface="ＭＳ Ｐゴシック" pitchFamily="34" charset="-128"/>
                <a:cs typeface="Arial"/>
              </a:rPr>
              <a:t>Leaders</a:t>
            </a:r>
            <a:endParaRPr lang="en-US" sz="3600" b="1" kern="0" dirty="0">
              <a:solidFill>
                <a:schemeClr val="tx2"/>
              </a:solidFill>
              <a:latin typeface="Arial"/>
              <a:ea typeface="ＭＳ Ｐゴシック" pitchFamily="34" charset="-128"/>
              <a:cs typeface="Arial"/>
            </a:endParaRPr>
          </a:p>
        </p:txBody>
      </p:sp>
      <p:sp>
        <p:nvSpPr>
          <p:cNvPr id="23554" name="TextBox 3"/>
          <p:cNvSpPr txBox="1">
            <a:spLocks noChangeArrowheads="1"/>
          </p:cNvSpPr>
          <p:nvPr/>
        </p:nvSpPr>
        <p:spPr bwMode="auto">
          <a:xfrm>
            <a:off x="250825" y="1207031"/>
            <a:ext cx="82454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000">
                <a:solidFill>
                  <a:schemeClr val="tx1"/>
                </a:solidFill>
                <a:latin typeface="Arial" charset="0"/>
                <a:ea typeface="MS PGothic" charset="0"/>
                <a:cs typeface="MS PGothic" charset="0"/>
              </a:defRPr>
            </a:lvl1pPr>
            <a:lvl2pPr marL="742950" indent="-285750" eaLnBrk="0" hangingPunct="0">
              <a:defRPr sz="1000">
                <a:solidFill>
                  <a:schemeClr val="tx1"/>
                </a:solidFill>
                <a:latin typeface="Arial" charset="0"/>
                <a:ea typeface="MS PGothic" charset="0"/>
                <a:cs typeface="MS PGothic" charset="0"/>
              </a:defRPr>
            </a:lvl2pPr>
            <a:lvl3pPr marL="1143000" indent="-228600" eaLnBrk="0" hangingPunct="0">
              <a:defRPr sz="1000">
                <a:solidFill>
                  <a:schemeClr val="tx1"/>
                </a:solidFill>
                <a:latin typeface="Arial" charset="0"/>
                <a:ea typeface="MS PGothic" charset="0"/>
                <a:cs typeface="MS PGothic" charset="0"/>
              </a:defRPr>
            </a:lvl3pPr>
            <a:lvl4pPr marL="1600200" indent="-228600" eaLnBrk="0" hangingPunct="0">
              <a:defRPr sz="1000">
                <a:solidFill>
                  <a:schemeClr val="tx1"/>
                </a:solidFill>
                <a:latin typeface="Arial" charset="0"/>
                <a:ea typeface="MS PGothic" charset="0"/>
                <a:cs typeface="MS PGothic" charset="0"/>
              </a:defRPr>
            </a:lvl4pPr>
            <a:lvl5pPr marL="2057400" indent="-228600" eaLnBrk="0" hangingPunct="0">
              <a:defRPr sz="10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0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0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0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000">
                <a:solidFill>
                  <a:schemeClr val="tx1"/>
                </a:solidFill>
                <a:latin typeface="Arial" charset="0"/>
                <a:ea typeface="MS PGothic" charset="0"/>
                <a:cs typeface="MS PGothic" charset="0"/>
              </a:defRPr>
            </a:lvl9pPr>
          </a:lstStyle>
          <a:p>
            <a:pPr>
              <a:defRPr/>
            </a:pPr>
            <a:endParaRPr lang="en-US" sz="1200" dirty="0" smtClean="0">
              <a:solidFill>
                <a:srgbClr val="336666"/>
              </a:solidFill>
            </a:endParaRPr>
          </a:p>
          <a:p>
            <a:pPr marL="342900" indent="-342900">
              <a:spcAft>
                <a:spcPts val="1200"/>
              </a:spcAft>
              <a:buClr>
                <a:schemeClr val="accent1"/>
              </a:buClr>
              <a:buFont typeface="Arial"/>
              <a:buChar char="•"/>
              <a:defRPr/>
            </a:pPr>
            <a:r>
              <a:rPr lang="en-US" sz="2000" dirty="0">
                <a:solidFill>
                  <a:srgbClr val="336666"/>
                </a:solidFill>
              </a:rPr>
              <a:t>The University of Washington, Center for Educational Leadership (CEL) will provide a 18-month, high-level training that combines seminar and school-based training with a intentional focus on closing achievement gaps.</a:t>
            </a:r>
          </a:p>
          <a:p>
            <a:pPr marL="342900" indent="-342900">
              <a:spcAft>
                <a:spcPts val="1200"/>
              </a:spcAft>
              <a:buClr>
                <a:schemeClr val="accent1"/>
              </a:buClr>
              <a:buFont typeface="Arial"/>
              <a:buChar char="•"/>
              <a:defRPr/>
            </a:pPr>
            <a:r>
              <a:rPr lang="en-US" sz="2000" dirty="0" smtClean="0">
                <a:solidFill>
                  <a:srgbClr val="336666"/>
                </a:solidFill>
              </a:rPr>
              <a:t>Cohorts of at least 50 existing central office administrators/principals each year for four years</a:t>
            </a:r>
          </a:p>
          <a:p>
            <a:pPr marL="342900" indent="-342900">
              <a:spcAft>
                <a:spcPts val="1200"/>
              </a:spcAft>
              <a:buClr>
                <a:schemeClr val="accent1"/>
              </a:buClr>
              <a:buFont typeface="Arial"/>
              <a:buChar char="•"/>
              <a:defRPr/>
            </a:pPr>
            <a:r>
              <a:rPr lang="en-US" sz="2000" dirty="0" smtClean="0">
                <a:solidFill>
                  <a:srgbClr val="336666"/>
                </a:solidFill>
              </a:rPr>
              <a:t>Core – effectively supervising principals and creating the necessary conditions for principal success</a:t>
            </a:r>
          </a:p>
        </p:txBody>
      </p:sp>
      <p:sp>
        <p:nvSpPr>
          <p:cNvPr id="29699" name="TextBox 1"/>
          <p:cNvSpPr txBox="1">
            <a:spLocks noChangeArrowheads="1"/>
          </p:cNvSpPr>
          <p:nvPr/>
        </p:nvSpPr>
        <p:spPr bwMode="auto">
          <a:xfrm>
            <a:off x="409222" y="4481727"/>
            <a:ext cx="7380111" cy="1492716"/>
          </a:xfrm>
          <a:prstGeom prst="rect">
            <a:avLst/>
          </a:prstGeom>
          <a:solidFill>
            <a:schemeClr val="tx2">
              <a:lumMod val="20000"/>
              <a:lumOff val="80000"/>
            </a:schemeClr>
          </a:solidFill>
          <a:ln>
            <a:noFill/>
          </a:ln>
          <a:extLst/>
        </p:spPr>
        <p:txBody>
          <a:bodyPr wrap="square">
            <a:spAutoFit/>
          </a:bodyPr>
          <a:lstStyle>
            <a:lvl1pPr eaLnBrk="0" hangingPunct="0">
              <a:defRPr sz="1000">
                <a:solidFill>
                  <a:schemeClr val="tx1"/>
                </a:solidFill>
                <a:latin typeface="Arial" charset="0"/>
                <a:ea typeface="MS PGothic" charset="0"/>
                <a:cs typeface="MS PGothic" charset="0"/>
              </a:defRPr>
            </a:lvl1pPr>
            <a:lvl2pPr marL="742950" indent="-285750" eaLnBrk="0" hangingPunct="0">
              <a:defRPr sz="1000">
                <a:solidFill>
                  <a:schemeClr val="tx1"/>
                </a:solidFill>
                <a:latin typeface="Arial" charset="0"/>
                <a:ea typeface="MS PGothic" charset="0"/>
                <a:cs typeface="MS PGothic" charset="0"/>
              </a:defRPr>
            </a:lvl2pPr>
            <a:lvl3pPr marL="1143000" indent="-228600" eaLnBrk="0" hangingPunct="0">
              <a:defRPr sz="1000">
                <a:solidFill>
                  <a:schemeClr val="tx1"/>
                </a:solidFill>
                <a:latin typeface="Arial" charset="0"/>
                <a:ea typeface="MS PGothic" charset="0"/>
                <a:cs typeface="MS PGothic" charset="0"/>
              </a:defRPr>
            </a:lvl3pPr>
            <a:lvl4pPr marL="1600200" indent="-228600" eaLnBrk="0" hangingPunct="0">
              <a:defRPr sz="1000">
                <a:solidFill>
                  <a:schemeClr val="tx1"/>
                </a:solidFill>
                <a:latin typeface="Arial" charset="0"/>
                <a:ea typeface="MS PGothic" charset="0"/>
                <a:cs typeface="MS PGothic" charset="0"/>
              </a:defRPr>
            </a:lvl4pPr>
            <a:lvl5pPr marL="2057400" indent="-228600" eaLnBrk="0" hangingPunct="0">
              <a:defRPr sz="10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0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0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0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000">
                <a:solidFill>
                  <a:schemeClr val="tx1"/>
                </a:solidFill>
                <a:latin typeface="Arial" charset="0"/>
                <a:ea typeface="MS PGothic" charset="0"/>
                <a:cs typeface="MS PGothic" charset="0"/>
              </a:defRPr>
            </a:lvl9pPr>
          </a:lstStyle>
          <a:p>
            <a:pPr eaLnBrk="1" hangingPunct="1">
              <a:spcAft>
                <a:spcPts val="600"/>
              </a:spcAft>
            </a:pPr>
            <a:r>
              <a:rPr lang="en-US" sz="2000" i="1" dirty="0">
                <a:solidFill>
                  <a:schemeClr val="accent1"/>
                </a:solidFill>
              </a:rPr>
              <a:t>“Decades of evidence have shown that school improvements tend not </a:t>
            </a:r>
            <a:r>
              <a:rPr lang="en-US" sz="2000" i="1" dirty="0" smtClean="0">
                <a:solidFill>
                  <a:schemeClr val="accent1"/>
                </a:solidFill>
              </a:rPr>
              <a:t>to </a:t>
            </a:r>
            <a:r>
              <a:rPr lang="en-US" sz="2000" i="1" dirty="0">
                <a:solidFill>
                  <a:schemeClr val="accent1"/>
                </a:solidFill>
              </a:rPr>
              <a:t>deepen at single schools or spread across schools without </a:t>
            </a:r>
            <a:r>
              <a:rPr lang="en-US" sz="2000" i="1" dirty="0" smtClean="0">
                <a:solidFill>
                  <a:schemeClr val="accent1"/>
                </a:solidFill>
              </a:rPr>
              <a:t>substantial </a:t>
            </a:r>
            <a:r>
              <a:rPr lang="en-US" sz="2000" i="1" dirty="0">
                <a:solidFill>
                  <a:schemeClr val="accent1"/>
                </a:solidFill>
              </a:rPr>
              <a:t>support from district central </a:t>
            </a:r>
            <a:r>
              <a:rPr lang="en-US" sz="2000" i="1" dirty="0" smtClean="0">
                <a:solidFill>
                  <a:schemeClr val="accent1"/>
                </a:solidFill>
              </a:rPr>
              <a:t>offices.” </a:t>
            </a:r>
            <a:endParaRPr lang="en-US" sz="2000" i="1" dirty="0">
              <a:solidFill>
                <a:schemeClr val="accent1"/>
              </a:solidFill>
            </a:endParaRPr>
          </a:p>
          <a:p>
            <a:pPr eaLnBrk="1" hangingPunct="1">
              <a:spcAft>
                <a:spcPts val="600"/>
              </a:spcAft>
            </a:pPr>
            <a:endParaRPr lang="en-US" sz="100" i="1" dirty="0" smtClean="0">
              <a:solidFill>
                <a:schemeClr val="accent1"/>
              </a:solidFill>
            </a:endParaRPr>
          </a:p>
          <a:p>
            <a:pPr algn="r" eaLnBrk="1" hangingPunct="1">
              <a:spcAft>
                <a:spcPts val="600"/>
              </a:spcAft>
            </a:pPr>
            <a:r>
              <a:rPr lang="en-US" sz="1800" i="1" dirty="0" smtClean="0">
                <a:solidFill>
                  <a:schemeClr val="accent1"/>
                </a:solidFill>
              </a:rPr>
              <a:t>(</a:t>
            </a:r>
            <a:r>
              <a:rPr lang="en-US" sz="1800" i="1" dirty="0">
                <a:solidFill>
                  <a:schemeClr val="accent1"/>
                </a:solidFill>
              </a:rPr>
              <a:t>Copland and </a:t>
            </a:r>
            <a:r>
              <a:rPr lang="en-US" sz="1800" i="1" dirty="0">
                <a:solidFill>
                  <a:schemeClr val="accent1"/>
                </a:solidFill>
              </a:rPr>
              <a:t>Honig</a:t>
            </a:r>
            <a:r>
              <a:rPr lang="en-US" sz="1800" i="1" dirty="0">
                <a:solidFill>
                  <a:schemeClr val="accent1"/>
                </a:solidFill>
              </a:rPr>
              <a:t>, 2010)</a:t>
            </a:r>
          </a:p>
        </p:txBody>
      </p:sp>
    </p:spTree>
    <p:extLst>
      <p:ext uri="{BB962C8B-B14F-4D97-AF65-F5344CB8AC3E}">
        <p14:creationId xmlns:p14="http://schemas.microsoft.com/office/powerpoint/2010/main" val="251563029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3889" y="1227669"/>
            <a:ext cx="7394222" cy="5139868"/>
          </a:xfrm>
          <a:prstGeom prst="rect">
            <a:avLst/>
          </a:prstGeom>
          <a:noFill/>
        </p:spPr>
        <p:txBody>
          <a:bodyPr wrap="square" rtlCol="0">
            <a:spAutoFit/>
          </a:bodyPr>
          <a:lstStyle/>
          <a:p>
            <a:pPr>
              <a:spcAft>
                <a:spcPts val="600"/>
              </a:spcAft>
            </a:pPr>
            <a:r>
              <a:rPr lang="en-US" sz="2400" dirty="0"/>
              <a:t>Participants will . . .</a:t>
            </a:r>
          </a:p>
          <a:p>
            <a:pPr marL="457200" indent="-457200">
              <a:spcBef>
                <a:spcPts val="600"/>
              </a:spcBef>
              <a:spcAft>
                <a:spcPts val="600"/>
              </a:spcAft>
              <a:buFont typeface="+mj-lt"/>
              <a:buAutoNum type="arabicPeriod"/>
            </a:pPr>
            <a:r>
              <a:rPr lang="en-US" sz="2400" dirty="0"/>
              <a:t>Develop a clearer understanding of instructional leadership and the supports necessary to improve it at scale.</a:t>
            </a:r>
          </a:p>
          <a:p>
            <a:pPr marL="457200" indent="-457200">
              <a:spcBef>
                <a:spcPts val="600"/>
              </a:spcBef>
              <a:spcAft>
                <a:spcPts val="600"/>
              </a:spcAft>
              <a:buFont typeface="+mj-lt"/>
              <a:buAutoNum type="arabicPeriod"/>
            </a:pPr>
            <a:r>
              <a:rPr lang="en-US" sz="2400" dirty="0"/>
              <a:t>Understand and be able to create the structures and routines necessary to improve the performance of principals as instructional leaders.</a:t>
            </a:r>
          </a:p>
          <a:p>
            <a:pPr marL="457200" indent="-457200">
              <a:spcBef>
                <a:spcPts val="600"/>
              </a:spcBef>
              <a:spcAft>
                <a:spcPts val="600"/>
              </a:spcAft>
              <a:buFont typeface="+mj-lt"/>
              <a:buAutoNum type="arabicPeriod"/>
            </a:pPr>
            <a:r>
              <a:rPr lang="en-US" sz="2400" dirty="0"/>
              <a:t>Develop the skills necessary to use teaching and coaching as a primary lever for improving principal performance.</a:t>
            </a:r>
          </a:p>
          <a:p>
            <a:pPr marL="457200" indent="-457200">
              <a:spcBef>
                <a:spcPts val="600"/>
              </a:spcBef>
              <a:spcAft>
                <a:spcPts val="600"/>
              </a:spcAft>
              <a:buFont typeface="+mj-lt"/>
              <a:buAutoNum type="arabicPeriod"/>
            </a:pPr>
            <a:r>
              <a:rPr lang="en-US" sz="2400" dirty="0"/>
              <a:t>Develop the routines and structures of successful learning communities to support their work together.</a:t>
            </a:r>
          </a:p>
        </p:txBody>
      </p:sp>
      <p:sp>
        <p:nvSpPr>
          <p:cNvPr id="5" name="Title 3"/>
          <p:cNvSpPr txBox="1">
            <a:spLocks/>
          </p:cNvSpPr>
          <p:nvPr/>
        </p:nvSpPr>
        <p:spPr bwMode="auto">
          <a:xfrm>
            <a:off x="0" y="384048"/>
            <a:ext cx="8851392" cy="685800"/>
          </a:xfrm>
          <a:prstGeom prst="rect">
            <a:avLst/>
          </a:prstGeom>
          <a:noFill/>
          <a:ln w="9525">
            <a:noFill/>
            <a:miter lim="800000"/>
            <a:headEnd/>
            <a:tailEnd/>
          </a:ln>
        </p:spPr>
        <p:txBody>
          <a:bodyPr anchor="ctr">
            <a:noAutofit/>
          </a:bodyPr>
          <a:lstStyle/>
          <a:p>
            <a:pPr algn="ctr" eaLnBrk="0" hangingPunct="0">
              <a:defRPr/>
            </a:pPr>
            <a:r>
              <a:rPr lang="en-US" sz="3600" b="1" kern="0" dirty="0" smtClean="0">
                <a:solidFill>
                  <a:schemeClr val="accent1"/>
                </a:solidFill>
                <a:latin typeface="Arial"/>
                <a:ea typeface="ＭＳ Ｐゴシック" pitchFamily="34" charset="-128"/>
                <a:cs typeface="Arial"/>
              </a:rPr>
              <a:t>Leading for Learning: </a:t>
            </a:r>
            <a:r>
              <a:rPr lang="en-US" sz="3600" b="1" kern="0" dirty="0" smtClean="0">
                <a:solidFill>
                  <a:schemeClr val="tx2"/>
                </a:solidFill>
                <a:latin typeface="Arial"/>
                <a:ea typeface="ＭＳ Ｐゴシック" pitchFamily="34" charset="-128"/>
                <a:cs typeface="Arial"/>
              </a:rPr>
              <a:t>Outcomes</a:t>
            </a:r>
            <a:endParaRPr lang="en-US" sz="3600" b="1" kern="0" dirty="0">
              <a:solidFill>
                <a:schemeClr val="tx2"/>
              </a:solidFill>
              <a:latin typeface="Arial"/>
              <a:ea typeface="ＭＳ Ｐゴシック" pitchFamily="34" charset="-128"/>
              <a:cs typeface="Arial"/>
            </a:endParaRPr>
          </a:p>
        </p:txBody>
      </p:sp>
    </p:spTree>
    <p:extLst>
      <p:ext uri="{BB962C8B-B14F-4D97-AF65-F5344CB8AC3E}">
        <p14:creationId xmlns:p14="http://schemas.microsoft.com/office/powerpoint/2010/main" val="72353981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solidFill>
                  <a:srgbClr val="0000FF"/>
                </a:solidFill>
              </a:rPr>
              <a:t>Cohorts 1 and 2</a:t>
            </a:r>
            <a:endParaRPr lang="en-US" sz="4400" dirty="0">
              <a:solidFill>
                <a:srgbClr val="0000FF"/>
              </a:solidFill>
            </a:endParaRPr>
          </a:p>
        </p:txBody>
      </p:sp>
      <p:sp>
        <p:nvSpPr>
          <p:cNvPr id="3" name="Content Placeholder 2"/>
          <p:cNvSpPr>
            <a:spLocks noGrp="1"/>
          </p:cNvSpPr>
          <p:nvPr>
            <p:ph idx="1"/>
          </p:nvPr>
        </p:nvSpPr>
        <p:spPr>
          <a:xfrm>
            <a:off x="239889" y="2223911"/>
            <a:ext cx="8297332" cy="3657600"/>
          </a:xfrm>
        </p:spPr>
        <p:txBody>
          <a:bodyPr/>
          <a:lstStyle/>
          <a:p>
            <a:r>
              <a:rPr lang="en-US" sz="4000" dirty="0"/>
              <a:t>118 central office staff </a:t>
            </a:r>
            <a:r>
              <a:rPr lang="en-US" sz="4000" dirty="0" smtClean="0"/>
              <a:t>participating  </a:t>
            </a:r>
          </a:p>
          <a:p>
            <a:r>
              <a:rPr lang="en-US" sz="4000" dirty="0" smtClean="0"/>
              <a:t>35 </a:t>
            </a:r>
            <a:r>
              <a:rPr lang="en-US" sz="4000" dirty="0"/>
              <a:t>school districts </a:t>
            </a:r>
            <a:r>
              <a:rPr lang="en-US" sz="4000" dirty="0" smtClean="0"/>
              <a:t>participating</a:t>
            </a:r>
          </a:p>
          <a:p>
            <a:r>
              <a:rPr lang="en-US" sz="4000" dirty="0" smtClean="0"/>
              <a:t>44</a:t>
            </a:r>
            <a:r>
              <a:rPr lang="en-US" sz="4000" dirty="0"/>
              <a:t>% K-12 students </a:t>
            </a:r>
            <a:r>
              <a:rPr lang="en-US" sz="4000" dirty="0" smtClean="0"/>
              <a:t>impacted</a:t>
            </a:r>
            <a:endParaRPr lang="en-US" sz="4000" dirty="0"/>
          </a:p>
        </p:txBody>
      </p:sp>
    </p:spTree>
    <p:extLst>
      <p:ext uri="{BB962C8B-B14F-4D97-AF65-F5344CB8AC3E}">
        <p14:creationId xmlns:p14="http://schemas.microsoft.com/office/powerpoint/2010/main" val="399056913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6" name="Picture 5" descr="Map Leading for Learn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5504" cy="7097889"/>
          </a:xfrm>
          <a:prstGeom prst="rect">
            <a:avLst/>
          </a:prstGeom>
        </p:spPr>
      </p:pic>
    </p:spTree>
    <p:extLst>
      <p:ext uri="{BB962C8B-B14F-4D97-AF65-F5344CB8AC3E}">
        <p14:creationId xmlns:p14="http://schemas.microsoft.com/office/powerpoint/2010/main" val="3931493180"/>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010400" cy="457200"/>
          </a:xfrm>
          <a:ln>
            <a:noFill/>
          </a:ln>
        </p:spPr>
        <p:txBody>
          <a:bodyPr>
            <a:noAutofit/>
          </a:bodyPr>
          <a:lstStyle/>
          <a:p>
            <a:r>
              <a:rPr lang="en-US" sz="4000" dirty="0" smtClean="0">
                <a:solidFill>
                  <a:srgbClr val="234829"/>
                </a:solidFill>
                <a:latin typeface="Garamond"/>
                <a:cs typeface="Garamond"/>
              </a:rPr>
              <a:t>Impact of School Leadership</a:t>
            </a:r>
            <a:endParaRPr lang="en-US" sz="4000" dirty="0">
              <a:solidFill>
                <a:srgbClr val="234829"/>
              </a:solidFill>
              <a:latin typeface="Garamond"/>
              <a:cs typeface="Garamond"/>
            </a:endParaRPr>
          </a:p>
        </p:txBody>
      </p:sp>
      <p:sp>
        <p:nvSpPr>
          <p:cNvPr id="3" name="Content Placeholder 2"/>
          <p:cNvSpPr>
            <a:spLocks noGrp="1"/>
          </p:cNvSpPr>
          <p:nvPr>
            <p:ph idx="1"/>
          </p:nvPr>
        </p:nvSpPr>
        <p:spPr>
          <a:xfrm>
            <a:off x="762000" y="1828800"/>
            <a:ext cx="7182556" cy="3657600"/>
          </a:xfrm>
        </p:spPr>
        <p:txBody>
          <a:bodyPr>
            <a:normAutofit fontScale="77500" lnSpcReduction="20000"/>
          </a:bodyPr>
          <a:lstStyle/>
          <a:p>
            <a:r>
              <a:rPr lang="en-US" sz="2600" b="1" dirty="0" smtClean="0">
                <a:solidFill>
                  <a:srgbClr val="1C3C00"/>
                </a:solidFill>
                <a:latin typeface="Garamond"/>
                <a:cs typeface="Garamond"/>
              </a:rPr>
              <a:t>Research indicates that school leader quality is the second most important school factor in a child’s academic success.</a:t>
            </a:r>
          </a:p>
          <a:p>
            <a:pPr lvl="1"/>
            <a:r>
              <a:rPr lang="en-US" sz="2600" b="1" dirty="0" smtClean="0">
                <a:solidFill>
                  <a:srgbClr val="1C3C00"/>
                </a:solidFill>
                <a:latin typeface="Garamond"/>
                <a:cs typeface="Garamond"/>
              </a:rPr>
              <a:t>Principals contribute up to 25% of student achievement, while teacher</a:t>
            </a:r>
            <a:r>
              <a:rPr lang="en-US" sz="2600" b="1" dirty="0">
                <a:solidFill>
                  <a:srgbClr val="1C3C00"/>
                </a:solidFill>
                <a:latin typeface="Garamond"/>
                <a:cs typeface="Garamond"/>
              </a:rPr>
              <a:t>s</a:t>
            </a:r>
            <a:r>
              <a:rPr lang="en-US" sz="2600" b="1" dirty="0" smtClean="0">
                <a:solidFill>
                  <a:srgbClr val="1C3C00"/>
                </a:solidFill>
                <a:latin typeface="Garamond"/>
                <a:cs typeface="Garamond"/>
              </a:rPr>
              <a:t> </a:t>
            </a:r>
            <a:r>
              <a:rPr lang="en-US" sz="2600" b="1" dirty="0">
                <a:solidFill>
                  <a:srgbClr val="1C3C00"/>
                </a:solidFill>
                <a:latin typeface="Garamond"/>
                <a:cs typeface="Garamond"/>
              </a:rPr>
              <a:t>contribute </a:t>
            </a:r>
            <a:r>
              <a:rPr lang="en-US" sz="2600" b="1" dirty="0" smtClean="0">
                <a:solidFill>
                  <a:srgbClr val="1C3C00"/>
                </a:solidFill>
                <a:latin typeface="Garamond"/>
                <a:cs typeface="Garamond"/>
              </a:rPr>
              <a:t>up </a:t>
            </a:r>
            <a:r>
              <a:rPr lang="en-US" sz="2600" b="1" dirty="0">
                <a:solidFill>
                  <a:srgbClr val="1C3C00"/>
                </a:solidFill>
                <a:latin typeface="Garamond"/>
                <a:cs typeface="Garamond"/>
              </a:rPr>
              <a:t>to 33</a:t>
            </a:r>
            <a:r>
              <a:rPr lang="en-US" sz="2600" b="1" dirty="0" smtClean="0">
                <a:solidFill>
                  <a:srgbClr val="1C3C00"/>
                </a:solidFill>
                <a:latin typeface="Garamond"/>
                <a:cs typeface="Garamond"/>
              </a:rPr>
              <a:t>%. </a:t>
            </a:r>
          </a:p>
          <a:p>
            <a:pPr marL="0" indent="0">
              <a:buNone/>
            </a:pPr>
            <a:endParaRPr lang="en-US" sz="2600" b="1" dirty="0" smtClean="0">
              <a:solidFill>
                <a:srgbClr val="1C3C00"/>
              </a:solidFill>
              <a:latin typeface="Garamond"/>
              <a:cs typeface="Garamond"/>
            </a:endParaRPr>
          </a:p>
          <a:p>
            <a:r>
              <a:rPr lang="en-US" sz="2600" b="1" dirty="0">
                <a:solidFill>
                  <a:srgbClr val="203300"/>
                </a:solidFill>
                <a:latin typeface="Garamond"/>
                <a:cs typeface="Garamond"/>
              </a:rPr>
              <a:t>The difference between an average and an above average principal can impact student achievement by as much as 20 percentage </a:t>
            </a:r>
            <a:r>
              <a:rPr lang="en-US" sz="2600" b="1" dirty="0" smtClean="0">
                <a:solidFill>
                  <a:srgbClr val="203300"/>
                </a:solidFill>
                <a:latin typeface="Garamond"/>
                <a:cs typeface="Garamond"/>
              </a:rPr>
              <a:t>points. </a:t>
            </a:r>
          </a:p>
          <a:p>
            <a:pPr>
              <a:buNone/>
            </a:pPr>
            <a:endParaRPr lang="en-US" sz="2600" b="1" dirty="0" smtClean="0">
              <a:solidFill>
                <a:srgbClr val="203300"/>
              </a:solidFill>
              <a:latin typeface="Garamond"/>
              <a:cs typeface="Garamond"/>
            </a:endParaRPr>
          </a:p>
          <a:p>
            <a:pPr marL="0" indent="0" algn="ctr">
              <a:buNone/>
            </a:pPr>
            <a:r>
              <a:rPr lang="en-US" sz="2600" b="1" dirty="0" smtClean="0">
                <a:solidFill>
                  <a:srgbClr val="FF6600"/>
                </a:solidFill>
                <a:latin typeface="Garamond"/>
                <a:cs typeface="Garamond"/>
              </a:rPr>
              <a:t>“It is the combination of highly effective teaching with highly capable school leadership that will change outcomes for children in our schools – not one or the other – but both.” </a:t>
            </a:r>
            <a:endParaRPr lang="en-US" sz="2600" b="1" dirty="0" smtClean="0">
              <a:solidFill>
                <a:srgbClr val="FF6600"/>
              </a:solidFill>
              <a:latin typeface="Garamond"/>
              <a:cs typeface="Garamond"/>
            </a:endParaRPr>
          </a:p>
          <a:p>
            <a:pPr marL="0" indent="0" algn="ctr">
              <a:buNone/>
            </a:pPr>
            <a:r>
              <a:rPr lang="en-US" sz="2600" b="1" dirty="0" smtClean="0">
                <a:solidFill>
                  <a:srgbClr val="FF6600"/>
                </a:solidFill>
                <a:latin typeface="Garamond"/>
                <a:cs typeface="Garamond"/>
              </a:rPr>
              <a:t>(</a:t>
            </a:r>
            <a:r>
              <a:rPr lang="en-US" sz="2600" b="1" dirty="0" smtClean="0">
                <a:solidFill>
                  <a:srgbClr val="FF6600"/>
                </a:solidFill>
                <a:latin typeface="Garamond"/>
                <a:cs typeface="Garamond"/>
              </a:rPr>
              <a:t>Rainwater Leadership Alliance)</a:t>
            </a:r>
          </a:p>
          <a:p>
            <a:pPr marL="914400" lvl="2" indent="0">
              <a:buNone/>
            </a:pPr>
            <a:endParaRPr lang="en-US" sz="1600" dirty="0" smtClean="0">
              <a:solidFill>
                <a:srgbClr val="1C3C00"/>
              </a:solidFill>
              <a:latin typeface="Garamond"/>
              <a:cs typeface="Garamond"/>
            </a:endParaRPr>
          </a:p>
        </p:txBody>
      </p:sp>
      <p:sp>
        <p:nvSpPr>
          <p:cNvPr id="5" name="Slide Number Placeholder 4"/>
          <p:cNvSpPr>
            <a:spLocks noGrp="1"/>
          </p:cNvSpPr>
          <p:nvPr>
            <p:ph type="sldNum" sz="quarter" idx="4294967295"/>
          </p:nvPr>
        </p:nvSpPr>
        <p:spPr>
          <a:xfrm>
            <a:off x="7010400" y="6540500"/>
            <a:ext cx="2133600" cy="271090"/>
          </a:xfrm>
          <a:prstGeom prst="rect">
            <a:avLst/>
          </a:prstGeom>
        </p:spPr>
        <p:txBody>
          <a:bodyPr/>
          <a:lstStyle/>
          <a:p>
            <a:fld id="{075D0D71-068B-924C-9B8A-706EF5D9F09A}" type="slidenum">
              <a:rPr lang="en-US" smtClean="0">
                <a:latin typeface="Garamond"/>
                <a:cs typeface="Garamond"/>
              </a:rPr>
              <a:pPr/>
              <a:t>2</a:t>
            </a:fld>
            <a:endParaRPr lang="en-US" dirty="0">
              <a:latin typeface="Garamond"/>
              <a:cs typeface="Garamond"/>
            </a:endParaRPr>
          </a:p>
        </p:txBody>
      </p:sp>
      <p:cxnSp>
        <p:nvCxnSpPr>
          <p:cNvPr id="8" name="Straight Connector 7"/>
          <p:cNvCxnSpPr/>
          <p:nvPr/>
        </p:nvCxnSpPr>
        <p:spPr>
          <a:xfrm>
            <a:off x="0" y="193534"/>
            <a:ext cx="9144000" cy="0"/>
          </a:xfrm>
          <a:prstGeom prst="line">
            <a:avLst/>
          </a:prstGeom>
          <a:ln w="114300" cmpd="sng">
            <a:solidFill>
              <a:srgbClr val="44511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46038"/>
            <a:ext cx="9144000" cy="0"/>
          </a:xfrm>
          <a:prstGeom prst="line">
            <a:avLst/>
          </a:prstGeom>
          <a:ln w="149225" cmpd="sng">
            <a:solidFill>
              <a:srgbClr val="83A2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 y="1417638"/>
            <a:ext cx="8229600" cy="0"/>
          </a:xfrm>
          <a:prstGeom prst="line">
            <a:avLst/>
          </a:prstGeom>
          <a:ln w="254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7200" y="6125001"/>
            <a:ext cx="4892059" cy="307777"/>
          </a:xfrm>
          <a:prstGeom prst="rect">
            <a:avLst/>
          </a:prstGeom>
          <a:noFill/>
        </p:spPr>
        <p:txBody>
          <a:bodyPr wrap="none" rtlCol="0">
            <a:spAutoFit/>
          </a:bodyPr>
          <a:lstStyle/>
          <a:p>
            <a:r>
              <a:rPr lang="en-US" sz="1400" dirty="0" smtClean="0">
                <a:latin typeface="Garamond"/>
                <a:cs typeface="Garamond"/>
              </a:rPr>
              <a:t>Source: Marzano, Walters, &amp; McNulty, 2005; Leithwood et al., 2004. </a:t>
            </a:r>
            <a:endParaRPr lang="en-US" sz="1400" dirty="0">
              <a:latin typeface="Garamond"/>
              <a:cs typeface="Garamond"/>
            </a:endParaRPr>
          </a:p>
        </p:txBody>
      </p:sp>
    </p:spTree>
    <p:extLst>
      <p:ext uri="{BB962C8B-B14F-4D97-AF65-F5344CB8AC3E}">
        <p14:creationId xmlns:p14="http://schemas.microsoft.com/office/powerpoint/2010/main" val="3304739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6222"/>
            <a:ext cx="7010400" cy="457200"/>
          </a:xfrm>
        </p:spPr>
        <p:txBody>
          <a:bodyPr/>
          <a:lstStyle/>
          <a:p>
            <a:pPr algn="ctr"/>
            <a:r>
              <a:rPr lang="en-US" sz="3200" b="1" dirty="0" smtClean="0"/>
              <a:t>Cycle of Inquiry</a:t>
            </a:r>
            <a:endParaRPr lang="en-US" sz="3200" b="1"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509889" y="993422"/>
            <a:ext cx="5094111" cy="5540022"/>
          </a:xfrm>
          <a:prstGeom prst="rect">
            <a:avLst/>
          </a:prstGeom>
        </p:spPr>
      </p:pic>
    </p:spTree>
    <p:extLst>
      <p:ext uri="{BB962C8B-B14F-4D97-AF65-F5344CB8AC3E}">
        <p14:creationId xmlns:p14="http://schemas.microsoft.com/office/powerpoint/2010/main" val="2977270912"/>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338666" y="409222"/>
            <a:ext cx="8142111" cy="8433077"/>
          </a:xfrm>
          <a:prstGeom prst="rect">
            <a:avLst/>
          </a:prstGeom>
        </p:spPr>
        <p:txBody>
          <a:bodyPr wrap="square">
            <a:spAutoFit/>
          </a:bodyPr>
          <a:lstStyle/>
          <a:p>
            <a:endParaRPr lang="en-US" sz="2400" b="1" dirty="0" smtClean="0"/>
          </a:p>
          <a:p>
            <a:r>
              <a:rPr lang="en-US" sz="2400" b="1" dirty="0" smtClean="0"/>
              <a:t>Phase </a:t>
            </a:r>
            <a:r>
              <a:rPr lang="en-US" sz="2400" b="1" dirty="0"/>
              <a:t>I:  Analyze Evidence</a:t>
            </a:r>
            <a:endParaRPr lang="en-US" sz="2400" dirty="0"/>
          </a:p>
          <a:p>
            <a:pPr marL="285750" indent="-285750">
              <a:buFont typeface="Arial"/>
              <a:buChar char="•"/>
            </a:pPr>
            <a:r>
              <a:rPr lang="en-US" sz="2000" b="1" dirty="0" smtClean="0"/>
              <a:t>STEP 1:  Gather </a:t>
            </a:r>
            <a:r>
              <a:rPr lang="en-US" sz="2000" b="1" dirty="0"/>
              <a:t>School Wide evidence and identify student learning and teaching practice successes and </a:t>
            </a:r>
            <a:r>
              <a:rPr lang="en-US" sz="2000" b="1" dirty="0" smtClean="0"/>
              <a:t>problems</a:t>
            </a:r>
          </a:p>
          <a:p>
            <a:pPr marL="285750" indent="-285750">
              <a:buFont typeface="Arial"/>
              <a:buChar char="•"/>
            </a:pPr>
            <a:r>
              <a:rPr lang="en-US" sz="2000" b="1" dirty="0" smtClean="0"/>
              <a:t>STEP </a:t>
            </a:r>
            <a:r>
              <a:rPr lang="en-US" sz="2000" b="1" dirty="0"/>
              <a:t>2:  Analyze School Wide evidence of student learning to identify teaching practices strengths and problems</a:t>
            </a:r>
            <a:r>
              <a:rPr lang="en-US" sz="2000" dirty="0"/>
              <a:t>. </a:t>
            </a:r>
            <a:endParaRPr lang="en-US" sz="2000" dirty="0" smtClean="0"/>
          </a:p>
          <a:p>
            <a:endParaRPr lang="en-US" dirty="0" smtClean="0"/>
          </a:p>
          <a:p>
            <a:endParaRPr lang="en-US" b="1" dirty="0" smtClean="0"/>
          </a:p>
          <a:p>
            <a:endParaRPr lang="en-US" b="1" dirty="0"/>
          </a:p>
          <a:p>
            <a:endParaRPr lang="en-US" b="1" dirty="0" smtClean="0"/>
          </a:p>
          <a:p>
            <a:r>
              <a:rPr lang="en-US" sz="2400" b="1" dirty="0" smtClean="0"/>
              <a:t>Phase </a:t>
            </a:r>
            <a:r>
              <a:rPr lang="en-US" sz="2400" b="1" dirty="0"/>
              <a:t>II: Determine a Focus and Action </a:t>
            </a:r>
            <a:r>
              <a:rPr lang="en-US" sz="2400" b="1" dirty="0" smtClean="0"/>
              <a:t>Plan</a:t>
            </a:r>
          </a:p>
          <a:p>
            <a:pPr marL="285750" indent="-285750">
              <a:buFont typeface="Arial"/>
              <a:buChar char="•"/>
            </a:pPr>
            <a:r>
              <a:rPr lang="en-US" sz="2000" b="1" dirty="0" smtClean="0"/>
              <a:t>STEP </a:t>
            </a:r>
            <a:r>
              <a:rPr lang="en-US" sz="2000" b="1" dirty="0"/>
              <a:t>1:  Correlate the evidence of student learning and teaching practices to determine a focus</a:t>
            </a:r>
            <a:r>
              <a:rPr lang="en-US" sz="2000" b="1" dirty="0" smtClean="0"/>
              <a:t>.</a:t>
            </a:r>
          </a:p>
          <a:p>
            <a:pPr marL="285750" indent="-285750">
              <a:buFont typeface="Arial"/>
              <a:buChar char="•"/>
            </a:pPr>
            <a:r>
              <a:rPr lang="en-US" sz="2000" b="1" dirty="0" smtClean="0"/>
              <a:t>STEP </a:t>
            </a:r>
            <a:r>
              <a:rPr lang="en-US" sz="2000" b="1" dirty="0"/>
              <a:t>2:  Generate a theory of action (action plan</a:t>
            </a:r>
            <a:r>
              <a:rPr lang="en-US" sz="2000" b="1" dirty="0" smtClean="0"/>
              <a:t>)</a:t>
            </a:r>
          </a:p>
          <a:p>
            <a:pPr marL="285750" indent="-285750">
              <a:buFont typeface="Arial"/>
              <a:buChar char="•"/>
            </a:pPr>
            <a:r>
              <a:rPr lang="en-US" sz="2000" b="1" dirty="0"/>
              <a:t>STEP 3:  Principal Leadership to determine areas of instructional leadership </a:t>
            </a:r>
            <a:r>
              <a:rPr lang="en-US" sz="2000" b="1" dirty="0" smtClean="0"/>
              <a:t>focus</a:t>
            </a:r>
          </a:p>
          <a:p>
            <a:pPr marL="285750" indent="-285750">
              <a:buFont typeface="Arial"/>
              <a:buChar char="•"/>
            </a:pPr>
            <a:r>
              <a:rPr lang="en-US" sz="2000" b="1" dirty="0"/>
              <a:t>STEP 4:  Determine evidence of success</a:t>
            </a:r>
          </a:p>
          <a:p>
            <a:endParaRPr lang="en-US" b="1" dirty="0" smtClean="0"/>
          </a:p>
          <a:p>
            <a:endParaRPr lang="en-US" dirty="0"/>
          </a:p>
          <a:p>
            <a:r>
              <a:rPr lang="en-US" b="1" dirty="0"/>
              <a:t> </a:t>
            </a:r>
            <a:endParaRPr lang="en-US" dirty="0"/>
          </a:p>
          <a:p>
            <a:endParaRPr lang="en-US" dirty="0"/>
          </a:p>
          <a:p>
            <a:endParaRPr lang="en-US" dirty="0"/>
          </a:p>
          <a:p>
            <a:endParaRPr lang="en-US" dirty="0"/>
          </a:p>
          <a:p>
            <a:r>
              <a:rPr lang="en-US" dirty="0"/>
              <a:t>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148361801"/>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10443" y="423333"/>
            <a:ext cx="7775223" cy="4616648"/>
          </a:xfrm>
          <a:prstGeom prst="rect">
            <a:avLst/>
          </a:prstGeom>
        </p:spPr>
        <p:txBody>
          <a:bodyPr wrap="square">
            <a:spAutoFit/>
          </a:bodyPr>
          <a:lstStyle/>
          <a:p>
            <a:endParaRPr lang="en-US" sz="2400" b="1" dirty="0" smtClean="0"/>
          </a:p>
          <a:p>
            <a:endParaRPr lang="en-US" sz="2400" b="1" dirty="0"/>
          </a:p>
          <a:p>
            <a:r>
              <a:rPr lang="en-US" sz="2400" b="1" dirty="0" smtClean="0"/>
              <a:t>Phase </a:t>
            </a:r>
            <a:r>
              <a:rPr lang="en-US" sz="2400" b="1" dirty="0"/>
              <a:t>III:  Implementation, Monitoring and </a:t>
            </a:r>
            <a:r>
              <a:rPr lang="en-US" sz="2400" b="1" dirty="0" smtClean="0"/>
              <a:t>Support</a:t>
            </a:r>
          </a:p>
          <a:p>
            <a:pPr marL="285750" indent="-285750">
              <a:buFont typeface="Arial"/>
              <a:buChar char="•"/>
            </a:pPr>
            <a:r>
              <a:rPr lang="en-US" sz="2000" b="1" dirty="0" smtClean="0"/>
              <a:t>STEP </a:t>
            </a:r>
            <a:r>
              <a:rPr lang="en-US" sz="2000" b="1" dirty="0"/>
              <a:t>1:  Create a learning plan for principal implementation and district personnel support.</a:t>
            </a:r>
            <a:endParaRPr lang="en-US" sz="2000" dirty="0"/>
          </a:p>
          <a:p>
            <a:pPr marL="285750" indent="-285750">
              <a:buFont typeface="Arial"/>
              <a:buChar char="•"/>
            </a:pPr>
            <a:r>
              <a:rPr lang="en-US" sz="2000" b="1" dirty="0"/>
              <a:t> </a:t>
            </a:r>
            <a:r>
              <a:rPr lang="en-US" sz="2000" b="1" dirty="0" smtClean="0"/>
              <a:t>Step </a:t>
            </a:r>
            <a:r>
              <a:rPr lang="en-US" sz="2000" b="1" dirty="0"/>
              <a:t>2:  Implement the Learning Plan</a:t>
            </a:r>
            <a:endParaRPr lang="en-US" sz="2000" dirty="0"/>
          </a:p>
          <a:p>
            <a:r>
              <a:rPr lang="en-US" b="1" dirty="0"/>
              <a:t> </a:t>
            </a:r>
            <a:endParaRPr lang="en-US" dirty="0"/>
          </a:p>
          <a:p>
            <a:endParaRPr lang="en-US" sz="2400" b="1" dirty="0" smtClean="0"/>
          </a:p>
          <a:p>
            <a:r>
              <a:rPr lang="en-US" sz="2400" b="1" dirty="0" smtClean="0"/>
              <a:t>Phase </a:t>
            </a:r>
            <a:r>
              <a:rPr lang="en-US" sz="2400" b="1" dirty="0"/>
              <a:t>IV: Analyze </a:t>
            </a:r>
            <a:r>
              <a:rPr lang="en-US" sz="2400" b="1" dirty="0" smtClean="0"/>
              <a:t>Impact</a:t>
            </a:r>
          </a:p>
          <a:p>
            <a:pPr marL="285750" indent="-285750">
              <a:buFont typeface="Arial"/>
              <a:buChar char="•"/>
            </a:pPr>
            <a:r>
              <a:rPr lang="en-US" sz="2000" b="1" dirty="0"/>
              <a:t>STEP 1:  Analyze student and teacher evidence.</a:t>
            </a:r>
            <a:endParaRPr lang="en-US" sz="2000" dirty="0"/>
          </a:p>
          <a:p>
            <a:pPr marL="285750" indent="-285750">
              <a:buFont typeface="Arial"/>
              <a:buChar char="•"/>
            </a:pPr>
            <a:r>
              <a:rPr lang="en-US" sz="2000" dirty="0"/>
              <a:t> </a:t>
            </a:r>
            <a:r>
              <a:rPr lang="en-US" sz="2000" b="1" dirty="0" smtClean="0"/>
              <a:t>STEP </a:t>
            </a:r>
            <a:r>
              <a:rPr lang="en-US" sz="2000" b="1" dirty="0"/>
              <a:t>2:  Analyze principal leadership practice evidence</a:t>
            </a:r>
            <a:r>
              <a:rPr lang="en-US" sz="2000" b="1" dirty="0" smtClean="0"/>
              <a:t>.</a:t>
            </a:r>
            <a:endParaRPr lang="en-US" sz="2000" dirty="0"/>
          </a:p>
          <a:p>
            <a:pPr marL="285750" indent="-285750">
              <a:buFont typeface="Arial"/>
              <a:buChar char="•"/>
            </a:pPr>
            <a:r>
              <a:rPr lang="en-US" sz="2000" b="1" dirty="0"/>
              <a:t>STEP 3:  Prepare a written analysis for reflection and feedback.</a:t>
            </a:r>
            <a:endParaRPr lang="en-US" sz="2000" dirty="0"/>
          </a:p>
          <a:p>
            <a:endParaRPr lang="en-US" dirty="0"/>
          </a:p>
          <a:p>
            <a:endParaRPr lang="en-US" dirty="0"/>
          </a:p>
        </p:txBody>
      </p:sp>
    </p:spTree>
    <p:extLst>
      <p:ext uri="{BB962C8B-B14F-4D97-AF65-F5344CB8AC3E}">
        <p14:creationId xmlns:p14="http://schemas.microsoft.com/office/powerpoint/2010/main" val="366499436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97094773"/>
              </p:ext>
            </p:extLst>
          </p:nvPr>
        </p:nvGraphicFramePr>
        <p:xfrm>
          <a:off x="1411112" y="0"/>
          <a:ext cx="6124222" cy="6795245"/>
        </p:xfrm>
        <a:graphic>
          <a:graphicData uri="http://schemas.openxmlformats.org/presentationml/2006/ole">
            <mc:AlternateContent xmlns:mc="http://schemas.openxmlformats.org/markup-compatibility/2006">
              <mc:Choice xmlns:v="urn:schemas-microsoft-com:vml" Requires="v">
                <p:oleObj spid="_x0000_s1031" name="Document" r:id="rId3" imgW="6223000" imgH="8788400" progId="Word.Document.12">
                  <p:embed/>
                </p:oleObj>
              </mc:Choice>
              <mc:Fallback>
                <p:oleObj name="Document" r:id="rId3" imgW="6223000" imgH="8788400" progId="Word.Document.12">
                  <p:embed/>
                  <p:pic>
                    <p:nvPicPr>
                      <p:cNvPr id="0" name=""/>
                      <p:cNvPicPr/>
                      <p:nvPr/>
                    </p:nvPicPr>
                    <p:blipFill>
                      <a:blip r:embed="rId4"/>
                      <a:stretch>
                        <a:fillRect/>
                      </a:stretch>
                    </p:blipFill>
                    <p:spPr>
                      <a:xfrm>
                        <a:off x="1411112" y="0"/>
                        <a:ext cx="6124222" cy="6795245"/>
                      </a:xfrm>
                      <a:prstGeom prst="rect">
                        <a:avLst/>
                      </a:prstGeom>
                    </p:spPr>
                  </p:pic>
                </p:oleObj>
              </mc:Fallback>
            </mc:AlternateContent>
          </a:graphicData>
        </a:graphic>
      </p:graphicFrame>
    </p:spTree>
    <p:extLst>
      <p:ext uri="{BB962C8B-B14F-4D97-AF65-F5344CB8AC3E}">
        <p14:creationId xmlns:p14="http://schemas.microsoft.com/office/powerpoint/2010/main" val="1108181169"/>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2555"/>
            <a:ext cx="7010400" cy="1205089"/>
          </a:xfrm>
        </p:spPr>
        <p:txBody>
          <a:bodyPr/>
          <a:lstStyle/>
          <a:p>
            <a:pPr algn="ctr"/>
            <a:r>
              <a:rPr lang="en-US" sz="4000" b="1" dirty="0" smtClean="0"/>
              <a:t/>
            </a:r>
            <a:br>
              <a:rPr lang="en-US" sz="4000" b="1" dirty="0" smtClean="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smtClean="0"/>
              <a:t>Watching Principal Support in Action</a:t>
            </a:r>
            <a:endParaRPr lang="en-US" sz="4000" b="1" dirty="0"/>
          </a:p>
        </p:txBody>
      </p:sp>
      <p:sp>
        <p:nvSpPr>
          <p:cNvPr id="3" name="Content Placeholder 2"/>
          <p:cNvSpPr>
            <a:spLocks noGrp="1"/>
          </p:cNvSpPr>
          <p:nvPr>
            <p:ph idx="1"/>
          </p:nvPr>
        </p:nvSpPr>
        <p:spPr>
          <a:xfrm>
            <a:off x="1693333" y="1828800"/>
            <a:ext cx="5562600" cy="3657600"/>
          </a:xfrm>
        </p:spPr>
        <p:txBody>
          <a:bodyPr/>
          <a:lstStyle/>
          <a:p>
            <a:endParaRPr lang="pt-BR" dirty="0" smtClean="0">
              <a:hlinkClick r:id="rId2"/>
            </a:endParaRPr>
          </a:p>
          <a:p>
            <a:endParaRPr lang="pt-BR" dirty="0">
              <a:hlinkClick r:id="rId2"/>
            </a:endParaRPr>
          </a:p>
          <a:p>
            <a:pPr algn="ctr"/>
            <a:r>
              <a:rPr lang="pt-BR" sz="3600" dirty="0" smtClean="0">
                <a:hlinkClick r:id="rId2"/>
              </a:rPr>
              <a:t>https://vimeo.com/111875004</a:t>
            </a:r>
            <a:endParaRPr lang="en-US" sz="3600" dirty="0"/>
          </a:p>
        </p:txBody>
      </p:sp>
    </p:spTree>
    <p:extLst>
      <p:ext uri="{BB962C8B-B14F-4D97-AF65-F5344CB8AC3E}">
        <p14:creationId xmlns:p14="http://schemas.microsoft.com/office/powerpoint/2010/main" val="3318707938"/>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384048"/>
            <a:ext cx="8851392" cy="685800"/>
          </a:xfrm>
          <a:prstGeom prst="rect">
            <a:avLst/>
          </a:prstGeom>
          <a:noFill/>
          <a:ln w="9525">
            <a:noFill/>
            <a:miter lim="800000"/>
            <a:headEnd/>
            <a:tailEnd/>
          </a:ln>
        </p:spPr>
        <p:txBody>
          <a:bodyPr anchor="ctr">
            <a:noAutofit/>
          </a:bodyPr>
          <a:lstStyle/>
          <a:p>
            <a:pPr algn="ctr" eaLnBrk="0" hangingPunct="0">
              <a:defRPr/>
            </a:pPr>
            <a:r>
              <a:rPr lang="en-US" sz="3600" b="1" kern="0" dirty="0" smtClean="0">
                <a:solidFill>
                  <a:schemeClr val="accent1"/>
                </a:solidFill>
                <a:latin typeface="Arial"/>
                <a:ea typeface="ＭＳ Ｐゴシック" pitchFamily="34" charset="-128"/>
                <a:cs typeface="Arial"/>
              </a:rPr>
              <a:t>Leading for Learning: </a:t>
            </a:r>
            <a:r>
              <a:rPr lang="en-US" sz="3600" b="1" kern="0" dirty="0" smtClean="0">
                <a:solidFill>
                  <a:schemeClr val="tx2"/>
                </a:solidFill>
                <a:latin typeface="Arial"/>
                <a:ea typeface="ＭＳ Ｐゴシック" pitchFamily="34" charset="-128"/>
                <a:cs typeface="Arial"/>
              </a:rPr>
              <a:t>Aspiring Leaders</a:t>
            </a:r>
            <a:endParaRPr lang="en-US" sz="3600" b="1" kern="0" dirty="0">
              <a:solidFill>
                <a:schemeClr val="tx2"/>
              </a:solidFill>
              <a:latin typeface="Arial"/>
              <a:ea typeface="ＭＳ Ｐゴシック" pitchFamily="34" charset="-128"/>
              <a:cs typeface="Arial"/>
            </a:endParaRPr>
          </a:p>
        </p:txBody>
      </p:sp>
      <p:sp>
        <p:nvSpPr>
          <p:cNvPr id="28674" name="TextBox 3"/>
          <p:cNvSpPr txBox="1">
            <a:spLocks noChangeArrowheads="1"/>
          </p:cNvSpPr>
          <p:nvPr/>
        </p:nvSpPr>
        <p:spPr bwMode="auto">
          <a:xfrm>
            <a:off x="611187" y="1484313"/>
            <a:ext cx="8010701" cy="492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charset="0"/>
                <a:ea typeface="MS PGothic" charset="0"/>
                <a:cs typeface="MS PGothic" charset="0"/>
              </a:defRPr>
            </a:lvl1pPr>
            <a:lvl2pPr marL="1028700" indent="-342900" eaLnBrk="0" hangingPunct="0">
              <a:defRPr sz="1000">
                <a:solidFill>
                  <a:schemeClr val="tx1"/>
                </a:solidFill>
                <a:latin typeface="Arial" charset="0"/>
                <a:ea typeface="MS PGothic" charset="0"/>
                <a:cs typeface="MS PGothic" charset="0"/>
              </a:defRPr>
            </a:lvl2pPr>
            <a:lvl3pPr marL="1143000" indent="-228600" eaLnBrk="0" hangingPunct="0">
              <a:defRPr sz="1000">
                <a:solidFill>
                  <a:schemeClr val="tx1"/>
                </a:solidFill>
                <a:latin typeface="Arial" charset="0"/>
                <a:ea typeface="MS PGothic" charset="0"/>
                <a:cs typeface="MS PGothic" charset="0"/>
              </a:defRPr>
            </a:lvl3pPr>
            <a:lvl4pPr marL="1600200" indent="-228600" eaLnBrk="0" hangingPunct="0">
              <a:defRPr sz="1000">
                <a:solidFill>
                  <a:schemeClr val="tx1"/>
                </a:solidFill>
                <a:latin typeface="Arial" charset="0"/>
                <a:ea typeface="MS PGothic" charset="0"/>
                <a:cs typeface="MS PGothic" charset="0"/>
              </a:defRPr>
            </a:lvl4pPr>
            <a:lvl5pPr marL="2057400" indent="-228600" eaLnBrk="0" hangingPunct="0">
              <a:defRPr sz="10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0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0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0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000">
                <a:solidFill>
                  <a:schemeClr val="tx1"/>
                </a:solidFill>
                <a:latin typeface="Arial" charset="0"/>
                <a:ea typeface="MS PGothic" charset="0"/>
                <a:cs typeface="MS PGothic" charset="0"/>
              </a:defRPr>
            </a:lvl9pPr>
          </a:lstStyle>
          <a:p>
            <a:r>
              <a:rPr lang="en-US" sz="2400" b="1" dirty="0" smtClean="0">
                <a:solidFill>
                  <a:srgbClr val="336666"/>
                </a:solidFill>
              </a:rPr>
              <a:t>2014</a:t>
            </a:r>
            <a:r>
              <a:rPr lang="en-US" sz="2400" b="1" dirty="0">
                <a:solidFill>
                  <a:srgbClr val="336666"/>
                </a:solidFill>
              </a:rPr>
              <a:t>-15 school year for planning </a:t>
            </a:r>
            <a:r>
              <a:rPr lang="en-US" sz="2400" b="1" dirty="0" smtClean="0">
                <a:solidFill>
                  <a:srgbClr val="336666"/>
                </a:solidFill>
              </a:rPr>
              <a:t>&amp; preparation</a:t>
            </a:r>
            <a:r>
              <a:rPr lang="en-US" sz="1800" b="1" dirty="0">
                <a:solidFill>
                  <a:srgbClr val="336666"/>
                </a:solidFill>
              </a:rPr>
              <a:t/>
            </a:r>
            <a:br>
              <a:rPr lang="en-US" sz="1800" b="1" dirty="0">
                <a:solidFill>
                  <a:srgbClr val="336666"/>
                </a:solidFill>
              </a:rPr>
            </a:br>
            <a:endParaRPr lang="en-US" sz="1400" b="1" dirty="0">
              <a:solidFill>
                <a:srgbClr val="336666"/>
              </a:solidFill>
            </a:endParaRPr>
          </a:p>
          <a:p>
            <a:pPr marL="342900" indent="-342900">
              <a:spcAft>
                <a:spcPts val="1200"/>
              </a:spcAft>
              <a:buClr>
                <a:schemeClr val="accent1"/>
              </a:buClr>
              <a:buFont typeface="Arial"/>
              <a:buChar char="•"/>
            </a:pPr>
            <a:r>
              <a:rPr lang="en-US" sz="2400" dirty="0">
                <a:solidFill>
                  <a:srgbClr val="336666"/>
                </a:solidFill>
              </a:rPr>
              <a:t>Identify </a:t>
            </a:r>
            <a:r>
              <a:rPr lang="en-US" sz="2400" dirty="0" smtClean="0">
                <a:solidFill>
                  <a:srgbClr val="336666"/>
                </a:solidFill>
              </a:rPr>
              <a:t>university </a:t>
            </a:r>
            <a:r>
              <a:rPr lang="en-US" sz="2400" dirty="0">
                <a:solidFill>
                  <a:srgbClr val="336666"/>
                </a:solidFill>
              </a:rPr>
              <a:t>partner(s</a:t>
            </a:r>
            <a:r>
              <a:rPr lang="en-US" sz="2400" dirty="0" smtClean="0">
                <a:solidFill>
                  <a:srgbClr val="336666"/>
                </a:solidFill>
              </a:rPr>
              <a:t>) </a:t>
            </a:r>
          </a:p>
          <a:p>
            <a:pPr marL="1371600" lvl="1">
              <a:spcAft>
                <a:spcPts val="1200"/>
              </a:spcAft>
              <a:buClr>
                <a:schemeClr val="accent1"/>
              </a:buClr>
              <a:buFont typeface="Arial"/>
              <a:buChar char="•"/>
            </a:pPr>
            <a:r>
              <a:rPr lang="en-US" sz="2400" dirty="0" smtClean="0">
                <a:solidFill>
                  <a:srgbClr val="336666"/>
                </a:solidFill>
              </a:rPr>
              <a:t>COSA-Concordia and PSU</a:t>
            </a:r>
            <a:endParaRPr lang="en-US" sz="2400" dirty="0">
              <a:solidFill>
                <a:srgbClr val="336666"/>
              </a:solidFill>
            </a:endParaRPr>
          </a:p>
          <a:p>
            <a:pPr marL="342900" indent="-342900">
              <a:spcAft>
                <a:spcPts val="1200"/>
              </a:spcAft>
              <a:buClr>
                <a:schemeClr val="accent1"/>
              </a:buClr>
              <a:buFont typeface="Arial"/>
              <a:buChar char="•"/>
            </a:pPr>
            <a:r>
              <a:rPr lang="en-US" sz="2400" dirty="0" smtClean="0">
                <a:solidFill>
                  <a:srgbClr val="336666"/>
                </a:solidFill>
              </a:rPr>
              <a:t>Selection </a:t>
            </a:r>
            <a:r>
              <a:rPr lang="en-US" sz="2400" dirty="0">
                <a:solidFill>
                  <a:srgbClr val="336666"/>
                </a:solidFill>
              </a:rPr>
              <a:t>and recruitment of </a:t>
            </a:r>
            <a:r>
              <a:rPr lang="en-US" sz="2400" dirty="0" smtClean="0">
                <a:solidFill>
                  <a:srgbClr val="336666"/>
                </a:solidFill>
              </a:rPr>
              <a:t>diverse candidates </a:t>
            </a:r>
            <a:r>
              <a:rPr lang="en-US" sz="2400" dirty="0">
                <a:solidFill>
                  <a:srgbClr val="336666"/>
                </a:solidFill>
              </a:rPr>
              <a:t/>
            </a:r>
            <a:br>
              <a:rPr lang="en-US" sz="2400" dirty="0">
                <a:solidFill>
                  <a:srgbClr val="336666"/>
                </a:solidFill>
              </a:rPr>
            </a:br>
            <a:r>
              <a:rPr lang="en-US" sz="2400" dirty="0">
                <a:solidFill>
                  <a:srgbClr val="336666"/>
                </a:solidFill>
              </a:rPr>
              <a:t>(will seek 100 applicants and choose up to 30)</a:t>
            </a:r>
          </a:p>
          <a:p>
            <a:pPr marL="342900" indent="-342900">
              <a:spcAft>
                <a:spcPts val="1200"/>
              </a:spcAft>
              <a:buClr>
                <a:schemeClr val="accent1"/>
              </a:buClr>
              <a:buFont typeface="Arial"/>
              <a:buChar char="•"/>
            </a:pPr>
            <a:r>
              <a:rPr lang="en-US" sz="2400" dirty="0">
                <a:solidFill>
                  <a:srgbClr val="336666"/>
                </a:solidFill>
              </a:rPr>
              <a:t>Guaranteed half-time </a:t>
            </a:r>
            <a:r>
              <a:rPr lang="en-US" sz="2400" dirty="0" smtClean="0">
                <a:solidFill>
                  <a:srgbClr val="336666"/>
                </a:solidFill>
              </a:rPr>
              <a:t>release for full year </a:t>
            </a:r>
            <a:r>
              <a:rPr lang="en-US" sz="2400" dirty="0">
                <a:solidFill>
                  <a:srgbClr val="336666"/>
                </a:solidFill>
              </a:rPr>
              <a:t>or </a:t>
            </a:r>
            <a:r>
              <a:rPr lang="en-US" sz="2400" dirty="0" smtClean="0">
                <a:solidFill>
                  <a:srgbClr val="336666"/>
                </a:solidFill>
              </a:rPr>
              <a:t>full time release for half year</a:t>
            </a:r>
            <a:r>
              <a:rPr lang="en-US" sz="2400" dirty="0" smtClean="0">
                <a:solidFill>
                  <a:srgbClr val="336666"/>
                </a:solidFill>
              </a:rPr>
              <a:t> </a:t>
            </a:r>
            <a:endParaRPr lang="en-US" sz="2400" dirty="0">
              <a:solidFill>
                <a:srgbClr val="336666"/>
              </a:solidFill>
            </a:endParaRPr>
          </a:p>
          <a:p>
            <a:pPr marL="342900" indent="-342900">
              <a:spcAft>
                <a:spcPts val="1200"/>
              </a:spcAft>
              <a:buClr>
                <a:schemeClr val="accent1"/>
              </a:buClr>
              <a:buFont typeface="Arial"/>
              <a:buChar char="•"/>
            </a:pPr>
            <a:r>
              <a:rPr lang="en-US" sz="2400" dirty="0" smtClean="0">
                <a:solidFill>
                  <a:srgbClr val="336666"/>
                </a:solidFill>
              </a:rPr>
              <a:t>Each </a:t>
            </a:r>
            <a:r>
              <a:rPr lang="en-US" sz="2400" dirty="0">
                <a:solidFill>
                  <a:srgbClr val="336666"/>
                </a:solidFill>
              </a:rPr>
              <a:t>candidate paired with a highly trained </a:t>
            </a:r>
            <a:r>
              <a:rPr lang="en-US" sz="2400" dirty="0" smtClean="0">
                <a:solidFill>
                  <a:srgbClr val="336666"/>
                </a:solidFill>
              </a:rPr>
              <a:t>mentor</a:t>
            </a:r>
          </a:p>
          <a:p>
            <a:pPr marL="342900" indent="-342900">
              <a:spcAft>
                <a:spcPts val="1200"/>
              </a:spcAft>
              <a:buClr>
                <a:schemeClr val="accent1"/>
              </a:buClr>
              <a:buFont typeface="Arial"/>
              <a:buChar char="•"/>
            </a:pPr>
            <a:r>
              <a:rPr lang="en-US" sz="2400" dirty="0" smtClean="0">
                <a:solidFill>
                  <a:srgbClr val="336666"/>
                </a:solidFill>
              </a:rPr>
              <a:t>Mentor/Coach support beyond program</a:t>
            </a:r>
          </a:p>
          <a:p>
            <a:pPr marL="342900" indent="-342900">
              <a:spcAft>
                <a:spcPts val="1200"/>
              </a:spcAft>
              <a:buClr>
                <a:schemeClr val="accent1"/>
              </a:buClr>
              <a:buFont typeface="Arial"/>
              <a:buChar char="•"/>
            </a:pPr>
            <a:r>
              <a:rPr lang="en-US" sz="2400" dirty="0" smtClean="0">
                <a:solidFill>
                  <a:srgbClr val="336666"/>
                </a:solidFill>
              </a:rPr>
              <a:t>Rigorous and relevant coursework</a:t>
            </a:r>
            <a:endParaRPr lang="en-US" sz="2400" dirty="0">
              <a:solidFill>
                <a:srgbClr val="336666"/>
              </a:solidFill>
            </a:endParaRPr>
          </a:p>
        </p:txBody>
      </p:sp>
    </p:spTree>
    <p:extLst>
      <p:ext uri="{BB962C8B-B14F-4D97-AF65-F5344CB8AC3E}">
        <p14:creationId xmlns:p14="http://schemas.microsoft.com/office/powerpoint/2010/main" val="345441437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4445" y="843844"/>
            <a:ext cx="7010400" cy="457200"/>
          </a:xfrm>
        </p:spPr>
        <p:txBody>
          <a:bodyPr/>
          <a:lstStyle/>
          <a:p>
            <a:pPr>
              <a:defRPr/>
            </a:pPr>
            <a:r>
              <a:rPr lang="en-US" sz="3200" b="1" dirty="0">
                <a:solidFill>
                  <a:schemeClr val="accent1"/>
                </a:solidFill>
                <a:latin typeface="Arial"/>
                <a:cs typeface="Arial"/>
              </a:rPr>
              <a:t>Leading for Learning: </a:t>
            </a:r>
            <a:r>
              <a:rPr lang="en-US" sz="3200" b="1" dirty="0" smtClean="0">
                <a:latin typeface="Arial"/>
                <a:cs typeface="Arial"/>
              </a:rPr>
              <a:t>Next Steps</a:t>
            </a:r>
            <a:endParaRPr lang="en-US" sz="3200" b="1" dirty="0">
              <a:latin typeface="Arial"/>
              <a:cs typeface="Arial"/>
            </a:endParaRPr>
          </a:p>
        </p:txBody>
      </p:sp>
      <p:sp>
        <p:nvSpPr>
          <p:cNvPr id="4" name="TextBox 3"/>
          <p:cNvSpPr txBox="1"/>
          <p:nvPr/>
        </p:nvSpPr>
        <p:spPr>
          <a:xfrm>
            <a:off x="564445" y="1509889"/>
            <a:ext cx="8099778" cy="4616648"/>
          </a:xfrm>
          <a:prstGeom prst="rect">
            <a:avLst/>
          </a:prstGeom>
          <a:noFill/>
        </p:spPr>
        <p:txBody>
          <a:bodyPr wrap="square" rtlCol="0">
            <a:spAutoFit/>
          </a:bodyPr>
          <a:lstStyle/>
          <a:p>
            <a:pPr>
              <a:spcAft>
                <a:spcPts val="1200"/>
              </a:spcAft>
            </a:pPr>
            <a:r>
              <a:rPr lang="en-US" sz="2800" u="sng" dirty="0" smtClean="0">
                <a:solidFill>
                  <a:srgbClr val="404040"/>
                </a:solidFill>
              </a:rPr>
              <a:t>Current Leaders:</a:t>
            </a:r>
          </a:p>
          <a:p>
            <a:pPr>
              <a:spcAft>
                <a:spcPts val="1200"/>
              </a:spcAft>
            </a:pPr>
            <a:r>
              <a:rPr lang="en-US" sz="2800" dirty="0" smtClean="0">
                <a:solidFill>
                  <a:srgbClr val="008040"/>
                </a:solidFill>
              </a:rPr>
              <a:t> </a:t>
            </a:r>
            <a:r>
              <a:rPr lang="en-US" sz="2800" dirty="0" smtClean="0">
                <a:solidFill>
                  <a:srgbClr val="008040"/>
                </a:solidFill>
              </a:rPr>
              <a:t>Cohort </a:t>
            </a:r>
            <a:r>
              <a:rPr lang="en-US" sz="2800" dirty="0">
                <a:solidFill>
                  <a:srgbClr val="008040"/>
                </a:solidFill>
              </a:rPr>
              <a:t>3</a:t>
            </a:r>
            <a:r>
              <a:rPr lang="en-US" sz="2800" dirty="0" smtClean="0">
                <a:solidFill>
                  <a:srgbClr val="008040"/>
                </a:solidFill>
              </a:rPr>
              <a:t> </a:t>
            </a:r>
            <a:r>
              <a:rPr lang="en-US" sz="2800" dirty="0" smtClean="0">
                <a:solidFill>
                  <a:srgbClr val="008040"/>
                </a:solidFill>
              </a:rPr>
              <a:t>expected start August </a:t>
            </a:r>
            <a:r>
              <a:rPr lang="en-US" sz="2800" dirty="0" smtClean="0">
                <a:solidFill>
                  <a:srgbClr val="008040"/>
                </a:solidFill>
              </a:rPr>
              <a:t>2016</a:t>
            </a:r>
            <a:endParaRPr lang="en-US" sz="2800" dirty="0" smtClean="0">
              <a:solidFill>
                <a:srgbClr val="008040"/>
              </a:solidFill>
            </a:endParaRPr>
          </a:p>
          <a:p>
            <a:pPr>
              <a:spcAft>
                <a:spcPts val="1200"/>
              </a:spcAft>
            </a:pPr>
            <a:r>
              <a:rPr lang="en-US" sz="2800" u="sng" dirty="0" smtClean="0"/>
              <a:t>Aspiring </a:t>
            </a:r>
            <a:r>
              <a:rPr lang="en-US" sz="2800" u="sng" dirty="0" smtClean="0"/>
              <a:t>Leaders:</a:t>
            </a:r>
          </a:p>
          <a:p>
            <a:pPr>
              <a:spcAft>
                <a:spcPts val="1200"/>
              </a:spcAft>
            </a:pPr>
            <a:r>
              <a:rPr lang="en-US" sz="2800" dirty="0" smtClean="0">
                <a:solidFill>
                  <a:srgbClr val="008040"/>
                </a:solidFill>
              </a:rPr>
              <a:t>Secure funding for</a:t>
            </a:r>
            <a:r>
              <a:rPr lang="en-US" sz="2800" dirty="0" smtClean="0">
                <a:solidFill>
                  <a:srgbClr val="008040"/>
                </a:solidFill>
              </a:rPr>
              <a:t> residencies Dec. 2015</a:t>
            </a:r>
          </a:p>
          <a:p>
            <a:pPr>
              <a:spcAft>
                <a:spcPts val="1200"/>
              </a:spcAft>
            </a:pPr>
            <a:r>
              <a:rPr lang="en-US" sz="2800" dirty="0" smtClean="0">
                <a:solidFill>
                  <a:srgbClr val="008040"/>
                </a:solidFill>
              </a:rPr>
              <a:t>Recruitment for candidates now</a:t>
            </a:r>
          </a:p>
          <a:p>
            <a:pPr>
              <a:spcAft>
                <a:spcPts val="1200"/>
              </a:spcAft>
            </a:pPr>
            <a:r>
              <a:rPr lang="en-US" sz="2800" dirty="0" smtClean="0">
                <a:solidFill>
                  <a:srgbClr val="008040"/>
                </a:solidFill>
              </a:rPr>
              <a:t>Applications open January 2016</a:t>
            </a:r>
            <a:r>
              <a:rPr lang="en-US" sz="2800" dirty="0" smtClean="0">
                <a:solidFill>
                  <a:srgbClr val="008040"/>
                </a:solidFill>
              </a:rPr>
              <a:t> </a:t>
            </a:r>
          </a:p>
          <a:p>
            <a:pPr>
              <a:spcAft>
                <a:spcPts val="1200"/>
              </a:spcAft>
            </a:pPr>
            <a:r>
              <a:rPr lang="en-US" sz="2800" dirty="0" smtClean="0">
                <a:solidFill>
                  <a:srgbClr val="008040"/>
                </a:solidFill>
              </a:rPr>
              <a:t>Programs begin </a:t>
            </a:r>
            <a:r>
              <a:rPr lang="en-US" sz="2800" dirty="0" smtClean="0">
                <a:solidFill>
                  <a:srgbClr val="008040"/>
                </a:solidFill>
              </a:rPr>
              <a:t>Spring </a:t>
            </a:r>
            <a:r>
              <a:rPr lang="en-US" sz="2800" dirty="0" smtClean="0">
                <a:solidFill>
                  <a:srgbClr val="008040"/>
                </a:solidFill>
              </a:rPr>
              <a:t>2015-</a:t>
            </a:r>
            <a:r>
              <a:rPr lang="en-US" sz="2800" dirty="0" smtClean="0">
                <a:solidFill>
                  <a:srgbClr val="008040"/>
                </a:solidFill>
              </a:rPr>
              <a:t>16</a:t>
            </a:r>
          </a:p>
          <a:p>
            <a:pPr>
              <a:spcAft>
                <a:spcPts val="1200"/>
              </a:spcAft>
            </a:pPr>
            <a:r>
              <a:rPr lang="en-US" sz="2800" dirty="0" smtClean="0">
                <a:solidFill>
                  <a:srgbClr val="008040"/>
                </a:solidFill>
              </a:rPr>
              <a:t>Residencies begin 2015-16 school year</a:t>
            </a:r>
            <a:endParaRPr lang="en-US" sz="2800" dirty="0" smtClean="0">
              <a:solidFill>
                <a:srgbClr val="008040"/>
              </a:solidFill>
            </a:endParaRPr>
          </a:p>
        </p:txBody>
      </p:sp>
    </p:spTree>
    <p:extLst>
      <p:ext uri="{BB962C8B-B14F-4D97-AF65-F5344CB8AC3E}">
        <p14:creationId xmlns:p14="http://schemas.microsoft.com/office/powerpoint/2010/main" val="4043204043"/>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838200"/>
            <a:ext cx="8009467" cy="601134"/>
          </a:xfrm>
        </p:spPr>
        <p:txBody>
          <a:bodyPr/>
          <a:lstStyle/>
          <a:p>
            <a:pPr algn="ctr"/>
            <a:r>
              <a:rPr lang="en-US" sz="4400" dirty="0" smtClean="0">
                <a:solidFill>
                  <a:srgbClr val="0000FF"/>
                </a:solidFill>
              </a:rPr>
              <a:t>Reflections</a:t>
            </a:r>
            <a:endParaRPr lang="en-US" sz="4400" dirty="0">
              <a:solidFill>
                <a:srgbClr val="0000FF"/>
              </a:solidFill>
            </a:endParaRPr>
          </a:p>
        </p:txBody>
      </p:sp>
      <p:sp>
        <p:nvSpPr>
          <p:cNvPr id="3" name="TextBox 2"/>
          <p:cNvSpPr txBox="1"/>
          <p:nvPr/>
        </p:nvSpPr>
        <p:spPr>
          <a:xfrm>
            <a:off x="296333" y="2243667"/>
            <a:ext cx="8372969" cy="3600986"/>
          </a:xfrm>
          <a:prstGeom prst="rect">
            <a:avLst/>
          </a:prstGeom>
          <a:noFill/>
        </p:spPr>
        <p:txBody>
          <a:bodyPr wrap="square" rtlCol="0">
            <a:spAutoFit/>
          </a:bodyPr>
          <a:lstStyle/>
          <a:p>
            <a:pPr marL="285750" indent="-285750">
              <a:buFont typeface="Arial"/>
              <a:buChar char="•"/>
            </a:pPr>
            <a:r>
              <a:rPr lang="en-US" sz="2400" b="1" dirty="0" smtClean="0"/>
              <a:t>What are some current barriers that are getting in the way of you getting into classrooms on a regular basis?</a:t>
            </a:r>
          </a:p>
          <a:p>
            <a:endParaRPr lang="en-US" sz="2400" b="1" dirty="0"/>
          </a:p>
          <a:p>
            <a:pPr marL="285750" indent="-285750">
              <a:buFont typeface="Arial"/>
              <a:buChar char="•"/>
            </a:pPr>
            <a:r>
              <a:rPr lang="en-US" sz="2400" b="1" dirty="0" smtClean="0"/>
              <a:t>Share strategies you have found to help you prioritize time spent with teachers.</a:t>
            </a:r>
          </a:p>
          <a:p>
            <a:endParaRPr lang="en-US" sz="2400" b="1" dirty="0"/>
          </a:p>
          <a:p>
            <a:pPr marL="285750" indent="-285750">
              <a:buFont typeface="Arial"/>
              <a:buChar char="•"/>
            </a:pPr>
            <a:r>
              <a:rPr lang="en-US" sz="2400" b="1" dirty="0" smtClean="0"/>
              <a:t>How do you see this type of support for district level administrators impacting your work as instructional leaders?</a:t>
            </a:r>
          </a:p>
          <a:p>
            <a:endParaRPr lang="en-US" dirty="0"/>
          </a:p>
          <a:p>
            <a:pPr marL="285750" indent="-285750">
              <a:buFont typeface="Arial"/>
              <a:buChar char="•"/>
            </a:pPr>
            <a:endParaRPr lang="en-US" dirty="0" smtClean="0"/>
          </a:p>
        </p:txBody>
      </p:sp>
    </p:spTree>
    <p:extLst>
      <p:ext uri="{BB962C8B-B14F-4D97-AF65-F5344CB8AC3E}">
        <p14:creationId xmlns:p14="http://schemas.microsoft.com/office/powerpoint/2010/main" val="3449881363"/>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03200"/>
            <a:ext cx="9144000" cy="6429375"/>
          </a:xfrm>
          <a:prstGeom prst="rect">
            <a:avLst/>
          </a:prstGeom>
        </p:spPr>
      </p:pic>
    </p:spTree>
    <p:extLst>
      <p:ext uri="{BB962C8B-B14F-4D97-AF65-F5344CB8AC3E}">
        <p14:creationId xmlns:p14="http://schemas.microsoft.com/office/powerpoint/2010/main" val="3357358815"/>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1" indent="0">
              <a:buNone/>
            </a:pPr>
            <a:endParaRPr lang="en-US" sz="2000" dirty="0" smtClean="0">
              <a:solidFill>
                <a:srgbClr val="1C3C00"/>
              </a:solidFill>
              <a:latin typeface="Garamond"/>
              <a:cs typeface="Garamond"/>
            </a:endParaRPr>
          </a:p>
          <a:p>
            <a:pPr marL="457200" lvl="1" indent="0">
              <a:buNone/>
            </a:pPr>
            <a:endParaRPr lang="en-US" sz="2000" b="1" dirty="0">
              <a:solidFill>
                <a:srgbClr val="1C3C00"/>
              </a:solidFill>
              <a:latin typeface="Garamond"/>
              <a:cs typeface="Garamond"/>
            </a:endParaRPr>
          </a:p>
        </p:txBody>
      </p:sp>
      <p:sp>
        <p:nvSpPr>
          <p:cNvPr id="5" name="Slide Number Placeholder 4"/>
          <p:cNvSpPr>
            <a:spLocks noGrp="1"/>
          </p:cNvSpPr>
          <p:nvPr>
            <p:ph type="sldNum" sz="quarter" idx="4294967295"/>
          </p:nvPr>
        </p:nvSpPr>
        <p:spPr>
          <a:xfrm>
            <a:off x="7010400" y="6540500"/>
            <a:ext cx="2133600" cy="271090"/>
          </a:xfrm>
          <a:prstGeom prst="rect">
            <a:avLst/>
          </a:prstGeom>
        </p:spPr>
        <p:txBody>
          <a:bodyPr/>
          <a:lstStyle/>
          <a:p>
            <a:fld id="{075D0D71-068B-924C-9B8A-706EF5D9F09A}" type="slidenum">
              <a:rPr lang="en-US" smtClean="0">
                <a:latin typeface="Garamond"/>
                <a:cs typeface="Garamond"/>
              </a:rPr>
              <a:pPr/>
              <a:t>3</a:t>
            </a:fld>
            <a:endParaRPr lang="en-US" dirty="0">
              <a:latin typeface="Garamond"/>
              <a:cs typeface="Garamond"/>
            </a:endParaRPr>
          </a:p>
        </p:txBody>
      </p:sp>
      <p:cxnSp>
        <p:nvCxnSpPr>
          <p:cNvPr id="8" name="Straight Connector 7"/>
          <p:cNvCxnSpPr/>
          <p:nvPr/>
        </p:nvCxnSpPr>
        <p:spPr>
          <a:xfrm>
            <a:off x="0" y="193534"/>
            <a:ext cx="9144000" cy="0"/>
          </a:xfrm>
          <a:prstGeom prst="line">
            <a:avLst/>
          </a:prstGeom>
          <a:ln w="114300" cmpd="sng">
            <a:solidFill>
              <a:srgbClr val="44511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46038"/>
            <a:ext cx="9144000" cy="0"/>
          </a:xfrm>
          <a:prstGeom prst="line">
            <a:avLst/>
          </a:prstGeom>
          <a:ln w="149225" cmpd="sng">
            <a:solidFill>
              <a:srgbClr val="83A200"/>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22300" y="1735435"/>
            <a:ext cx="8064500" cy="1754327"/>
          </a:xfrm>
          <a:prstGeom prst="rect">
            <a:avLst/>
          </a:prstGeom>
        </p:spPr>
        <p:txBody>
          <a:bodyPr wrap="square">
            <a:spAutoFit/>
          </a:bodyPr>
          <a:lstStyle/>
          <a:p>
            <a:pPr algn="ctr"/>
            <a:r>
              <a:rPr lang="en-US" sz="3600" dirty="0">
                <a:solidFill>
                  <a:srgbClr val="234829"/>
                </a:solidFill>
                <a:latin typeface="Garamond"/>
                <a:cs typeface="Garamond"/>
              </a:rPr>
              <a:t>“They understand that the improvement of instruction is, in the end, the most important leadership challenge of our day.”</a:t>
            </a:r>
            <a:endParaRPr lang="en-US" sz="3600" dirty="0"/>
          </a:p>
        </p:txBody>
      </p:sp>
      <p:sp>
        <p:nvSpPr>
          <p:cNvPr id="2" name="TextBox 1"/>
          <p:cNvSpPr txBox="1"/>
          <p:nvPr/>
        </p:nvSpPr>
        <p:spPr>
          <a:xfrm>
            <a:off x="292100" y="5729552"/>
            <a:ext cx="5154777" cy="553998"/>
          </a:xfrm>
          <a:prstGeom prst="rect">
            <a:avLst/>
          </a:prstGeom>
          <a:noFill/>
        </p:spPr>
        <p:txBody>
          <a:bodyPr wrap="none" rtlCol="0">
            <a:spAutoFit/>
          </a:bodyPr>
          <a:lstStyle/>
          <a:p>
            <a:r>
              <a:rPr lang="en-US" sz="1200" dirty="0" smtClean="0">
                <a:latin typeface="Garamond"/>
                <a:cs typeface="Garamond"/>
              </a:rPr>
              <a:t>Source: Dr</a:t>
            </a:r>
            <a:r>
              <a:rPr lang="en-US" sz="1200" dirty="0">
                <a:latin typeface="Garamond"/>
                <a:cs typeface="Garamond"/>
              </a:rPr>
              <a:t>. Steve Fink of Univ of Washington’s Center for Educational </a:t>
            </a:r>
            <a:r>
              <a:rPr lang="en-US" sz="1200" dirty="0" smtClean="0">
                <a:latin typeface="Garamond"/>
                <a:cs typeface="Garamond"/>
              </a:rPr>
              <a:t>Leadership</a:t>
            </a:r>
            <a:endParaRPr lang="en-US" sz="1200" dirty="0">
              <a:latin typeface="Garamond"/>
              <a:cs typeface="Garamond"/>
            </a:endParaRPr>
          </a:p>
          <a:p>
            <a:endParaRPr lang="en-US" dirty="0"/>
          </a:p>
        </p:txBody>
      </p:sp>
    </p:spTree>
    <p:extLst>
      <p:ext uri="{BB962C8B-B14F-4D97-AF65-F5344CB8AC3E}">
        <p14:creationId xmlns:p14="http://schemas.microsoft.com/office/powerpoint/2010/main" val="571378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400" y="-138111"/>
            <a:ext cx="7924800" cy="1866900"/>
          </a:xfrm>
        </p:spPr>
        <p:txBody>
          <a:bodyPr>
            <a:normAutofit/>
          </a:bodyPr>
          <a:lstStyle/>
          <a:p>
            <a:endParaRPr lang="en-US" sz="2200" dirty="0" smtClean="0">
              <a:solidFill>
                <a:srgbClr val="1C3C00"/>
              </a:solidFill>
              <a:latin typeface="Garamond"/>
              <a:cs typeface="Garamond"/>
            </a:endParaRPr>
          </a:p>
          <a:p>
            <a:endParaRPr lang="en-US" sz="1800" dirty="0">
              <a:solidFill>
                <a:srgbClr val="1C3C00"/>
              </a:solidFill>
              <a:latin typeface="Garamond"/>
              <a:cs typeface="Garamond"/>
            </a:endParaRPr>
          </a:p>
          <a:p>
            <a:pPr marL="0" indent="0" algn="ctr">
              <a:buNone/>
            </a:pPr>
            <a:r>
              <a:rPr lang="en-US" sz="4000" dirty="0" smtClean="0">
                <a:solidFill>
                  <a:srgbClr val="1C3C00"/>
                </a:solidFill>
                <a:latin typeface="Garamond"/>
                <a:cs typeface="Garamond"/>
              </a:rPr>
              <a:t>Distinguished Leaders Council</a:t>
            </a:r>
            <a:endParaRPr lang="en-US" sz="1200" dirty="0" smtClean="0">
              <a:solidFill>
                <a:srgbClr val="1C3C00"/>
              </a:solidFill>
              <a:latin typeface="Garamond"/>
              <a:cs typeface="Garamond"/>
            </a:endParaRPr>
          </a:p>
        </p:txBody>
      </p:sp>
      <p:sp>
        <p:nvSpPr>
          <p:cNvPr id="5" name="Slide Number Placeholder 4"/>
          <p:cNvSpPr>
            <a:spLocks noGrp="1"/>
          </p:cNvSpPr>
          <p:nvPr>
            <p:ph type="sldNum" sz="quarter" idx="4294967295"/>
          </p:nvPr>
        </p:nvSpPr>
        <p:spPr>
          <a:xfrm>
            <a:off x="7010400" y="6540500"/>
            <a:ext cx="2133600" cy="271090"/>
          </a:xfrm>
          <a:prstGeom prst="rect">
            <a:avLst/>
          </a:prstGeom>
        </p:spPr>
        <p:txBody>
          <a:bodyPr/>
          <a:lstStyle/>
          <a:p>
            <a:fld id="{075D0D71-068B-924C-9B8A-706EF5D9F09A}" type="slidenum">
              <a:rPr lang="en-US" smtClean="0">
                <a:latin typeface="Garamond"/>
                <a:cs typeface="Garamond"/>
              </a:rPr>
              <a:pPr/>
              <a:t>4</a:t>
            </a:fld>
            <a:endParaRPr lang="en-US" dirty="0">
              <a:latin typeface="Garamond"/>
              <a:cs typeface="Garamond"/>
            </a:endParaRPr>
          </a:p>
        </p:txBody>
      </p:sp>
      <p:cxnSp>
        <p:nvCxnSpPr>
          <p:cNvPr id="8" name="Straight Connector 7"/>
          <p:cNvCxnSpPr/>
          <p:nvPr/>
        </p:nvCxnSpPr>
        <p:spPr>
          <a:xfrm>
            <a:off x="0" y="193534"/>
            <a:ext cx="9144000" cy="0"/>
          </a:xfrm>
          <a:prstGeom prst="line">
            <a:avLst/>
          </a:prstGeom>
          <a:ln w="114300" cmpd="sng">
            <a:solidFill>
              <a:srgbClr val="44511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46038"/>
            <a:ext cx="9144000" cy="0"/>
          </a:xfrm>
          <a:prstGeom prst="line">
            <a:avLst/>
          </a:prstGeom>
          <a:ln w="149225" cmpd="sng">
            <a:solidFill>
              <a:srgbClr val="83A200"/>
            </a:solidFill>
          </a:ln>
          <a:effectLst/>
        </p:spPr>
        <p:style>
          <a:lnRef idx="2">
            <a:schemeClr val="accent1"/>
          </a:lnRef>
          <a:fillRef idx="0">
            <a:schemeClr val="accent1"/>
          </a:fillRef>
          <a:effectRef idx="1">
            <a:schemeClr val="accent1"/>
          </a:effectRef>
          <a:fontRef idx="minor">
            <a:schemeClr val="tx1"/>
          </a:fontRef>
        </p:style>
      </p:cxnSp>
      <p:pic>
        <p:nvPicPr>
          <p:cNvPr id="7" name="Picture 6" descr="DLC 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100" y="1728789"/>
            <a:ext cx="7010400" cy="3897229"/>
          </a:xfrm>
          <a:prstGeom prst="rect">
            <a:avLst/>
          </a:prstGeom>
          <a:ln w="76200" cmpd="tri">
            <a:solidFill>
              <a:schemeClr val="accent2"/>
            </a:solidFill>
          </a:ln>
        </p:spPr>
      </p:pic>
    </p:spTree>
    <p:extLst>
      <p:ext uri="{BB962C8B-B14F-4D97-AF65-F5344CB8AC3E}">
        <p14:creationId xmlns:p14="http://schemas.microsoft.com/office/powerpoint/2010/main" val="681669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71107420"/>
              </p:ext>
            </p:extLst>
          </p:nvPr>
        </p:nvGraphicFramePr>
        <p:xfrm>
          <a:off x="206022" y="1213555"/>
          <a:ext cx="8480778" cy="5150556"/>
        </p:xfrm>
        <a:graphic>
          <a:graphicData uri="http://schemas.openxmlformats.org/drawingml/2006/table">
            <a:tbl>
              <a:tblPr firstRow="1" bandRow="1">
                <a:tableStyleId>{5C22544A-7EE6-4342-B048-85BDC9FD1C3A}</a:tableStyleId>
              </a:tblPr>
              <a:tblGrid>
                <a:gridCol w="4753282"/>
                <a:gridCol w="3727496"/>
              </a:tblGrid>
              <a:tr h="5150556">
                <a:tc>
                  <a:txBody>
                    <a:bodyPr/>
                    <a:lstStyle/>
                    <a:p>
                      <a:r>
                        <a:rPr lang="en-US" dirty="0" smtClean="0">
                          <a:solidFill>
                            <a:schemeClr val="tx2"/>
                          </a:solidFill>
                        </a:rPr>
                        <a:t>Cheryl</a:t>
                      </a:r>
                      <a:r>
                        <a:rPr lang="en-US" baseline="0" dirty="0" smtClean="0">
                          <a:solidFill>
                            <a:schemeClr val="tx2"/>
                          </a:solidFill>
                        </a:rPr>
                        <a:t> K. Brown</a:t>
                      </a:r>
                    </a:p>
                    <a:p>
                      <a:pPr>
                        <a:spcAft>
                          <a:spcPts val="600"/>
                        </a:spcAft>
                      </a:pPr>
                      <a:r>
                        <a:rPr lang="en-US" b="0" baseline="0" dirty="0" smtClean="0">
                          <a:solidFill>
                            <a:schemeClr val="tx2"/>
                          </a:solidFill>
                        </a:rPr>
                        <a:t>Confederation of Oregon School Administrators</a:t>
                      </a:r>
                    </a:p>
                    <a:p>
                      <a:r>
                        <a:rPr lang="en-US" b="1" baseline="0" dirty="0" smtClean="0">
                          <a:solidFill>
                            <a:schemeClr val="tx2"/>
                          </a:solidFill>
                        </a:rPr>
                        <a:t>Matt Coleman</a:t>
                      </a:r>
                    </a:p>
                    <a:p>
                      <a:pPr>
                        <a:spcAft>
                          <a:spcPts val="600"/>
                        </a:spcAft>
                      </a:pPr>
                      <a:r>
                        <a:rPr lang="en-US" b="0" baseline="0" dirty="0" smtClean="0">
                          <a:solidFill>
                            <a:schemeClr val="tx2"/>
                          </a:solidFill>
                        </a:rPr>
                        <a:t>Springfield Public Schools</a:t>
                      </a:r>
                    </a:p>
                    <a:p>
                      <a:r>
                        <a:rPr lang="en-US" b="1" baseline="0" dirty="0" smtClean="0">
                          <a:solidFill>
                            <a:schemeClr val="tx2"/>
                          </a:solidFill>
                        </a:rPr>
                        <a:t>Colt Gill</a:t>
                      </a:r>
                    </a:p>
                    <a:p>
                      <a:pPr>
                        <a:spcAft>
                          <a:spcPts val="600"/>
                        </a:spcAft>
                      </a:pPr>
                      <a:r>
                        <a:rPr lang="en-US" b="0" baseline="0" dirty="0" smtClean="0">
                          <a:solidFill>
                            <a:schemeClr val="tx2"/>
                          </a:solidFill>
                        </a:rPr>
                        <a:t>Bethel School District</a:t>
                      </a:r>
                    </a:p>
                    <a:p>
                      <a:r>
                        <a:rPr lang="en-US" b="1" baseline="0" dirty="0" smtClean="0">
                          <a:solidFill>
                            <a:schemeClr val="tx2"/>
                          </a:solidFill>
                        </a:rPr>
                        <a:t>Ericka Guynes</a:t>
                      </a:r>
                    </a:p>
                    <a:p>
                      <a:pPr>
                        <a:spcAft>
                          <a:spcPts val="600"/>
                        </a:spcAft>
                      </a:pPr>
                      <a:r>
                        <a:rPr lang="en-US" b="0" baseline="0" dirty="0" smtClean="0">
                          <a:solidFill>
                            <a:schemeClr val="tx2"/>
                          </a:solidFill>
                        </a:rPr>
                        <a:t>David Douglas School District</a:t>
                      </a:r>
                    </a:p>
                    <a:p>
                      <a:r>
                        <a:rPr lang="en-US" b="1" baseline="0" dirty="0" smtClean="0">
                          <a:solidFill>
                            <a:schemeClr val="tx2"/>
                          </a:solidFill>
                        </a:rPr>
                        <a:t>Bob King</a:t>
                      </a:r>
                    </a:p>
                    <a:p>
                      <a:r>
                        <a:rPr lang="en-US" b="0" baseline="0" dirty="0" smtClean="0">
                          <a:solidFill>
                            <a:schemeClr val="tx2"/>
                          </a:solidFill>
                        </a:rPr>
                        <a:t>Crater Renaissance Academy</a:t>
                      </a:r>
                    </a:p>
                    <a:p>
                      <a:pPr>
                        <a:spcAft>
                          <a:spcPts val="0"/>
                        </a:spcAft>
                      </a:pPr>
                      <a:r>
                        <a:rPr lang="en-US" b="1" baseline="0" dirty="0" smtClean="0">
                          <a:solidFill>
                            <a:schemeClr val="tx2"/>
                          </a:solidFill>
                        </a:rPr>
                        <a:t>Jay Mathisen</a:t>
                      </a:r>
                    </a:p>
                    <a:p>
                      <a:pPr>
                        <a:spcAft>
                          <a:spcPts val="600"/>
                        </a:spcAft>
                      </a:pPr>
                      <a:r>
                        <a:rPr lang="en-US" b="0" baseline="0" dirty="0" smtClean="0">
                          <a:solidFill>
                            <a:schemeClr val="tx2"/>
                          </a:solidFill>
                        </a:rPr>
                        <a:t>Bend-La Pine Schools</a:t>
                      </a:r>
                    </a:p>
                    <a:p>
                      <a:pPr>
                        <a:spcAft>
                          <a:spcPts val="0"/>
                        </a:spcAft>
                      </a:pPr>
                      <a:r>
                        <a:rPr lang="en-US" b="1" baseline="0" dirty="0" smtClean="0">
                          <a:solidFill>
                            <a:schemeClr val="tx2"/>
                          </a:solidFill>
                        </a:rPr>
                        <a:t>Susie Orsborn</a:t>
                      </a:r>
                    </a:p>
                    <a:p>
                      <a:pPr>
                        <a:spcAft>
                          <a:spcPts val="600"/>
                        </a:spcAft>
                      </a:pPr>
                      <a:r>
                        <a:rPr lang="en-US" b="0" baseline="0" dirty="0" smtClean="0">
                          <a:solidFill>
                            <a:schemeClr val="tx2"/>
                          </a:solidFill>
                        </a:rPr>
                        <a:t>West Albany High School</a:t>
                      </a:r>
                    </a:p>
                    <a:p>
                      <a:r>
                        <a:rPr lang="en-US" b="1" baseline="0" dirty="0" smtClean="0">
                          <a:solidFill>
                            <a:schemeClr val="tx2"/>
                          </a:solidFill>
                        </a:rPr>
                        <a:t>Erin Prince</a:t>
                      </a:r>
                    </a:p>
                    <a:p>
                      <a:r>
                        <a:rPr lang="en-US" b="0" baseline="0" dirty="0" smtClean="0">
                          <a:solidFill>
                            <a:schemeClr val="tx2"/>
                          </a:solidFill>
                        </a:rPr>
                        <a:t>Corvallis School District</a:t>
                      </a:r>
                    </a:p>
                  </a:txBody>
                  <a:tcPr>
                    <a:noFill/>
                  </a:tcPr>
                </a:tc>
                <a:tc>
                  <a:txBody>
                    <a:bodyPr/>
                    <a:lstStyle/>
                    <a:p>
                      <a:r>
                        <a:rPr lang="en-US" dirty="0" smtClean="0">
                          <a:solidFill>
                            <a:schemeClr val="tx2"/>
                          </a:solidFill>
                        </a:rPr>
                        <a:t>Krista Parent</a:t>
                      </a:r>
                      <a:endParaRPr lang="en-US" b="0" dirty="0" smtClean="0">
                        <a:solidFill>
                          <a:schemeClr val="tx2"/>
                        </a:solidFill>
                      </a:endParaRPr>
                    </a:p>
                    <a:p>
                      <a:pPr>
                        <a:spcAft>
                          <a:spcPts val="600"/>
                        </a:spcAft>
                      </a:pPr>
                      <a:r>
                        <a:rPr lang="en-US" b="0" dirty="0" smtClean="0">
                          <a:solidFill>
                            <a:schemeClr val="tx2"/>
                          </a:solidFill>
                        </a:rPr>
                        <a:t>South Lane</a:t>
                      </a:r>
                      <a:r>
                        <a:rPr lang="en-US" b="0" baseline="0" dirty="0" smtClean="0">
                          <a:solidFill>
                            <a:schemeClr val="tx2"/>
                          </a:solidFill>
                        </a:rPr>
                        <a:t> School District</a:t>
                      </a:r>
                    </a:p>
                    <a:p>
                      <a:r>
                        <a:rPr lang="en-US" b="1" baseline="0" dirty="0" smtClean="0">
                          <a:solidFill>
                            <a:schemeClr val="tx2"/>
                          </a:solidFill>
                        </a:rPr>
                        <a:t>Bill Rhodes</a:t>
                      </a:r>
                    </a:p>
                    <a:p>
                      <a:pPr>
                        <a:spcAft>
                          <a:spcPts val="600"/>
                        </a:spcAft>
                      </a:pPr>
                      <a:r>
                        <a:rPr lang="en-US" b="0" baseline="0" dirty="0" smtClean="0">
                          <a:solidFill>
                            <a:schemeClr val="tx2"/>
                          </a:solidFill>
                        </a:rPr>
                        <a:t>West Linn-Wilsonville School District</a:t>
                      </a:r>
                    </a:p>
                    <a:p>
                      <a:r>
                        <a:rPr lang="en-US" b="1" baseline="0" dirty="0" smtClean="0">
                          <a:solidFill>
                            <a:schemeClr val="tx2"/>
                          </a:solidFill>
                        </a:rPr>
                        <a:t>Tracie Renwick</a:t>
                      </a:r>
                    </a:p>
                    <a:p>
                      <a:pPr>
                        <a:spcAft>
                          <a:spcPts val="600"/>
                        </a:spcAft>
                      </a:pPr>
                      <a:r>
                        <a:rPr lang="en-US" b="0" baseline="0" dirty="0" smtClean="0">
                          <a:solidFill>
                            <a:schemeClr val="tx2"/>
                          </a:solidFill>
                        </a:rPr>
                        <a:t>Redmond School District</a:t>
                      </a:r>
                    </a:p>
                    <a:p>
                      <a:r>
                        <a:rPr lang="en-US" b="1" baseline="0" dirty="0" smtClean="0">
                          <a:solidFill>
                            <a:schemeClr val="tx2"/>
                          </a:solidFill>
                        </a:rPr>
                        <a:t>Carlos Sequeria</a:t>
                      </a:r>
                    </a:p>
                    <a:p>
                      <a:pPr>
                        <a:spcAft>
                          <a:spcPts val="600"/>
                        </a:spcAft>
                      </a:pPr>
                      <a:r>
                        <a:rPr lang="en-US" b="0" baseline="0" dirty="0" smtClean="0">
                          <a:solidFill>
                            <a:schemeClr val="tx2"/>
                          </a:solidFill>
                        </a:rPr>
                        <a:t>Bethel School District</a:t>
                      </a:r>
                    </a:p>
                    <a:p>
                      <a:r>
                        <a:rPr lang="en-US" b="1" baseline="0" dirty="0" smtClean="0">
                          <a:solidFill>
                            <a:schemeClr val="tx2"/>
                          </a:solidFill>
                        </a:rPr>
                        <a:t>Kathleen Sundell</a:t>
                      </a:r>
                    </a:p>
                    <a:p>
                      <a:pPr>
                        <a:spcAft>
                          <a:spcPts val="600"/>
                        </a:spcAft>
                      </a:pPr>
                      <a:r>
                        <a:rPr lang="en-US" b="0" baseline="0" dirty="0" smtClean="0">
                          <a:solidFill>
                            <a:schemeClr val="tx2"/>
                          </a:solidFill>
                        </a:rPr>
                        <a:t>Salem Keizer Education Association</a:t>
                      </a:r>
                    </a:p>
                    <a:p>
                      <a:r>
                        <a:rPr lang="en-US" b="1" baseline="0" dirty="0" smtClean="0">
                          <a:solidFill>
                            <a:schemeClr val="tx2"/>
                          </a:solidFill>
                        </a:rPr>
                        <a:t>Sally J. Storm</a:t>
                      </a:r>
                    </a:p>
                    <a:p>
                      <a:pPr>
                        <a:spcAft>
                          <a:spcPts val="600"/>
                        </a:spcAft>
                      </a:pPr>
                      <a:r>
                        <a:rPr lang="en-US" b="0" baseline="0" dirty="0" smtClean="0">
                          <a:solidFill>
                            <a:schemeClr val="tx2"/>
                          </a:solidFill>
                        </a:rPr>
                        <a:t>McKenzie School District</a:t>
                      </a:r>
                    </a:p>
                    <a:p>
                      <a:r>
                        <a:rPr lang="en-US" b="1" baseline="0" dirty="0" smtClean="0">
                          <a:solidFill>
                            <a:schemeClr val="tx2"/>
                          </a:solidFill>
                        </a:rPr>
                        <a:t>Iton Udosenata</a:t>
                      </a:r>
                    </a:p>
                    <a:p>
                      <a:r>
                        <a:rPr lang="en-US" b="0" baseline="0" dirty="0" smtClean="0">
                          <a:solidFill>
                            <a:schemeClr val="tx2"/>
                          </a:solidFill>
                        </a:rPr>
                        <a:t>Cottage Grove High School</a:t>
                      </a:r>
                      <a:endParaRPr lang="en-US" dirty="0">
                        <a:solidFill>
                          <a:schemeClr val="tx2"/>
                        </a:solidFill>
                      </a:endParaRPr>
                    </a:p>
                  </a:txBody>
                  <a:tcPr>
                    <a:noFill/>
                  </a:tcPr>
                </a:tc>
              </a:tr>
            </a:tbl>
          </a:graphicData>
        </a:graphic>
      </p:graphicFrame>
      <p:sp>
        <p:nvSpPr>
          <p:cNvPr id="3" name="Title 1"/>
          <p:cNvSpPr>
            <a:spLocks noGrp="1"/>
          </p:cNvSpPr>
          <p:nvPr>
            <p:ph type="title"/>
          </p:nvPr>
        </p:nvSpPr>
        <p:spPr>
          <a:xfrm>
            <a:off x="-1" y="381000"/>
            <a:ext cx="8847667" cy="685800"/>
          </a:xfrm>
          <a:ln>
            <a:noFill/>
          </a:ln>
        </p:spPr>
        <p:txBody>
          <a:bodyPr anchor="ctr" anchorCtr="0">
            <a:noAutofit/>
          </a:bodyPr>
          <a:lstStyle/>
          <a:p>
            <a:pPr algn="ctr"/>
            <a:r>
              <a:rPr lang="en-US" sz="3600" b="1" dirty="0" smtClean="0">
                <a:solidFill>
                  <a:srgbClr val="F26322"/>
                </a:solidFill>
                <a:latin typeface="Arial"/>
                <a:cs typeface="Arial"/>
              </a:rPr>
              <a:t>Distinguished Leaders Council</a:t>
            </a:r>
            <a:endParaRPr lang="en-US" sz="2000" b="1" dirty="0">
              <a:solidFill>
                <a:srgbClr val="F26322"/>
              </a:solidFill>
              <a:latin typeface="Arial"/>
              <a:cs typeface="Arial"/>
            </a:endParaRPr>
          </a:p>
        </p:txBody>
      </p:sp>
    </p:spTree>
    <p:extLst>
      <p:ext uri="{BB962C8B-B14F-4D97-AF65-F5344CB8AC3E}">
        <p14:creationId xmlns:p14="http://schemas.microsoft.com/office/powerpoint/2010/main" val="3085305831"/>
      </p:ext>
    </p:extLst>
  </p:cSld>
  <p:clrMapOvr>
    <a:masterClrMapping/>
  </p:clrMapOvr>
  <mc:AlternateContent xmlns:mc="http://schemas.openxmlformats.org/markup-compatibility/2006" xmlns:p14="http://schemas.microsoft.com/office/powerpoint/2010/main">
    <mc:Choice Requires="p14">
      <p:transition p14:dur="0" advClick="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8851392" cy="685800"/>
          </a:xfrm>
        </p:spPr>
        <p:txBody>
          <a:bodyPr anchor="ctr" anchorCtr="0">
            <a:noAutofit/>
          </a:bodyPr>
          <a:lstStyle/>
          <a:p>
            <a:pPr algn="ctr"/>
            <a:r>
              <a:rPr lang="en-US" sz="3600" b="1" dirty="0" smtClean="0">
                <a:solidFill>
                  <a:schemeClr val="accent1"/>
                </a:solidFill>
                <a:latin typeface="Arial"/>
                <a:cs typeface="Arial"/>
              </a:rPr>
              <a:t>Charge of the DLC</a:t>
            </a:r>
            <a:endParaRPr lang="en-US" sz="3600" b="1" dirty="0">
              <a:solidFill>
                <a:schemeClr val="accent1"/>
              </a:solidFill>
              <a:latin typeface="Arial"/>
              <a:cs typeface="Arial"/>
            </a:endParaRPr>
          </a:p>
        </p:txBody>
      </p:sp>
      <p:sp>
        <p:nvSpPr>
          <p:cNvPr id="3" name="Content Placeholder 2"/>
          <p:cNvSpPr>
            <a:spLocks noGrp="1"/>
          </p:cNvSpPr>
          <p:nvPr>
            <p:ph idx="1"/>
          </p:nvPr>
        </p:nvSpPr>
        <p:spPr>
          <a:xfrm>
            <a:off x="621792" y="1213556"/>
            <a:ext cx="7876790" cy="4882444"/>
          </a:xfrm>
        </p:spPr>
        <p:txBody>
          <a:bodyPr/>
          <a:lstStyle/>
          <a:p>
            <a:pPr marL="0" indent="0">
              <a:buNone/>
            </a:pPr>
            <a:r>
              <a:rPr lang="en-US" sz="3200" dirty="0" smtClean="0">
                <a:solidFill>
                  <a:srgbClr val="008080"/>
                </a:solidFill>
              </a:rPr>
              <a:t>What would make Oregon the best place to be a school leader in the country?</a:t>
            </a:r>
          </a:p>
          <a:p>
            <a:endParaRPr lang="en-US" sz="900" dirty="0" smtClean="0"/>
          </a:p>
          <a:p>
            <a:pPr marL="508000" lvl="1" indent="-225425">
              <a:buFont typeface="Arial"/>
              <a:buChar char="•"/>
            </a:pPr>
            <a:r>
              <a:rPr lang="en-US" sz="2400" dirty="0" smtClean="0">
                <a:solidFill>
                  <a:srgbClr val="336666"/>
                </a:solidFill>
              </a:rPr>
              <a:t>How do we address the gap in Oregon’s leader preparation practices in order to transform our current reality?</a:t>
            </a:r>
          </a:p>
          <a:p>
            <a:pPr marL="508000" lvl="1" indent="-225425">
              <a:spcBef>
                <a:spcPts val="1824"/>
              </a:spcBef>
              <a:buFont typeface="Arial"/>
              <a:buChar char="•"/>
            </a:pPr>
            <a:r>
              <a:rPr lang="en-US" sz="2400" dirty="0" smtClean="0">
                <a:solidFill>
                  <a:srgbClr val="336666"/>
                </a:solidFill>
              </a:rPr>
              <a:t>How can we best support existing leaders to strengthen their practice?</a:t>
            </a:r>
          </a:p>
          <a:p>
            <a:pPr marL="508000" lvl="1" indent="-225425">
              <a:spcBef>
                <a:spcPts val="1824"/>
              </a:spcBef>
              <a:buFont typeface="Arial"/>
              <a:buChar char="•"/>
            </a:pPr>
            <a:r>
              <a:rPr lang="en-US" sz="2400" dirty="0" smtClean="0">
                <a:solidFill>
                  <a:srgbClr val="336666"/>
                </a:solidFill>
              </a:rPr>
              <a:t>How can Oregon increase the diversity of people working in school and district administration?</a:t>
            </a:r>
            <a:endParaRPr lang="en-US" sz="2400" dirty="0">
              <a:solidFill>
                <a:srgbClr val="336666"/>
              </a:solidFill>
            </a:endParaRPr>
          </a:p>
        </p:txBody>
      </p:sp>
    </p:spTree>
    <p:extLst>
      <p:ext uri="{BB962C8B-B14F-4D97-AF65-F5344CB8AC3E}">
        <p14:creationId xmlns:p14="http://schemas.microsoft.com/office/powerpoint/2010/main" val="126832787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8847667" cy="685800"/>
          </a:xfrm>
          <a:ln>
            <a:noFill/>
          </a:ln>
        </p:spPr>
        <p:txBody>
          <a:bodyPr anchor="ctr" anchorCtr="0">
            <a:noAutofit/>
          </a:bodyPr>
          <a:lstStyle/>
          <a:p>
            <a:pPr algn="ctr"/>
            <a:r>
              <a:rPr lang="en-US" sz="3600" b="1" dirty="0" smtClean="0">
                <a:solidFill>
                  <a:schemeClr val="accent1"/>
                </a:solidFill>
                <a:latin typeface="Arial"/>
                <a:cs typeface="Arial"/>
              </a:rPr>
              <a:t>Principal Turnover</a:t>
            </a:r>
            <a:endParaRPr lang="en-US" sz="2000" b="1" dirty="0">
              <a:solidFill>
                <a:schemeClr val="accent1"/>
              </a:solidFill>
              <a:latin typeface="Arial"/>
              <a:cs typeface="Arial"/>
            </a:endParaRPr>
          </a:p>
        </p:txBody>
      </p:sp>
      <p:sp>
        <p:nvSpPr>
          <p:cNvPr id="3" name="Content Placeholder 2"/>
          <p:cNvSpPr>
            <a:spLocks noGrp="1"/>
          </p:cNvSpPr>
          <p:nvPr>
            <p:ph idx="1"/>
          </p:nvPr>
        </p:nvSpPr>
        <p:spPr/>
        <p:txBody>
          <a:bodyPr>
            <a:normAutofit/>
          </a:bodyPr>
          <a:lstStyle/>
          <a:p>
            <a:endParaRPr lang="en-US" sz="2400" dirty="0" smtClean="0">
              <a:solidFill>
                <a:srgbClr val="1C3C00"/>
              </a:solidFill>
              <a:latin typeface="Garamond"/>
              <a:cs typeface="Garamond"/>
            </a:endParaRPr>
          </a:p>
          <a:p>
            <a:pPr marL="457200" lvl="1" indent="0">
              <a:buNone/>
            </a:pPr>
            <a:r>
              <a:rPr lang="en-US" sz="2000" b="1" dirty="0" smtClean="0">
                <a:solidFill>
                  <a:srgbClr val="1C3C00"/>
                </a:solidFill>
                <a:latin typeface="Garamond"/>
                <a:cs typeface="Garamond"/>
              </a:rPr>
              <a:t>		</a:t>
            </a:r>
            <a:endParaRPr lang="en-US" sz="2000" b="1" dirty="0">
              <a:solidFill>
                <a:srgbClr val="1C3C00"/>
              </a:solidFill>
              <a:latin typeface="Garamond"/>
              <a:cs typeface="Garamond"/>
            </a:endParaRPr>
          </a:p>
        </p:txBody>
      </p:sp>
      <p:sp>
        <p:nvSpPr>
          <p:cNvPr id="11" name="Content Placeholder 2"/>
          <p:cNvSpPr txBox="1">
            <a:spLocks/>
          </p:cNvSpPr>
          <p:nvPr/>
        </p:nvSpPr>
        <p:spPr>
          <a:xfrm>
            <a:off x="197556" y="1199443"/>
            <a:ext cx="7859888" cy="476955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Clr>
                <a:schemeClr val="accent1"/>
              </a:buClr>
            </a:pPr>
            <a:r>
              <a:rPr lang="en-US" sz="2400" dirty="0" smtClean="0">
                <a:solidFill>
                  <a:srgbClr val="336666"/>
                </a:solidFill>
                <a:latin typeface="Arial"/>
                <a:cs typeface="Arial"/>
              </a:rPr>
              <a:t>Among studies of principal turnover rates, there is wide variation, ranging from 50-79% of principals’ </a:t>
            </a:r>
            <a:r>
              <a:rPr lang="en-US" sz="2400" b="1" dirty="0" smtClean="0">
                <a:solidFill>
                  <a:srgbClr val="F26322"/>
                </a:solidFill>
                <a:latin typeface="Arial"/>
                <a:cs typeface="Arial"/>
              </a:rPr>
              <a:t>first 3-6 years </a:t>
            </a:r>
            <a:r>
              <a:rPr lang="en-US" sz="2400" dirty="0" smtClean="0">
                <a:solidFill>
                  <a:srgbClr val="336666"/>
                </a:solidFill>
                <a:latin typeface="Arial"/>
                <a:cs typeface="Arial"/>
              </a:rPr>
              <a:t>at a school.</a:t>
            </a:r>
            <a:endParaRPr lang="en-US" sz="1200" dirty="0" smtClean="0">
              <a:solidFill>
                <a:srgbClr val="234829"/>
              </a:solidFill>
              <a:latin typeface="Arial"/>
              <a:cs typeface="Arial"/>
            </a:endParaRPr>
          </a:p>
          <a:p>
            <a:pPr>
              <a:spcAft>
                <a:spcPts val="1200"/>
              </a:spcAft>
              <a:buClr>
                <a:schemeClr val="accent1"/>
              </a:buClr>
            </a:pPr>
            <a:r>
              <a:rPr lang="en-US" sz="2400" dirty="0">
                <a:solidFill>
                  <a:srgbClr val="336666"/>
                </a:solidFill>
                <a:latin typeface="Arial"/>
                <a:cs typeface="Arial"/>
              </a:rPr>
              <a:t>I</a:t>
            </a:r>
            <a:r>
              <a:rPr lang="en-US" sz="2400" dirty="0" smtClean="0">
                <a:solidFill>
                  <a:srgbClr val="336666"/>
                </a:solidFill>
                <a:latin typeface="Arial"/>
                <a:cs typeface="Arial"/>
              </a:rPr>
              <a:t>t takes from</a:t>
            </a:r>
            <a:r>
              <a:rPr lang="en-US" sz="2400" b="1" dirty="0" smtClean="0">
                <a:solidFill>
                  <a:srgbClr val="336666"/>
                </a:solidFill>
                <a:latin typeface="Arial"/>
                <a:cs typeface="Arial"/>
              </a:rPr>
              <a:t> </a:t>
            </a:r>
            <a:r>
              <a:rPr lang="en-US" sz="2400" b="1" dirty="0" smtClean="0">
                <a:solidFill>
                  <a:srgbClr val="F26322"/>
                </a:solidFill>
                <a:latin typeface="Arial"/>
                <a:cs typeface="Arial"/>
              </a:rPr>
              <a:t>3-6 years </a:t>
            </a:r>
            <a:r>
              <a:rPr lang="en-US" sz="2400" dirty="0" smtClean="0">
                <a:solidFill>
                  <a:srgbClr val="336666"/>
                </a:solidFill>
                <a:latin typeface="Arial"/>
                <a:cs typeface="Arial"/>
              </a:rPr>
              <a:t>to see improved achievement following full implementation of a school reform strategy.</a:t>
            </a:r>
            <a:endParaRPr lang="en-US" sz="1200" dirty="0" smtClean="0">
              <a:solidFill>
                <a:srgbClr val="234829"/>
              </a:solidFill>
              <a:latin typeface="Arial"/>
              <a:cs typeface="Arial"/>
            </a:endParaRPr>
          </a:p>
          <a:p>
            <a:pPr>
              <a:spcAft>
                <a:spcPts val="1200"/>
              </a:spcAft>
              <a:buClr>
                <a:schemeClr val="accent1"/>
              </a:buClr>
            </a:pPr>
            <a:r>
              <a:rPr lang="en-US" sz="2400" dirty="0" smtClean="0">
                <a:solidFill>
                  <a:srgbClr val="336666"/>
                </a:solidFill>
                <a:latin typeface="Arial"/>
                <a:cs typeface="Arial"/>
              </a:rPr>
              <a:t>Results suggest that principal turnover has </a:t>
            </a:r>
            <a:r>
              <a:rPr lang="en-US" sz="2400" b="1" dirty="0" smtClean="0">
                <a:solidFill>
                  <a:srgbClr val="F26322"/>
                </a:solidFill>
                <a:latin typeface="Arial"/>
                <a:cs typeface="Arial"/>
              </a:rPr>
              <a:t>significant negative effects</a:t>
            </a:r>
            <a:r>
              <a:rPr lang="en-US" sz="2400" dirty="0" smtClean="0">
                <a:solidFill>
                  <a:srgbClr val="234829"/>
                </a:solidFill>
                <a:latin typeface="Arial"/>
                <a:cs typeface="Arial"/>
              </a:rPr>
              <a:t> </a:t>
            </a:r>
            <a:r>
              <a:rPr lang="en-US" sz="2400" dirty="0" smtClean="0">
                <a:solidFill>
                  <a:srgbClr val="336666"/>
                </a:solidFill>
                <a:latin typeface="Arial"/>
                <a:cs typeface="Arial"/>
              </a:rPr>
              <a:t>on student achievement.</a:t>
            </a:r>
            <a:endParaRPr lang="en-US" sz="1200" dirty="0" smtClean="0">
              <a:solidFill>
                <a:srgbClr val="234829"/>
              </a:solidFill>
              <a:latin typeface="Arial"/>
              <a:cs typeface="Arial"/>
            </a:endParaRPr>
          </a:p>
          <a:p>
            <a:pPr>
              <a:spcAft>
                <a:spcPts val="1200"/>
              </a:spcAft>
              <a:buClr>
                <a:schemeClr val="accent1"/>
              </a:buClr>
            </a:pPr>
            <a:r>
              <a:rPr lang="en-US" sz="2400" dirty="0">
                <a:solidFill>
                  <a:srgbClr val="336666"/>
                </a:solidFill>
                <a:latin typeface="Arial"/>
                <a:cs typeface="Arial"/>
              </a:rPr>
              <a:t>Only </a:t>
            </a:r>
            <a:r>
              <a:rPr lang="en-US" sz="2400" b="1" dirty="0">
                <a:solidFill>
                  <a:schemeClr val="accent1"/>
                </a:solidFill>
                <a:latin typeface="Arial"/>
                <a:cs typeface="Arial"/>
              </a:rPr>
              <a:t>10%</a:t>
            </a:r>
            <a:r>
              <a:rPr lang="en-US" sz="2400" b="1" dirty="0">
                <a:solidFill>
                  <a:srgbClr val="336666"/>
                </a:solidFill>
                <a:latin typeface="Arial"/>
                <a:cs typeface="Arial"/>
              </a:rPr>
              <a:t> </a:t>
            </a:r>
            <a:r>
              <a:rPr lang="en-US" sz="2400" dirty="0">
                <a:solidFill>
                  <a:srgbClr val="336666"/>
                </a:solidFill>
                <a:latin typeface="Arial"/>
                <a:cs typeface="Arial"/>
              </a:rPr>
              <a:t>of school administrators are people of color in Oregon schools.</a:t>
            </a:r>
          </a:p>
          <a:p>
            <a:pPr>
              <a:spcAft>
                <a:spcPts val="1200"/>
              </a:spcAft>
              <a:buClr>
                <a:schemeClr val="accent1"/>
              </a:buClr>
            </a:pPr>
            <a:r>
              <a:rPr lang="en-US" sz="2400" dirty="0" smtClean="0">
                <a:solidFill>
                  <a:srgbClr val="336666"/>
                </a:solidFill>
                <a:latin typeface="Arial"/>
                <a:cs typeface="Arial"/>
              </a:rPr>
              <a:t>Schools with high percentages of poor, minority, and low-performing students </a:t>
            </a:r>
            <a:r>
              <a:rPr lang="en-US" sz="2400" b="1" dirty="0" smtClean="0">
                <a:solidFill>
                  <a:srgbClr val="F26322"/>
                </a:solidFill>
                <a:latin typeface="Arial"/>
                <a:cs typeface="Arial"/>
              </a:rPr>
              <a:t>experience more turnover </a:t>
            </a:r>
            <a:r>
              <a:rPr lang="en-US" sz="2400" dirty="0" smtClean="0">
                <a:solidFill>
                  <a:srgbClr val="336666"/>
                </a:solidFill>
                <a:latin typeface="Arial"/>
                <a:cs typeface="Arial"/>
              </a:rPr>
              <a:t>than other schools.</a:t>
            </a:r>
          </a:p>
          <a:p>
            <a:pPr>
              <a:spcAft>
                <a:spcPts val="1200"/>
              </a:spcAft>
              <a:buClr>
                <a:schemeClr val="accent1"/>
              </a:buClr>
            </a:pPr>
            <a:r>
              <a:rPr lang="en-US" sz="2400" dirty="0" smtClean="0">
                <a:solidFill>
                  <a:srgbClr val="336666"/>
                </a:solidFill>
                <a:latin typeface="Arial"/>
                <a:cs typeface="Arial"/>
              </a:rPr>
              <a:t>In the recent TELL Oregon survey, school leadership was identified as the </a:t>
            </a:r>
            <a:r>
              <a:rPr lang="en-US" sz="2400" b="1" dirty="0" smtClean="0">
                <a:solidFill>
                  <a:schemeClr val="accent1"/>
                </a:solidFill>
                <a:latin typeface="Arial"/>
                <a:cs typeface="Arial"/>
              </a:rPr>
              <a:t>most important factor </a:t>
            </a:r>
            <a:r>
              <a:rPr lang="en-US" sz="2400" dirty="0" smtClean="0">
                <a:solidFill>
                  <a:srgbClr val="336666"/>
                </a:solidFill>
                <a:latin typeface="Arial"/>
                <a:cs typeface="Arial"/>
              </a:rPr>
              <a:t>in a teacher’s willingness to continue teaching at their school</a:t>
            </a:r>
            <a:r>
              <a:rPr lang="en-US" sz="2400" dirty="0" smtClean="0">
                <a:solidFill>
                  <a:srgbClr val="336666"/>
                </a:solidFill>
                <a:latin typeface="Arial"/>
                <a:cs typeface="Arial"/>
              </a:rPr>
              <a:t>.</a:t>
            </a:r>
            <a:endParaRPr lang="en-US" sz="2400" dirty="0" smtClean="0">
              <a:solidFill>
                <a:srgbClr val="234829"/>
              </a:solidFill>
              <a:latin typeface="Arial"/>
              <a:cs typeface="Arial"/>
            </a:endParaRPr>
          </a:p>
        </p:txBody>
      </p:sp>
      <p:sp>
        <p:nvSpPr>
          <p:cNvPr id="6" name="TextBox 5"/>
          <p:cNvSpPr txBox="1"/>
          <p:nvPr/>
        </p:nvSpPr>
        <p:spPr>
          <a:xfrm>
            <a:off x="1028700" y="6502400"/>
            <a:ext cx="184666" cy="369332"/>
          </a:xfrm>
          <a:prstGeom prst="rect">
            <a:avLst/>
          </a:prstGeom>
          <a:noFill/>
        </p:spPr>
        <p:txBody>
          <a:bodyPr wrap="none" rtlCol="0">
            <a:spAutoFit/>
          </a:bodyPr>
          <a:lstStyle/>
          <a:p>
            <a:endParaRPr lang="en-US" dirty="0"/>
          </a:p>
        </p:txBody>
      </p:sp>
      <p:sp>
        <p:nvSpPr>
          <p:cNvPr id="5" name="TextBox 4"/>
          <p:cNvSpPr txBox="1"/>
          <p:nvPr/>
        </p:nvSpPr>
        <p:spPr>
          <a:xfrm>
            <a:off x="197556" y="5980246"/>
            <a:ext cx="7287272" cy="646331"/>
          </a:xfrm>
          <a:prstGeom prst="rect">
            <a:avLst/>
          </a:prstGeom>
          <a:noFill/>
        </p:spPr>
        <p:txBody>
          <a:bodyPr wrap="none" rtlCol="0">
            <a:spAutoFit/>
          </a:bodyPr>
          <a:lstStyle/>
          <a:p>
            <a:r>
              <a:rPr lang="en-US" dirty="0">
                <a:latin typeface="Garamond"/>
                <a:cs typeface="Garamond"/>
              </a:rPr>
              <a:t>Source: </a:t>
            </a:r>
            <a:r>
              <a:rPr lang="en-US" dirty="0">
                <a:latin typeface="Garamond"/>
                <a:cs typeface="Garamond"/>
              </a:rPr>
              <a:t>Burkhauser</a:t>
            </a:r>
            <a:r>
              <a:rPr lang="en-US" dirty="0">
                <a:latin typeface="Garamond"/>
                <a:cs typeface="Garamond"/>
              </a:rPr>
              <a:t>, et al., 2012; Louis et al., 2010; Orr et al., 2010; </a:t>
            </a:r>
            <a:r>
              <a:rPr lang="en-US" dirty="0">
                <a:latin typeface="Garamond"/>
                <a:cs typeface="Garamond"/>
              </a:rPr>
              <a:t>Fullan</a:t>
            </a:r>
            <a:r>
              <a:rPr lang="en-US" dirty="0">
                <a:latin typeface="Garamond"/>
                <a:cs typeface="Garamond"/>
              </a:rPr>
              <a:t>, 2001</a:t>
            </a:r>
          </a:p>
          <a:p>
            <a:endParaRPr lang="en-US" dirty="0"/>
          </a:p>
        </p:txBody>
      </p:sp>
    </p:spTree>
    <p:extLst>
      <p:ext uri="{BB962C8B-B14F-4D97-AF65-F5344CB8AC3E}">
        <p14:creationId xmlns:p14="http://schemas.microsoft.com/office/powerpoint/2010/main" val="175876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81000"/>
            <a:ext cx="8760178" cy="945444"/>
          </a:xfrm>
          <a:ln>
            <a:noFill/>
          </a:ln>
        </p:spPr>
        <p:txBody>
          <a:bodyPr anchor="ctr" anchorCtr="0">
            <a:normAutofit/>
          </a:bodyPr>
          <a:lstStyle/>
          <a:p>
            <a:pPr algn="ctr"/>
            <a:r>
              <a:rPr lang="en-US" sz="2500" b="1" dirty="0" smtClean="0">
                <a:solidFill>
                  <a:srgbClr val="F26322"/>
                </a:solidFill>
                <a:latin typeface="Arial"/>
                <a:cs typeface="Arial"/>
              </a:rPr>
              <a:t>National Findings: </a:t>
            </a:r>
            <a:r>
              <a:rPr lang="en-US" sz="2500" b="1" dirty="0" smtClean="0">
                <a:latin typeface="Arial"/>
                <a:cs typeface="Arial"/>
              </a:rPr>
              <a:t>Mentoring and on-the-job </a:t>
            </a:r>
            <a:br>
              <a:rPr lang="en-US" sz="2500" b="1" dirty="0" smtClean="0">
                <a:latin typeface="Arial"/>
                <a:cs typeface="Arial"/>
              </a:rPr>
            </a:br>
            <a:r>
              <a:rPr lang="en-US" sz="2500" b="1" dirty="0" smtClean="0">
                <a:latin typeface="Arial"/>
                <a:cs typeface="Arial"/>
              </a:rPr>
              <a:t>experience is more valuable</a:t>
            </a:r>
            <a:endParaRPr lang="en-US" sz="2500" b="1" dirty="0">
              <a:latin typeface="Arial"/>
              <a:cs typeface="Arial"/>
            </a:endParaRPr>
          </a:p>
        </p:txBody>
      </p:sp>
      <p:graphicFrame>
        <p:nvGraphicFramePr>
          <p:cNvPr id="12" name="Chart 11"/>
          <p:cNvGraphicFramePr>
            <a:graphicFrameLocks/>
          </p:cNvGraphicFramePr>
          <p:nvPr>
            <p:extLst>
              <p:ext uri="{D42A27DB-BD31-4B8C-83A1-F6EECF244321}">
                <p14:modId xmlns:p14="http://schemas.microsoft.com/office/powerpoint/2010/main" val="3541472583"/>
              </p:ext>
            </p:extLst>
          </p:nvPr>
        </p:nvGraphicFramePr>
        <p:xfrm>
          <a:off x="317500" y="1536700"/>
          <a:ext cx="8369300" cy="4686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1104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465667"/>
            <a:ext cx="8407400" cy="558461"/>
          </a:xfrm>
          <a:ln/>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en-US" sz="3200" dirty="0" smtClean="0">
                <a:solidFill>
                  <a:schemeClr val="bg1"/>
                </a:solidFill>
                <a:latin typeface="Arial"/>
                <a:cs typeface="Arial"/>
              </a:rPr>
              <a:t>What makes an effective school leader?</a:t>
            </a:r>
            <a:endParaRPr lang="en-US" sz="3200" dirty="0">
              <a:solidFill>
                <a:schemeClr val="bg1"/>
              </a:solidFill>
              <a:latin typeface="Arial"/>
              <a:cs typeface="Arial"/>
            </a:endParaRPr>
          </a:p>
        </p:txBody>
      </p:sp>
      <p:sp>
        <p:nvSpPr>
          <p:cNvPr id="13" name="TextBox 12"/>
          <p:cNvSpPr txBox="1"/>
          <p:nvPr/>
        </p:nvSpPr>
        <p:spPr>
          <a:xfrm>
            <a:off x="603371" y="2534188"/>
            <a:ext cx="7756225" cy="1015663"/>
          </a:xfrm>
          <a:prstGeom prst="rect">
            <a:avLst/>
          </a:prstGeom>
          <a:noFill/>
        </p:spPr>
        <p:txBody>
          <a:bodyPr wrap="none" rtlCol="0">
            <a:spAutoFit/>
          </a:bodyPr>
          <a:lstStyle/>
          <a:p>
            <a:r>
              <a:rPr lang="en-US" sz="6000" b="1" dirty="0" smtClean="0">
                <a:solidFill>
                  <a:schemeClr val="bg2">
                    <a:lumMod val="75000"/>
                  </a:schemeClr>
                </a:solidFill>
              </a:rPr>
              <a:t>Instructional leadership</a:t>
            </a:r>
            <a:endParaRPr lang="en-US" sz="6000" b="1" dirty="0">
              <a:solidFill>
                <a:schemeClr val="bg2">
                  <a:lumMod val="75000"/>
                </a:schemeClr>
              </a:solidFill>
            </a:endParaRPr>
          </a:p>
        </p:txBody>
      </p:sp>
      <p:sp>
        <p:nvSpPr>
          <p:cNvPr id="14" name="TextBox 13"/>
          <p:cNvSpPr txBox="1"/>
          <p:nvPr/>
        </p:nvSpPr>
        <p:spPr>
          <a:xfrm>
            <a:off x="741349" y="2061423"/>
            <a:ext cx="4024284" cy="646331"/>
          </a:xfrm>
          <a:prstGeom prst="rect">
            <a:avLst/>
          </a:prstGeom>
          <a:noFill/>
        </p:spPr>
        <p:txBody>
          <a:bodyPr wrap="none" rtlCol="0">
            <a:spAutoFit/>
          </a:bodyPr>
          <a:lstStyle/>
          <a:p>
            <a:r>
              <a:rPr lang="en-US" sz="3600" b="1" dirty="0" smtClean="0">
                <a:solidFill>
                  <a:schemeClr val="bg1">
                    <a:lumMod val="50000"/>
                  </a:schemeClr>
                </a:solidFill>
              </a:rPr>
              <a:t>Adaptive leadership</a:t>
            </a:r>
            <a:endParaRPr lang="en-US" sz="3600" b="1" dirty="0">
              <a:solidFill>
                <a:schemeClr val="bg1">
                  <a:lumMod val="50000"/>
                </a:schemeClr>
              </a:solidFill>
            </a:endParaRPr>
          </a:p>
        </p:txBody>
      </p:sp>
      <p:sp>
        <p:nvSpPr>
          <p:cNvPr id="15" name="TextBox 14"/>
          <p:cNvSpPr txBox="1"/>
          <p:nvPr/>
        </p:nvSpPr>
        <p:spPr>
          <a:xfrm>
            <a:off x="3518078" y="4556256"/>
            <a:ext cx="1577300" cy="523220"/>
          </a:xfrm>
          <a:prstGeom prst="rect">
            <a:avLst/>
          </a:prstGeom>
          <a:noFill/>
        </p:spPr>
        <p:txBody>
          <a:bodyPr wrap="none" rtlCol="0">
            <a:spAutoFit/>
          </a:bodyPr>
          <a:lstStyle/>
          <a:p>
            <a:r>
              <a:rPr lang="en-US" sz="2800" b="1" dirty="0" smtClean="0">
                <a:solidFill>
                  <a:srgbClr val="F88631"/>
                </a:solidFill>
              </a:rPr>
              <a:t>Visionary</a:t>
            </a:r>
            <a:endParaRPr lang="en-US" sz="2800" b="1" dirty="0">
              <a:solidFill>
                <a:srgbClr val="F88631"/>
              </a:solidFill>
            </a:endParaRPr>
          </a:p>
        </p:txBody>
      </p:sp>
      <p:sp>
        <p:nvSpPr>
          <p:cNvPr id="16" name="TextBox 15"/>
          <p:cNvSpPr txBox="1"/>
          <p:nvPr/>
        </p:nvSpPr>
        <p:spPr>
          <a:xfrm>
            <a:off x="5095378" y="2089645"/>
            <a:ext cx="2778124" cy="584776"/>
          </a:xfrm>
          <a:prstGeom prst="rect">
            <a:avLst/>
          </a:prstGeom>
          <a:noFill/>
        </p:spPr>
        <p:txBody>
          <a:bodyPr wrap="none" rtlCol="0">
            <a:spAutoFit/>
          </a:bodyPr>
          <a:lstStyle/>
          <a:p>
            <a:r>
              <a:rPr lang="en-US" sz="3200" b="1" dirty="0" smtClean="0">
                <a:solidFill>
                  <a:srgbClr val="800000"/>
                </a:solidFill>
              </a:rPr>
              <a:t>Culture-builder</a:t>
            </a:r>
            <a:endParaRPr lang="en-US" sz="3200" b="1" dirty="0">
              <a:solidFill>
                <a:srgbClr val="800000"/>
              </a:solidFill>
            </a:endParaRPr>
          </a:p>
        </p:txBody>
      </p:sp>
      <p:sp>
        <p:nvSpPr>
          <p:cNvPr id="17" name="TextBox 16"/>
          <p:cNvSpPr txBox="1"/>
          <p:nvPr/>
        </p:nvSpPr>
        <p:spPr>
          <a:xfrm>
            <a:off x="5322136" y="4256514"/>
            <a:ext cx="3037460" cy="461665"/>
          </a:xfrm>
          <a:prstGeom prst="rect">
            <a:avLst/>
          </a:prstGeom>
          <a:noFill/>
        </p:spPr>
        <p:txBody>
          <a:bodyPr wrap="none" rtlCol="0">
            <a:spAutoFit/>
          </a:bodyPr>
          <a:lstStyle/>
          <a:p>
            <a:r>
              <a:rPr lang="en-US" sz="2400" b="1" dirty="0" smtClean="0">
                <a:solidFill>
                  <a:srgbClr val="000090"/>
                </a:solidFill>
              </a:rPr>
              <a:t>Emotional intelligence</a:t>
            </a:r>
          </a:p>
        </p:txBody>
      </p:sp>
      <p:sp>
        <p:nvSpPr>
          <p:cNvPr id="18" name="TextBox 17"/>
          <p:cNvSpPr txBox="1"/>
          <p:nvPr/>
        </p:nvSpPr>
        <p:spPr>
          <a:xfrm>
            <a:off x="1437878" y="3509815"/>
            <a:ext cx="7213232" cy="584776"/>
          </a:xfrm>
          <a:prstGeom prst="rect">
            <a:avLst/>
          </a:prstGeom>
          <a:noFill/>
        </p:spPr>
        <p:txBody>
          <a:bodyPr wrap="none" rtlCol="0">
            <a:spAutoFit/>
          </a:bodyPr>
          <a:lstStyle/>
          <a:p>
            <a:r>
              <a:rPr lang="en-US" sz="3200" b="1" dirty="0" smtClean="0">
                <a:solidFill>
                  <a:srgbClr val="008040"/>
                </a:solidFill>
              </a:rPr>
              <a:t>Focus on improving student achievement</a:t>
            </a:r>
            <a:endParaRPr lang="en-US" sz="3200" b="1" dirty="0">
              <a:solidFill>
                <a:srgbClr val="008040"/>
              </a:solidFill>
            </a:endParaRPr>
          </a:p>
        </p:txBody>
      </p:sp>
      <p:sp>
        <p:nvSpPr>
          <p:cNvPr id="19" name="TextBox 18"/>
          <p:cNvSpPr txBox="1"/>
          <p:nvPr/>
        </p:nvSpPr>
        <p:spPr>
          <a:xfrm>
            <a:off x="223799" y="4094591"/>
            <a:ext cx="3803746" cy="461665"/>
          </a:xfrm>
          <a:prstGeom prst="rect">
            <a:avLst/>
          </a:prstGeom>
          <a:noFill/>
        </p:spPr>
        <p:txBody>
          <a:bodyPr wrap="none" rtlCol="0">
            <a:spAutoFit/>
          </a:bodyPr>
          <a:lstStyle/>
          <a:p>
            <a:r>
              <a:rPr lang="en-US" sz="2400" b="1" dirty="0">
                <a:solidFill>
                  <a:srgbClr val="008080"/>
                </a:solidFill>
              </a:rPr>
              <a:t>H</a:t>
            </a:r>
            <a:r>
              <a:rPr lang="en-US" sz="2400" b="1" dirty="0" smtClean="0">
                <a:solidFill>
                  <a:srgbClr val="008080"/>
                </a:solidFill>
              </a:rPr>
              <a:t>uman capital management</a:t>
            </a:r>
            <a:endParaRPr lang="en-US" sz="2400" b="1" dirty="0">
              <a:solidFill>
                <a:srgbClr val="008080"/>
              </a:solidFill>
            </a:endParaRPr>
          </a:p>
        </p:txBody>
      </p:sp>
      <p:sp>
        <p:nvSpPr>
          <p:cNvPr id="3" name="TextBox 2"/>
          <p:cNvSpPr txBox="1"/>
          <p:nvPr/>
        </p:nvSpPr>
        <p:spPr>
          <a:xfrm>
            <a:off x="279400" y="1118273"/>
            <a:ext cx="3058349" cy="461665"/>
          </a:xfrm>
          <a:prstGeom prst="rect">
            <a:avLst/>
          </a:prstGeom>
          <a:noFill/>
        </p:spPr>
        <p:txBody>
          <a:bodyPr wrap="none" rtlCol="0">
            <a:spAutoFit/>
          </a:bodyPr>
          <a:lstStyle/>
          <a:p>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Facilities management</a:t>
            </a:r>
            <a:endPar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TextBox 19"/>
          <p:cNvSpPr txBox="1"/>
          <p:nvPr/>
        </p:nvSpPr>
        <p:spPr>
          <a:xfrm>
            <a:off x="899236" y="5112880"/>
            <a:ext cx="2438513" cy="400110"/>
          </a:xfrm>
          <a:prstGeom prst="rect">
            <a:avLst/>
          </a:prstGeom>
          <a:noFill/>
        </p:spPr>
        <p:txBody>
          <a:bodyPr wrap="none" rtlCol="0">
            <a:spAutoFit/>
          </a:bodyPr>
          <a:lstStyle/>
          <a:p>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Community outreach</a:t>
            </a:r>
            <a:endPar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TextBox 6"/>
          <p:cNvSpPr txBox="1"/>
          <p:nvPr/>
        </p:nvSpPr>
        <p:spPr>
          <a:xfrm>
            <a:off x="6320775" y="1641493"/>
            <a:ext cx="2144187" cy="461665"/>
          </a:xfrm>
          <a:prstGeom prst="rect">
            <a:avLst/>
          </a:prstGeom>
          <a:noFill/>
        </p:spPr>
        <p:txBody>
          <a:bodyPr wrap="none" rtlCol="0">
            <a:spAutoFit/>
          </a:bodyPr>
          <a:lstStyle/>
          <a:p>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Board relations</a:t>
            </a:r>
            <a:endPar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TextBox 10"/>
          <p:cNvSpPr txBox="1"/>
          <p:nvPr/>
        </p:nvSpPr>
        <p:spPr>
          <a:xfrm>
            <a:off x="2279030" y="1641493"/>
            <a:ext cx="2486603" cy="400110"/>
          </a:xfrm>
          <a:prstGeom prst="rect">
            <a:avLst/>
          </a:prstGeom>
          <a:noFill/>
        </p:spPr>
        <p:txBody>
          <a:bodyPr wrap="none" rtlCol="0">
            <a:spAutoFit/>
          </a:bodyPr>
          <a:lstStyle/>
          <a:p>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Media representative</a:t>
            </a:r>
            <a:endPar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TextBox 11"/>
          <p:cNvSpPr txBox="1"/>
          <p:nvPr/>
        </p:nvSpPr>
        <p:spPr>
          <a:xfrm>
            <a:off x="3097976" y="5512990"/>
            <a:ext cx="2052966" cy="461665"/>
          </a:xfrm>
          <a:prstGeom prst="rect">
            <a:avLst/>
          </a:prstGeom>
          <a:noFill/>
        </p:spPr>
        <p:txBody>
          <a:bodyPr wrap="none" rtlCol="0">
            <a:spAutoFit/>
          </a:bodyPr>
          <a:lstStyle/>
          <a:p>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Crisis manager</a:t>
            </a:r>
            <a:endPar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TextBox 20"/>
          <p:cNvSpPr txBox="1"/>
          <p:nvPr/>
        </p:nvSpPr>
        <p:spPr>
          <a:xfrm>
            <a:off x="4657487" y="5079476"/>
            <a:ext cx="3736920" cy="369332"/>
          </a:xfrm>
          <a:prstGeom prst="rect">
            <a:avLst/>
          </a:prstGeom>
          <a:noFill/>
        </p:spPr>
        <p:txBody>
          <a:bodyPr wrap="none" rtlCol="0">
            <a:spAutoFit/>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Accountability &amp; standards reporting</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TextBox 21"/>
          <p:cNvSpPr txBox="1"/>
          <p:nvPr/>
        </p:nvSpPr>
        <p:spPr>
          <a:xfrm>
            <a:off x="4083146" y="1118273"/>
            <a:ext cx="2848431" cy="523220"/>
          </a:xfrm>
          <a:prstGeom prst="rect">
            <a:avLst/>
          </a:prstGeom>
          <a:noFill/>
        </p:spPr>
        <p:txBody>
          <a:bodyPr wrap="none" rtlCol="0">
            <a:spAutoFit/>
          </a:bodyPr>
          <a:lstStyle/>
          <a:p>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Student discipline</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Rectangle 22"/>
          <p:cNvSpPr/>
          <p:nvPr/>
        </p:nvSpPr>
        <p:spPr bwMode="auto">
          <a:xfrm>
            <a:off x="223799" y="2103158"/>
            <a:ext cx="8427311" cy="3009722"/>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 name="TextBox 3"/>
          <p:cNvSpPr txBox="1"/>
          <p:nvPr/>
        </p:nvSpPr>
        <p:spPr>
          <a:xfrm>
            <a:off x="9253" y="6119336"/>
            <a:ext cx="6922324" cy="553998"/>
          </a:xfrm>
          <a:prstGeom prst="rect">
            <a:avLst/>
          </a:prstGeom>
          <a:noFill/>
        </p:spPr>
        <p:txBody>
          <a:bodyPr wrap="square" rtlCol="0">
            <a:spAutoFit/>
          </a:bodyPr>
          <a:lstStyle/>
          <a:p>
            <a:r>
              <a:rPr lang="en-US" sz="1200" dirty="0">
                <a:latin typeface="Garamond"/>
                <a:cs typeface="Garamond"/>
              </a:rPr>
              <a:t>Source: Grissom et al., 2013; </a:t>
            </a:r>
            <a:r>
              <a:rPr lang="en-US" sz="1200" dirty="0">
                <a:latin typeface="Garamond"/>
                <a:cs typeface="Garamond"/>
              </a:rPr>
              <a:t>Marzano</a:t>
            </a:r>
            <a:r>
              <a:rPr lang="en-US" sz="1200" dirty="0">
                <a:latin typeface="Garamond"/>
                <a:cs typeface="Garamond"/>
              </a:rPr>
              <a:t>, Walters, &amp; McNulty, 2006; </a:t>
            </a:r>
            <a:r>
              <a:rPr lang="en-US" sz="1200" dirty="0">
                <a:latin typeface="Garamond"/>
                <a:cs typeface="Garamond"/>
              </a:rPr>
              <a:t>Leithwood</a:t>
            </a:r>
            <a:r>
              <a:rPr lang="en-US" sz="1200" dirty="0">
                <a:latin typeface="Garamond"/>
                <a:cs typeface="Garamond"/>
              </a:rPr>
              <a:t> et al., 2004; </a:t>
            </a:r>
            <a:r>
              <a:rPr lang="en-US" sz="1200" i="1" dirty="0" smtClean="0">
                <a:latin typeface="Garamond"/>
                <a:cs typeface="Garamond"/>
              </a:rPr>
              <a:t>Chan</a:t>
            </a:r>
            <a:r>
              <a:rPr lang="en-US" sz="1200" dirty="0" smtClean="0">
                <a:latin typeface="Garamond"/>
                <a:cs typeface="Garamond"/>
              </a:rPr>
              <a:t>ge Agents, 2013. </a:t>
            </a:r>
          </a:p>
          <a:p>
            <a:endParaRPr lang="en-US" dirty="0"/>
          </a:p>
        </p:txBody>
      </p:sp>
    </p:spTree>
    <p:extLst>
      <p:ext uri="{BB962C8B-B14F-4D97-AF65-F5344CB8AC3E}">
        <p14:creationId xmlns:p14="http://schemas.microsoft.com/office/powerpoint/2010/main" val="1337616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halkboard">
  <a:themeElements>
    <a:clrScheme name="Custom 1">
      <a:dk1>
        <a:srgbClr val="404040"/>
      </a:dk1>
      <a:lt1>
        <a:srgbClr val="FFFFFF"/>
      </a:lt1>
      <a:dk2>
        <a:srgbClr val="336666"/>
      </a:dk2>
      <a:lt2>
        <a:srgbClr val="F5E781"/>
      </a:lt2>
      <a:accent1>
        <a:srgbClr val="F26322"/>
      </a:accent1>
      <a:accent2>
        <a:srgbClr val="D6E0E0"/>
      </a:accent2>
      <a:accent3>
        <a:srgbClr val="FFFFFF"/>
      </a:accent3>
      <a:accent4>
        <a:srgbClr val="353535"/>
      </a:accent4>
      <a:accent5>
        <a:srgbClr val="BCCFC8"/>
      </a:accent5>
      <a:accent6>
        <a:srgbClr val="C2CBCB"/>
      </a:accent6>
      <a:hlink>
        <a:srgbClr val="99CC00"/>
      </a:hlink>
      <a:folHlink>
        <a:srgbClr val="33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
      <a:clrScheme name="Studio 11">
        <a:dk1>
          <a:srgbClr val="000000"/>
        </a:dk1>
        <a:lt1>
          <a:srgbClr val="FFFFFF"/>
        </a:lt1>
        <a:dk2>
          <a:srgbClr val="336666"/>
        </a:dk2>
        <a:lt2>
          <a:srgbClr val="FEFF74"/>
        </a:lt2>
        <a:accent1>
          <a:srgbClr val="72A493"/>
        </a:accent1>
        <a:accent2>
          <a:srgbClr val="D6E0E0"/>
        </a:accent2>
        <a:accent3>
          <a:srgbClr val="FFFFFF"/>
        </a:accent3>
        <a:accent4>
          <a:srgbClr val="000000"/>
        </a:accent4>
        <a:accent5>
          <a:srgbClr val="BCCFC8"/>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
      <a:clrScheme name="Studio 11">
        <a:dk1>
          <a:srgbClr val="000000"/>
        </a:dk1>
        <a:lt1>
          <a:srgbClr val="FFFFFF"/>
        </a:lt1>
        <a:dk2>
          <a:srgbClr val="336666"/>
        </a:dk2>
        <a:lt2>
          <a:srgbClr val="FEFF74"/>
        </a:lt2>
        <a:accent1>
          <a:srgbClr val="72A493"/>
        </a:accent1>
        <a:accent2>
          <a:srgbClr val="D6E0E0"/>
        </a:accent2>
        <a:accent3>
          <a:srgbClr val="FFFFFF"/>
        </a:accent3>
        <a:accent4>
          <a:srgbClr val="000000"/>
        </a:accent4>
        <a:accent5>
          <a:srgbClr val="BCCFC8"/>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CO-light-Dec2012">
  <a:themeElements>
    <a:clrScheme name="Custom 2">
      <a:dk1>
        <a:srgbClr val="000000"/>
      </a:dk1>
      <a:lt1>
        <a:sysClr val="window" lastClr="FFFFFF"/>
      </a:lt1>
      <a:dk2>
        <a:srgbClr val="3A3A3A"/>
      </a:dk2>
      <a:lt2>
        <a:srgbClr val="FFFFF5"/>
      </a:lt2>
      <a:accent1>
        <a:srgbClr val="72002A"/>
      </a:accent1>
      <a:accent2>
        <a:srgbClr val="575757"/>
      </a:accent2>
      <a:accent3>
        <a:srgbClr val="D1832E"/>
      </a:accent3>
      <a:accent4>
        <a:srgbClr val="162F49"/>
      </a:accent4>
      <a:accent5>
        <a:srgbClr val="D1832E"/>
      </a:accent5>
      <a:accent6>
        <a:srgbClr val="9FC8EB"/>
      </a:accent6>
      <a:hlink>
        <a:srgbClr val="575757"/>
      </a:hlink>
      <a:folHlink>
        <a:srgbClr val="5757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ducation_northwest_w_edits">
  <a:themeElements>
    <a:clrScheme name="EDNW Bright Colors 1">
      <a:dk1>
        <a:sysClr val="windowText" lastClr="000000"/>
      </a:dk1>
      <a:lt1>
        <a:sysClr val="window" lastClr="FFFFFF"/>
      </a:lt1>
      <a:dk2>
        <a:srgbClr val="1F497D"/>
      </a:dk2>
      <a:lt2>
        <a:srgbClr val="EEECE1"/>
      </a:lt2>
      <a:accent1>
        <a:srgbClr val="ED2939"/>
      </a:accent1>
      <a:accent2>
        <a:srgbClr val="00549F"/>
      </a:accent2>
      <a:accent3>
        <a:srgbClr val="92D400"/>
      </a:accent3>
      <a:accent4>
        <a:srgbClr val="AD80D0"/>
      </a:accent4>
      <a:accent5>
        <a:srgbClr val="FFFFFF"/>
      </a:accent5>
      <a:accent6>
        <a:srgbClr val="FFFFFF"/>
      </a:accent6>
      <a:hlink>
        <a:srgbClr val="0000FF"/>
      </a:hlink>
      <a:folHlink>
        <a:srgbClr val="800080"/>
      </a:folHlink>
    </a:clrScheme>
    <a:fontScheme name="Education Northwest Green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ucation Northwest Green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ducation Northwest Green 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ducation Northwest Green 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ducation Northwest Green 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ducation Northwest Green 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ducation Northwest Green 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ducation Northwest Green 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ducation Northwest Green 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ducation Northwest Green 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ducation Northwest Green 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ducation Northwest Green 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ducation Northwest Green 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JT's Theme">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20846</TotalTime>
  <Words>1915</Words>
  <Application>Microsoft Macintosh PowerPoint</Application>
  <PresentationFormat>On-screen Show (4:3)</PresentationFormat>
  <Paragraphs>263</Paragraphs>
  <Slides>28</Slides>
  <Notes>19</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28</vt:i4>
      </vt:variant>
    </vt:vector>
  </HeadingPairs>
  <TitlesOfParts>
    <vt:vector size="35" baseType="lpstr">
      <vt:lpstr>Chalkboard</vt:lpstr>
      <vt:lpstr>Default Theme</vt:lpstr>
      <vt:lpstr>ECO-light-Dec2012</vt:lpstr>
      <vt:lpstr>Blank</vt:lpstr>
      <vt:lpstr>education_northwest_w_edits</vt:lpstr>
      <vt:lpstr>1_JT's Theme</vt:lpstr>
      <vt:lpstr>Microsoft Word Document</vt:lpstr>
      <vt:lpstr>PowerPoint Presentation</vt:lpstr>
      <vt:lpstr>Impact of School Leadership</vt:lpstr>
      <vt:lpstr>PowerPoint Presentation</vt:lpstr>
      <vt:lpstr>PowerPoint Presentation</vt:lpstr>
      <vt:lpstr>Distinguished Leaders Council</vt:lpstr>
      <vt:lpstr>Charge of the DLC</vt:lpstr>
      <vt:lpstr>Principal Turnover</vt:lpstr>
      <vt:lpstr>National Findings: Mentoring and on-the-job  experience is more valuable</vt:lpstr>
      <vt:lpstr>What makes an effective school leader?</vt:lpstr>
      <vt:lpstr>Key Takeaways</vt:lpstr>
      <vt:lpstr>DLC Recommendations</vt:lpstr>
      <vt:lpstr>Leading for Learning: A Two-Prong Initiative </vt:lpstr>
      <vt:lpstr>Theory of Action</vt:lpstr>
      <vt:lpstr>Intermediate Outcomes</vt:lpstr>
      <vt:lpstr>Systemic Outcomes</vt:lpstr>
      <vt:lpstr>PowerPoint Presentation</vt:lpstr>
      <vt:lpstr>PowerPoint Presentation</vt:lpstr>
      <vt:lpstr>Cohorts 1 and 2</vt:lpstr>
      <vt:lpstr>PowerPoint Presentation</vt:lpstr>
      <vt:lpstr>Cycle of Inquiry</vt:lpstr>
      <vt:lpstr>PowerPoint Presentation</vt:lpstr>
      <vt:lpstr>PowerPoint Presentation</vt:lpstr>
      <vt:lpstr>PowerPoint Presentation</vt:lpstr>
      <vt:lpstr>    Watching Principal Support in Action</vt:lpstr>
      <vt:lpstr>PowerPoint Presentation</vt:lpstr>
      <vt:lpstr>Leading for Learning: Next Steps</vt:lpstr>
      <vt:lpstr>Reflections</vt:lpstr>
      <vt:lpstr>PowerPoint Presentation</vt:lpstr>
    </vt:vector>
  </TitlesOfParts>
  <Company>Chalkboard Project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Kylie Grunow</dc:creator>
  <cp:lastModifiedBy>Prince, Erin</cp:lastModifiedBy>
  <cp:revision>245</cp:revision>
  <cp:lastPrinted>2014-12-05T19:02:13Z</cp:lastPrinted>
  <dcterms:created xsi:type="dcterms:W3CDTF">2014-06-11T01:12:10Z</dcterms:created>
  <dcterms:modified xsi:type="dcterms:W3CDTF">2015-10-26T04:43:18Z</dcterms:modified>
</cp:coreProperties>
</file>