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3" r:id="rId3"/>
    <p:sldId id="277" r:id="rId4"/>
    <p:sldId id="275" r:id="rId5"/>
    <p:sldId id="296" r:id="rId6"/>
    <p:sldId id="286" r:id="rId7"/>
    <p:sldId id="266" r:id="rId8"/>
    <p:sldId id="278" r:id="rId9"/>
    <p:sldId id="311" r:id="rId10"/>
    <p:sldId id="312" r:id="rId11"/>
    <p:sldId id="313" r:id="rId12"/>
    <p:sldId id="314" r:id="rId13"/>
    <p:sldId id="319" r:id="rId14"/>
    <p:sldId id="315" r:id="rId15"/>
    <p:sldId id="305" r:id="rId16"/>
    <p:sldId id="316" r:id="rId17"/>
    <p:sldId id="317" r:id="rId18"/>
    <p:sldId id="270" r:id="rId19"/>
    <p:sldId id="294" r:id="rId20"/>
    <p:sldId id="295" r:id="rId21"/>
    <p:sldId id="297" r:id="rId22"/>
    <p:sldId id="304" r:id="rId23"/>
    <p:sldId id="257" r:id="rId24"/>
    <p:sldId id="280" r:id="rId25"/>
    <p:sldId id="298" r:id="rId26"/>
    <p:sldId id="310" r:id="rId27"/>
    <p:sldId id="307" r:id="rId28"/>
    <p:sldId id="301" r:id="rId29"/>
    <p:sldId id="276" r:id="rId30"/>
    <p:sldId id="309" r:id="rId31"/>
    <p:sldId id="269" r:id="rId32"/>
    <p:sldId id="263" r:id="rId33"/>
    <p:sldId id="292" r:id="rId34"/>
    <p:sldId id="293" r:id="rId35"/>
    <p:sldId id="299" r:id="rId36"/>
    <p:sldId id="291" r:id="rId3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78" autoAdjust="0"/>
  </p:normalViewPr>
  <p:slideViewPr>
    <p:cSldViewPr>
      <p:cViewPr varScale="1">
        <p:scale>
          <a:sx n="74" d="100"/>
          <a:sy n="74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10" d="100"/>
          <a:sy n="10" d="100"/>
        </p:scale>
        <p:origin x="-920" y="4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2227-6C3B-485E-B7C6-1A2C32F4CEC3}" type="datetimeFigureOut">
              <a:rPr lang="en-US" smtClean="0"/>
              <a:t>8/6/15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D574-EB96-4B9A-AFA2-98F1F6284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30B765-82B9-F843-AEC8-880B62128185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D15EBE-1489-654D-8885-A3E2DA2B3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5EBE-1489-654D-8885-A3E2DA2B32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5EBE-1489-654D-8885-A3E2DA2B32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19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395518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13000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0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11" name="squares"/>
          <p:cNvGrpSpPr/>
          <p:nvPr/>
        </p:nvGrpSpPr>
        <p:grpSpPr>
          <a:xfrm>
            <a:off x="1" y="800552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5C8417-93F8-4185-A580-9767BDCB9ECB}" type="datetimeFigureOut">
              <a:rPr lang="en-US" smtClean="0"/>
              <a:pPr/>
              <a:t>8/6/15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B995A6-A5E2-4879-89E7-A34E89792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.state.or.us/wma/teachlearn/testing/admin/asmtacctbltychecklist1415.pdf" TargetMode="External"/><Relationship Id="rId4" Type="http://schemas.openxmlformats.org/officeDocument/2006/relationships/hyperlink" Target="http://www.ode.state.or.us/wma/teachlearn/testing/resources/oregon_asssessment_guidance.pdf" TargetMode="External"/><Relationship Id="rId5" Type="http://schemas.openxmlformats.org/officeDocument/2006/relationships/hyperlink" Target="http://oaskportal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e.state.or.us/search/results/?id=1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.state.or.us/wma/teachlearn/testing/admin/asmtacctbltychecklist1415.pdf" TargetMode="External"/><Relationship Id="rId4" Type="http://schemas.openxmlformats.org/officeDocument/2006/relationships/hyperlink" Target="http://listsmart.osl.state.or.us/mailman/listinfo/ayprcupdat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e.state.or.us/search/page/?id=49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mart.osl.state.or.us/mailman/listinfo/datacollection" TargetMode="External"/><Relationship Id="rId4" Type="http://schemas.openxmlformats.org/officeDocument/2006/relationships/hyperlink" Target="http://listsmart.osl.state.or.us/mailman/listinfo/super" TargetMode="External"/><Relationship Id="rId5" Type="http://schemas.openxmlformats.org/officeDocument/2006/relationships/hyperlink" Target="http://mailman.mesd.k12.or.us/mailman/listinfo/roa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stsmart.osl.state.or.us/mailman/listinfo/assessmentdt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ilman.mesd.k12.or.us/mailman/listinfo/roa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strict.ode.state.or.us/hom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strict.ode.state.or.us/search/page/?id=407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e.state.or.us/go/k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askportal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e.state.or.us/wma/teachlearn/testing/resources/es_assessment-options_all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1T8lb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de.state.or.us/search/page/?id=49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7315200" cy="2971800"/>
          </a:xfrm>
        </p:spPr>
        <p:txBody>
          <a:bodyPr/>
          <a:lstStyle/>
          <a:p>
            <a:r>
              <a:rPr lang="en-US" sz="5400" dirty="0" smtClean="0"/>
              <a:t>New Assessment  &amp; Accountability Directors and District Test Coordinators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467600" cy="886344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get started in your new role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3810000"/>
            <a:ext cx="7772400" cy="2590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4572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cs typeface="Arial Hebrew"/>
              </a:rPr>
              <a:t>Statewide Assessment Reference</a:t>
            </a:r>
          </a:p>
          <a:p>
            <a:pPr lvl="1"/>
            <a:r>
              <a:rPr lang="en-US" sz="2000" dirty="0" smtClean="0">
                <a:cs typeface="Arial Hebrew"/>
                <a:hlinkClick r:id="rId2"/>
              </a:rPr>
              <a:t>http://www.ode.state.or.us/search/results/?id=169</a:t>
            </a:r>
            <a:endParaRPr lang="en-US" sz="2000" dirty="0" smtClean="0">
              <a:cs typeface="Arial Hebrew"/>
            </a:endParaRPr>
          </a:p>
          <a:p>
            <a:r>
              <a:rPr lang="en-US" sz="2400" dirty="0" smtClean="0">
                <a:cs typeface="Arial Hebrew"/>
              </a:rPr>
              <a:t>Assessment and Accountability Checklist (What to do and when to do it!)</a:t>
            </a:r>
          </a:p>
          <a:p>
            <a:pPr lvl="1"/>
            <a:r>
              <a:rPr lang="en-US" sz="2000" dirty="0" smtClean="0">
                <a:cs typeface="Arial Hebrew"/>
                <a:hlinkClick r:id="rId3"/>
              </a:rPr>
              <a:t>http://www.ode.state.or.us/wma/teachlearn/testing/admin/asmtacctbltychecklist1415.pdf</a:t>
            </a:r>
            <a:endParaRPr lang="en-US" sz="2000" dirty="0" smtClean="0">
              <a:cs typeface="Arial Hebrew"/>
            </a:endParaRPr>
          </a:p>
          <a:p>
            <a:r>
              <a:rPr lang="en-US" sz="2400" dirty="0" smtClean="0">
                <a:cs typeface="Arial Hebrew"/>
              </a:rPr>
              <a:t>Assessment Guidance </a:t>
            </a:r>
          </a:p>
          <a:p>
            <a:pPr lvl="1"/>
            <a:r>
              <a:rPr lang="en-US" sz="2000" dirty="0" smtClean="0">
                <a:cs typeface="Arial Hebrew"/>
                <a:hlinkClick r:id="rId4"/>
              </a:rPr>
              <a:t>http</a:t>
            </a:r>
            <a:r>
              <a:rPr lang="en-US" sz="2000" dirty="0">
                <a:cs typeface="Arial Hebrew"/>
                <a:hlinkClick r:id="rId4"/>
              </a:rPr>
              <a:t>://www.ode.state.or.us/wma/teachlearn/testing/resources/</a:t>
            </a:r>
            <a:r>
              <a:rPr lang="en-US" sz="2000" dirty="0" smtClean="0">
                <a:cs typeface="Arial Hebrew"/>
                <a:hlinkClick r:id="rId4"/>
              </a:rPr>
              <a:t>oregon_asssessment_guidance.pdf</a:t>
            </a:r>
            <a:endParaRPr lang="en-US" sz="2000" dirty="0" smtClean="0">
              <a:cs typeface="Arial Hebrew"/>
            </a:endParaRPr>
          </a:p>
          <a:p>
            <a:r>
              <a:rPr lang="en-US" sz="2400" dirty="0" smtClean="0"/>
              <a:t>OAKS Portal</a:t>
            </a:r>
          </a:p>
          <a:p>
            <a:pPr lvl="1"/>
            <a:r>
              <a:rPr lang="en-US" sz="2000" dirty="0" smtClean="0">
                <a:hlinkClick r:id="rId5"/>
              </a:rPr>
              <a:t>http://oaksportal.org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9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ODE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DTC Webpage</a:t>
            </a:r>
          </a:p>
          <a:p>
            <a:pPr lvl="1"/>
            <a:r>
              <a:rPr lang="en-US" dirty="0" smtClean="0">
                <a:hlinkClick r:id="rId2"/>
              </a:rPr>
              <a:t>http://www.ode.state.or.us/search/page/?id=499</a:t>
            </a:r>
            <a:endParaRPr lang="en-US" dirty="0" smtClean="0"/>
          </a:p>
          <a:p>
            <a:r>
              <a:rPr lang="en-US" dirty="0" smtClean="0"/>
              <a:t>Assessment &amp; Accountability Checklist</a:t>
            </a:r>
          </a:p>
          <a:p>
            <a:pPr lvl="1"/>
            <a:r>
              <a:rPr lang="en-US" dirty="0" smtClean="0">
                <a:hlinkClick r:id="rId3"/>
              </a:rPr>
              <a:t>http://www.ode.state.or.us/wma/teachlearn/testing/admin/asmtacctbltychecklist1415.pdf</a:t>
            </a:r>
            <a:endParaRPr lang="en-US" dirty="0" smtClean="0"/>
          </a:p>
          <a:p>
            <a:r>
              <a:rPr lang="en-US" dirty="0" smtClean="0"/>
              <a:t>Assessment and Accountability Updates</a:t>
            </a:r>
          </a:p>
          <a:p>
            <a:pPr lvl="1"/>
            <a:r>
              <a:rPr lang="en-US" sz="2200" b="1" dirty="0" smtClean="0">
                <a:hlinkClick r:id="rId4"/>
              </a:rPr>
              <a:t>http://listsmart.osl.state.or.us/mailman/listinfo/ayprcupdates</a:t>
            </a:r>
            <a:endParaRPr lang="en-US" sz="2200" dirty="0" smtClean="0"/>
          </a:p>
          <a:p>
            <a:r>
              <a:rPr lang="en-US" dirty="0" smtClean="0"/>
              <a:t>DTC Webinars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Webinars related to specific topics:</a:t>
            </a:r>
          </a:p>
          <a:p>
            <a:pPr lvl="1"/>
            <a:r>
              <a:rPr lang="en-US" dirty="0" smtClean="0"/>
              <a:t>Kindergarten Assessment Training</a:t>
            </a:r>
          </a:p>
          <a:p>
            <a:pPr lvl="1"/>
            <a:r>
              <a:rPr lang="en-US" dirty="0" smtClean="0"/>
              <a:t>OAKS Training</a:t>
            </a:r>
          </a:p>
          <a:p>
            <a:pPr lvl="1"/>
            <a:r>
              <a:rPr lang="en-US" dirty="0" smtClean="0"/>
              <a:t>Smarter Balanced Training</a:t>
            </a:r>
          </a:p>
          <a:p>
            <a:pPr lvl="1"/>
            <a:r>
              <a:rPr lang="en-US" dirty="0" smtClean="0"/>
              <a:t>Informal Updates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838200"/>
          </a:xfrm>
        </p:spPr>
        <p:txBody>
          <a:bodyPr/>
          <a:lstStyle/>
          <a:p>
            <a:r>
              <a:rPr lang="en-US" dirty="0" smtClean="0"/>
              <a:t>Get on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01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Assessment DTC</a:t>
            </a:r>
          </a:p>
          <a:p>
            <a:pPr lvl="1"/>
            <a:r>
              <a:rPr lang="en-US" dirty="0" smtClean="0"/>
              <a:t>You should be added automatically when you submit the designation form</a:t>
            </a:r>
          </a:p>
          <a:p>
            <a:pPr lvl="1"/>
            <a:r>
              <a:rPr lang="en-US" sz="2400" b="1" dirty="0" smtClean="0">
                <a:hlinkClick r:id="rId2"/>
              </a:rPr>
              <a:t>http://listsmart.osl.state.or.us/mailman/listinfo/assessmentdtc</a:t>
            </a:r>
            <a:endParaRPr lang="en-US" sz="2400" dirty="0" smtClean="0"/>
          </a:p>
          <a:p>
            <a:r>
              <a:rPr lang="en-US" dirty="0" smtClean="0"/>
              <a:t>Data Collections</a:t>
            </a:r>
          </a:p>
          <a:p>
            <a:pPr lvl="1"/>
            <a:r>
              <a:rPr lang="en-US" dirty="0" smtClean="0"/>
              <a:t>Information about data submission to ODE</a:t>
            </a:r>
          </a:p>
          <a:p>
            <a:pPr lvl="1"/>
            <a:r>
              <a:rPr lang="en-US" sz="2400" b="1" dirty="0" smtClean="0">
                <a:hlinkClick r:id="rId3"/>
              </a:rPr>
              <a:t>http://listsmart.osl.state.or.us/mailman/listinfo/datacollection</a:t>
            </a:r>
            <a:endParaRPr lang="en-US" sz="2400" dirty="0" smtClean="0"/>
          </a:p>
          <a:p>
            <a:r>
              <a:rPr lang="en-US" dirty="0" smtClean="0"/>
              <a:t>Super</a:t>
            </a:r>
          </a:p>
          <a:p>
            <a:pPr lvl="1"/>
            <a:r>
              <a:rPr lang="en-US" dirty="0" smtClean="0"/>
              <a:t>Information for Superintendents about EVERYTHING</a:t>
            </a:r>
          </a:p>
          <a:p>
            <a:pPr lvl="1"/>
            <a:r>
              <a:rPr lang="en-US" dirty="0" smtClean="0">
                <a:hlinkClick r:id="rId4"/>
              </a:rPr>
              <a:t>http://listsmart.osl.state.or.us/mailman/listinfo/super</a:t>
            </a:r>
            <a:endParaRPr lang="en-US" sz="2100" dirty="0" smtClean="0"/>
          </a:p>
          <a:p>
            <a:r>
              <a:rPr lang="en-US" dirty="0" smtClean="0"/>
              <a:t>Region One Assessment Consortium</a:t>
            </a:r>
          </a:p>
          <a:p>
            <a:pPr lvl="1"/>
            <a:r>
              <a:rPr lang="en-US" dirty="0" smtClean="0"/>
              <a:t>DTCs from Newport to The </a:t>
            </a:r>
            <a:r>
              <a:rPr lang="en-US" dirty="0" err="1" smtClean="0"/>
              <a:t>Dalles</a:t>
            </a:r>
            <a:r>
              <a:rPr lang="en-US" dirty="0" smtClean="0"/>
              <a:t> everywhere in between</a:t>
            </a:r>
          </a:p>
          <a:p>
            <a:pPr lvl="1"/>
            <a:r>
              <a:rPr lang="en-US" sz="2600" dirty="0" smtClean="0">
                <a:hlinkClick r:id="rId5"/>
              </a:rPr>
              <a:t>http://mailman.mesd.k12.or.us/mailman/listinfo/roac</a:t>
            </a:r>
            <a:endParaRPr lang="en-US" sz="2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One Assessment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resource for connecting with experienced DTCs.</a:t>
            </a:r>
          </a:p>
          <a:p>
            <a:r>
              <a:rPr lang="en-US" dirty="0" smtClean="0"/>
              <a:t>Mailing list for problem solving, guidance, important announcements, etc…</a:t>
            </a:r>
          </a:p>
          <a:p>
            <a:pPr lvl="1"/>
            <a:r>
              <a:rPr lang="en-US" dirty="0" smtClean="0">
                <a:hlinkClick r:id="rId2"/>
              </a:rPr>
              <a:t>http://mailman.mesd.k12.or.us/mailman/listinfo/roac</a:t>
            </a:r>
            <a:endParaRPr lang="en-US" dirty="0" smtClean="0"/>
          </a:p>
          <a:p>
            <a:r>
              <a:rPr lang="en-US" dirty="0" smtClean="0"/>
              <a:t>Monthly meetings in the Portland area which are broadcast via webinar.</a:t>
            </a:r>
          </a:p>
          <a:p>
            <a:pPr lvl="1"/>
            <a:r>
              <a:rPr lang="en-US" dirty="0" smtClean="0"/>
              <a:t>Information sharing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Guidance</a:t>
            </a:r>
          </a:p>
          <a:p>
            <a:r>
              <a:rPr lang="en-US" dirty="0" smtClean="0"/>
              <a:t>At the Assessment Institute:</a:t>
            </a:r>
          </a:p>
          <a:p>
            <a:pPr lvl="1"/>
            <a:r>
              <a:rPr lang="en-US" dirty="0" smtClean="0"/>
              <a:t>Informal Meeting - Thursday 4-5pm – Hilton Studio A</a:t>
            </a:r>
          </a:p>
          <a:p>
            <a:r>
              <a:rPr lang="en-US" dirty="0" smtClean="0"/>
              <a:t>2015-16 Chair: Leigh Anne Scherer</a:t>
            </a:r>
          </a:p>
          <a:p>
            <a:pPr lvl="1"/>
            <a:r>
              <a:rPr lang="en-US" dirty="0" smtClean="0"/>
              <a:t>schererl@nclack.k12.or.us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Regional ESD Partners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4667" r="31000" b="10222"/>
          <a:stretch>
            <a:fillRect/>
          </a:stretch>
        </p:blipFill>
        <p:spPr bwMode="auto">
          <a:xfrm>
            <a:off x="762000" y="1295400"/>
            <a:ext cx="7467600" cy="526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2438400"/>
            <a:ext cx="1828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Amy Rockwell</a:t>
            </a:r>
          </a:p>
          <a:p>
            <a:r>
              <a:rPr lang="en-US" dirty="0" smtClean="0"/>
              <a:t>1-800-970-8372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724400"/>
            <a:ext cx="1828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Connie Lobato</a:t>
            </a:r>
          </a:p>
          <a:p>
            <a:r>
              <a:rPr lang="en-US" dirty="0" smtClean="0"/>
              <a:t>1-800-706-4447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895600"/>
            <a:ext cx="18288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Connie Lobato</a:t>
            </a:r>
          </a:p>
          <a:p>
            <a:r>
              <a:rPr lang="en-US" dirty="0" smtClean="0"/>
              <a:t>1-800-706-4447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Wrapping up 2014-15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district.ode.state.or.us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Contact your District Security Administrator (IT?)</a:t>
            </a:r>
          </a:p>
          <a:p>
            <a:r>
              <a:rPr lang="en-US" dirty="0" smtClean="0"/>
              <a:t>Student Centered Staging (OAKS - editable)</a:t>
            </a:r>
          </a:p>
          <a:p>
            <a:r>
              <a:rPr lang="en-US" dirty="0" smtClean="0"/>
              <a:t>Consolidated Collections (Enrollment, Programs, etc… - editable)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ADM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SSID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Title III LEP Collection</a:t>
            </a:r>
          </a:p>
          <a:p>
            <a:r>
              <a:rPr lang="en-US" dirty="0" smtClean="0"/>
              <a:t>Achievement Data Insight (preview of outcomes)</a:t>
            </a:r>
          </a:p>
          <a:p>
            <a:pPr lvl="1"/>
            <a:r>
              <a:rPr lang="en-US" dirty="0" smtClean="0"/>
              <a:t>Grad Rates</a:t>
            </a:r>
          </a:p>
          <a:p>
            <a:pPr lvl="1"/>
            <a:r>
              <a:rPr lang="en-US" dirty="0" smtClean="0"/>
              <a:t>OAKS Results</a:t>
            </a:r>
          </a:p>
          <a:p>
            <a:pPr lvl="1"/>
            <a:r>
              <a:rPr lang="en-US" dirty="0" smtClean="0"/>
              <a:t>AMAOs</a:t>
            </a:r>
          </a:p>
          <a:p>
            <a:pPr lvl="1"/>
            <a:r>
              <a:rPr lang="en-US" dirty="0" smtClean="0"/>
              <a:t>Report Cards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30222" r="38000" b="39556"/>
          <a:stretch>
            <a:fillRect/>
          </a:stretch>
        </p:blipFill>
        <p:spPr bwMode="auto">
          <a:xfrm>
            <a:off x="4114800" y="4572000"/>
            <a:ext cx="4191000" cy="192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6222" r="76000" b="85778"/>
          <a:stretch>
            <a:fillRect/>
          </a:stretch>
        </p:blipFill>
        <p:spPr bwMode="auto">
          <a:xfrm>
            <a:off x="5181600" y="152400"/>
            <a:ext cx="36576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Achievement Data Insight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district.ode.state.or.us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48" t="21887" r="5489" b="12452"/>
          <a:stretch>
            <a:fillRect/>
          </a:stretch>
        </p:blipFill>
        <p:spPr bwMode="auto">
          <a:xfrm>
            <a:off x="150447" y="1828800"/>
            <a:ext cx="852853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00" t="37333" r="8500" b="31556"/>
          <a:stretch>
            <a:fillRect/>
          </a:stretch>
        </p:blipFill>
        <p:spPr bwMode="auto">
          <a:xfrm>
            <a:off x="381000" y="4648200"/>
            <a:ext cx="8608423" cy="169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Achievement Data Insight application</a:t>
            </a:r>
          </a:p>
          <a:p>
            <a:pPr lvl="1"/>
            <a:r>
              <a:rPr lang="en-US" dirty="0" smtClean="0"/>
              <a:t>Participation (Why did these students not participate?)</a:t>
            </a:r>
          </a:p>
          <a:p>
            <a:pPr lvl="1"/>
            <a:r>
              <a:rPr lang="en-US" dirty="0" smtClean="0"/>
              <a:t>Populations (Were these students enrolled on May 1</a:t>
            </a:r>
            <a:r>
              <a:rPr lang="en-US" baseline="30000" dirty="0" smtClean="0"/>
              <a:t>st</a:t>
            </a:r>
            <a:r>
              <a:rPr lang="en-US" dirty="0" smtClean="0"/>
              <a:t>, and for ½ the school year?  Are they in the right programs?  Are the SPED kids, really SPED?)</a:t>
            </a:r>
          </a:p>
          <a:p>
            <a:pPr lvl="1"/>
            <a:r>
              <a:rPr lang="en-US" dirty="0" smtClean="0"/>
              <a:t>Graduation Rates (Why did these students not graduate?)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Note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TALK to your specialists, early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and</a:t>
            </a:r>
            <a:r>
              <a:rPr lang="en-US" sz="3200" b="1" i="1" dirty="0" smtClean="0">
                <a:solidFill>
                  <a:srgbClr val="FF0000"/>
                </a:solidFill>
              </a:rPr>
              <a:t> often!!</a:t>
            </a:r>
          </a:p>
          <a:p>
            <a:r>
              <a:rPr lang="en-US" dirty="0" smtClean="0"/>
              <a:t>TAG</a:t>
            </a:r>
          </a:p>
          <a:p>
            <a:r>
              <a:rPr lang="en-US" dirty="0" err="1" smtClean="0"/>
              <a:t>SpEd</a:t>
            </a:r>
            <a:r>
              <a:rPr lang="en-US" dirty="0" smtClean="0"/>
              <a:t> / 504</a:t>
            </a:r>
          </a:p>
          <a:p>
            <a:r>
              <a:rPr lang="en-US" dirty="0" smtClean="0"/>
              <a:t>ELL</a:t>
            </a:r>
          </a:p>
          <a:p>
            <a:r>
              <a:rPr lang="en-US" dirty="0" smtClean="0"/>
              <a:t>Homeless / Econ Dis staff</a:t>
            </a:r>
          </a:p>
          <a:p>
            <a:r>
              <a:rPr lang="en-US" dirty="0" smtClean="0"/>
              <a:t>Pre-K providers</a:t>
            </a:r>
          </a:p>
          <a:p>
            <a:r>
              <a:rPr lang="en-US" dirty="0" smtClean="0"/>
              <a:t>Private / Alternative / Charter Schools</a:t>
            </a:r>
          </a:p>
          <a:p>
            <a:r>
              <a:rPr lang="en-US" dirty="0" smtClean="0"/>
              <a:t>Other local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14400"/>
          </a:xfrm>
        </p:spPr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3366FF"/>
                </a:solidFill>
              </a:rPr>
              <a:t>Bill Stewart – Gladstone SD</a:t>
            </a:r>
          </a:p>
          <a:p>
            <a:pPr>
              <a:spcBef>
                <a:spcPts val="600"/>
              </a:spcBef>
            </a:pPr>
            <a:r>
              <a:rPr lang="en-US" sz="600" b="1" dirty="0">
                <a:solidFill>
                  <a:srgbClr val="3366FF"/>
                </a:solidFill>
              </a:rPr>
              <a:t>    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ODE Assessment &amp; Accountability Advisories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Region One Assessment Consortium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16 </a:t>
            </a:r>
            <a:r>
              <a:rPr lang="en-US" sz="2400" dirty="0">
                <a:solidFill>
                  <a:srgbClr val="3366FF"/>
                </a:solidFill>
              </a:rPr>
              <a:t>years experience in </a:t>
            </a:r>
            <a:r>
              <a:rPr lang="en-US" sz="2400" dirty="0" smtClean="0">
                <a:solidFill>
                  <a:srgbClr val="3366FF"/>
                </a:solidFill>
              </a:rPr>
              <a:t>Assessment</a:t>
            </a:r>
            <a:endParaRPr lang="en-US" sz="2400" dirty="0">
              <a:solidFill>
                <a:srgbClr val="3366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3366FF"/>
                </a:solidFill>
              </a:rPr>
              <a:t>503-805-8680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3366FF"/>
                </a:solidFill>
              </a:rPr>
              <a:t>stewartw@gladstone.k12.or.us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Brian </a:t>
            </a:r>
            <a:r>
              <a:rPr lang="en-US" sz="2400" b="1" dirty="0">
                <a:solidFill>
                  <a:srgbClr val="3366FF"/>
                </a:solidFill>
              </a:rPr>
              <a:t>Bain – Tigard-Tualatin </a:t>
            </a:r>
            <a:r>
              <a:rPr lang="en-US" sz="2400" b="1" dirty="0" smtClean="0">
                <a:solidFill>
                  <a:srgbClr val="3366FF"/>
                </a:solidFill>
              </a:rPr>
              <a:t>SD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ODE Assessment Advisory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Region One Assessment Consortium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13 </a:t>
            </a:r>
            <a:r>
              <a:rPr lang="en-US" sz="2400" dirty="0">
                <a:solidFill>
                  <a:srgbClr val="3366FF"/>
                </a:solidFill>
              </a:rPr>
              <a:t>years experience in </a:t>
            </a:r>
            <a:r>
              <a:rPr lang="en-US" sz="2400" dirty="0" smtClean="0">
                <a:solidFill>
                  <a:srgbClr val="3366FF"/>
                </a:solidFill>
              </a:rPr>
              <a:t>Assessment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3366FF"/>
                </a:solidFill>
              </a:rPr>
              <a:t>503-431-4120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3366FF"/>
                </a:solidFill>
              </a:rPr>
              <a:t>bbain@ttsd.k12.or.us</a:t>
            </a:r>
          </a:p>
          <a:p>
            <a:pPr marL="0" indent="0">
              <a:buNone/>
            </a:pPr>
            <a:endParaRPr 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Planning </a:t>
            </a:r>
            <a:r>
              <a:rPr lang="en-US" dirty="0"/>
              <a:t>for Instruction and Assessment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26095"/>
              </p:ext>
            </p:extLst>
          </p:nvPr>
        </p:nvGraphicFramePr>
        <p:xfrm>
          <a:off x="961385" y="1066800"/>
          <a:ext cx="7221229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3" imgW="8219160" imgH="6418080" progId="Word.Document.12">
                  <p:embed/>
                </p:oleObj>
              </mc:Choice>
              <mc:Fallback>
                <p:oleObj name="Document" r:id="rId3" imgW="8219160" imgH="6418080" progId="Word.Document.12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385" y="1066800"/>
                        <a:ext cx="7221229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0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School Report Cards….besides data validation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New Oregon Report Card, includes </a:t>
            </a:r>
          </a:p>
          <a:p>
            <a:pPr lvl="1"/>
            <a:r>
              <a:rPr lang="en-US" dirty="0" smtClean="0"/>
              <a:t>A letter from the principal</a:t>
            </a:r>
          </a:p>
          <a:p>
            <a:pPr lvl="1"/>
            <a:r>
              <a:rPr lang="en-US" dirty="0" smtClean="0"/>
              <a:t>Descriptions of programs</a:t>
            </a:r>
          </a:p>
          <a:p>
            <a:r>
              <a:rPr lang="en-US" dirty="0" smtClean="0"/>
              <a:t>Coordinate the submission of these pieces, to ODE for each school and the district.</a:t>
            </a:r>
          </a:p>
          <a:p>
            <a:r>
              <a:rPr lang="en-US" dirty="0" smtClean="0"/>
              <a:t>Start soon, it takes longer than you’d expect</a:t>
            </a:r>
          </a:p>
          <a:p>
            <a:r>
              <a:rPr lang="en-US" b="1" dirty="0" smtClean="0"/>
              <a:t>Supplemental Data Collection in ADI </a:t>
            </a:r>
            <a:r>
              <a:rPr lang="en-US" dirty="0" smtClean="0"/>
              <a:t>closes: September 25th</a:t>
            </a:r>
          </a:p>
          <a:p>
            <a:r>
              <a:rPr lang="en-US" dirty="0" smtClean="0"/>
              <a:t>Public Release: October 9th</a:t>
            </a:r>
          </a:p>
          <a:p>
            <a:r>
              <a:rPr lang="en-US" dirty="0" smtClean="0"/>
              <a:t>May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webex</a:t>
            </a:r>
            <a:r>
              <a:rPr lang="en-US" dirty="0"/>
              <a:t> </a:t>
            </a:r>
            <a:r>
              <a:rPr lang="en-US" dirty="0" smtClean="0"/>
              <a:t>(Video Training)- </a:t>
            </a:r>
            <a:r>
              <a:rPr lang="en-US" sz="2400" dirty="0">
                <a:hlinkClick r:id="rId2"/>
              </a:rPr>
              <a:t>https://district.ode.state.or.us/search/page/?</a:t>
            </a:r>
            <a:r>
              <a:rPr lang="en-US" sz="2400" dirty="0" smtClean="0">
                <a:hlinkClick r:id="rId2"/>
              </a:rPr>
              <a:t>id=407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Preparing for 2015-16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Kindergarten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Did your district order materials?  </a:t>
            </a:r>
          </a:p>
          <a:p>
            <a:r>
              <a:rPr lang="en-US" dirty="0" smtClean="0"/>
              <a:t>ODE Training </a:t>
            </a:r>
            <a:r>
              <a:rPr lang="en-US" dirty="0" err="1" smtClean="0"/>
              <a:t>Webex</a:t>
            </a:r>
            <a:r>
              <a:rPr lang="en-US" dirty="0" smtClean="0"/>
              <a:t> – August 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z="2900" dirty="0" smtClean="0"/>
              <a:t>Materials: </a:t>
            </a:r>
            <a:r>
              <a:rPr lang="en-US" sz="2900" dirty="0" smtClean="0">
                <a:hlinkClick r:id="rId2"/>
              </a:rPr>
              <a:t>http://www.ode.state.or.us/go/ka</a:t>
            </a:r>
            <a:endParaRPr lang="en-US" sz="2900" dirty="0" smtClean="0"/>
          </a:p>
          <a:p>
            <a:pPr lvl="1"/>
            <a:r>
              <a:rPr lang="en-US" sz="2900" dirty="0" smtClean="0"/>
              <a:t>Register with Regional ESD partner</a:t>
            </a:r>
          </a:p>
          <a:p>
            <a:r>
              <a:rPr lang="en-US" dirty="0" smtClean="0"/>
              <a:t>You’ll train your test administrators (Kindergarten staff/other)</a:t>
            </a:r>
          </a:p>
          <a:p>
            <a:r>
              <a:rPr lang="en-US" dirty="0" smtClean="0"/>
              <a:t>Test given ‘first 6 weeks’ of the school year [8/10 – 10/22]</a:t>
            </a:r>
          </a:p>
          <a:p>
            <a:r>
              <a:rPr lang="en-US" dirty="0" smtClean="0"/>
              <a:t>Academic Measures (Reading, Math)</a:t>
            </a:r>
          </a:p>
          <a:p>
            <a:pPr lvl="1"/>
            <a:r>
              <a:rPr lang="en-US" sz="2900" dirty="0" smtClean="0"/>
              <a:t>Directly administered to students</a:t>
            </a:r>
          </a:p>
          <a:p>
            <a:pPr lvl="1"/>
            <a:r>
              <a:rPr lang="en-US" sz="2900" dirty="0" smtClean="0"/>
              <a:t>10-15 minutes per a student</a:t>
            </a:r>
          </a:p>
          <a:p>
            <a:pPr lvl="1"/>
            <a:r>
              <a:rPr lang="en-US" sz="2900" dirty="0" smtClean="0"/>
              <a:t>Early in the test window</a:t>
            </a:r>
          </a:p>
          <a:p>
            <a:pPr lvl="1"/>
            <a:r>
              <a:rPr lang="en-US" sz="2900" dirty="0" smtClean="0"/>
              <a:t>Spanish Literacy required for all ELL ( 2 minutes)</a:t>
            </a:r>
          </a:p>
          <a:p>
            <a:pPr lvl="1"/>
            <a:r>
              <a:rPr lang="en-US" sz="2900" b="1" dirty="0" smtClean="0"/>
              <a:t>Field Test this year for selected schools (Are you selected?)</a:t>
            </a:r>
          </a:p>
          <a:p>
            <a:r>
              <a:rPr lang="en-US" dirty="0" smtClean="0"/>
              <a:t>Approaches to Learning</a:t>
            </a:r>
          </a:p>
          <a:p>
            <a:pPr lvl="1"/>
            <a:r>
              <a:rPr lang="en-US" sz="2900" dirty="0" smtClean="0"/>
              <a:t>Survey completed by teacher</a:t>
            </a:r>
          </a:p>
          <a:p>
            <a:pPr lvl="1"/>
            <a:r>
              <a:rPr lang="en-US" sz="2900" dirty="0" smtClean="0"/>
              <a:t>Late in the test window, after observing students in classroom</a:t>
            </a:r>
            <a:endParaRPr lang="en-US" sz="29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Balanced!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Register for the DTC training </a:t>
            </a:r>
            <a:r>
              <a:rPr lang="en-US" dirty="0" err="1" smtClean="0"/>
              <a:t>Webex</a:t>
            </a:r>
            <a:r>
              <a:rPr lang="en-US" dirty="0" smtClean="0"/>
              <a:t> November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or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Register with your Regional ESD Partner</a:t>
            </a:r>
          </a:p>
          <a:p>
            <a:r>
              <a:rPr lang="en-US" dirty="0" smtClean="0"/>
              <a:t>Review Test Scheduling Needs</a:t>
            </a:r>
          </a:p>
          <a:p>
            <a:pPr lvl="1"/>
            <a:r>
              <a:rPr lang="en-US" dirty="0" smtClean="0"/>
              <a:t>Elementary and Middle: 66% of the school year</a:t>
            </a:r>
          </a:p>
          <a:p>
            <a:pPr lvl="1"/>
            <a:r>
              <a:rPr lang="en-US" dirty="0" smtClean="0"/>
              <a:t>High: 80% of the school year*</a:t>
            </a:r>
          </a:p>
          <a:p>
            <a:r>
              <a:rPr lang="en-US" dirty="0" smtClean="0"/>
              <a:t>Plan for Staff Trainings</a:t>
            </a:r>
          </a:p>
          <a:p>
            <a:r>
              <a:rPr lang="en-US" dirty="0" smtClean="0"/>
              <a:t>Review Smarter Balanced Tech Requirements</a:t>
            </a:r>
          </a:p>
          <a:p>
            <a:r>
              <a:rPr lang="en-US" dirty="0" smtClean="0"/>
              <a:t>Install Smarter Balanced Browsers  (IT?)</a:t>
            </a:r>
          </a:p>
          <a:p>
            <a:r>
              <a:rPr lang="en-US" dirty="0" smtClean="0">
                <a:hlinkClick r:id="rId2"/>
              </a:rPr>
              <a:t>http://oaskportal.org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Smarter Balanced Schedules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459" y="1432560"/>
          <a:ext cx="9125539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036"/>
                <a:gridCol w="1221368"/>
                <a:gridCol w="1251119"/>
                <a:gridCol w="1058531"/>
                <a:gridCol w="1415537"/>
                <a:gridCol w="1206886"/>
                <a:gridCol w="1058531"/>
                <a:gridCol w="105853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Tuesday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Wednesday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Thursday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Friday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Smith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Classroom</a:t>
                      </a:r>
                      <a:r>
                        <a:rPr lang="en-US" sz="1400" baseline="0" dirty="0" smtClean="0"/>
                        <a:t>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</a:t>
                      </a:r>
                      <a:r>
                        <a:rPr lang="en-US" sz="1400" baseline="0" dirty="0" smtClean="0"/>
                        <a:t>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 Task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Classroom</a:t>
                      </a:r>
                      <a:r>
                        <a:rPr lang="en-US" sz="1400" baseline="0" dirty="0" smtClean="0"/>
                        <a:t>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</a:t>
                      </a:r>
                      <a:r>
                        <a:rPr lang="en-US" sz="1400" baseline="0" dirty="0" smtClean="0"/>
                        <a:t>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 Task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to 4 weeks 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r>
                        <a:rPr lang="en-US" sz="1200" baseline="0" dirty="0" smtClean="0"/>
                        <a:t> hours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.5</a:t>
                      </a:r>
                      <a:r>
                        <a:rPr lang="en-US" sz="1200" baseline="0" dirty="0" smtClean="0"/>
                        <a:t> hours </a:t>
                      </a:r>
                    </a:p>
                    <a:p>
                      <a:r>
                        <a:rPr lang="en-US" sz="1200" baseline="0" dirty="0" smtClean="0"/>
                        <a:t>(15 minutes open)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 hours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8459" y="3505200"/>
          <a:ext cx="9125541" cy="308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58"/>
                <a:gridCol w="1444445"/>
                <a:gridCol w="1222098"/>
                <a:gridCol w="1634268"/>
                <a:gridCol w="1393376"/>
                <a:gridCol w="1222098"/>
                <a:gridCol w="1222098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Tuesday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Wednesday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Thursday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Friday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Stewart</a:t>
                      </a:r>
                      <a:r>
                        <a:rPr lang="en-US" sz="1400" baseline="0" dirty="0" smtClean="0"/>
                        <a:t> A-</a:t>
                      </a:r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Stewart B -Multiple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Stewart A -Classroom</a:t>
                      </a:r>
                      <a:r>
                        <a:rPr lang="en-US" sz="1400" baseline="0" dirty="0" smtClean="0"/>
                        <a:t> Activity(30 min)/ Performance Task (60 min)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Stewart B -Classroom Activity/Performance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Stewart A - Performance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Stewart B -Performance</a:t>
                      </a:r>
                      <a:r>
                        <a:rPr lang="en-US" sz="1400" baseline="0" dirty="0" smtClean="0"/>
                        <a:t> Task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Bain A 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Bain B -Multiple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Bain A -Classroom</a:t>
                      </a:r>
                      <a:r>
                        <a:rPr lang="en-US" sz="1400" baseline="0" dirty="0" smtClean="0"/>
                        <a:t> Activity(30 min)/ Performance Task (60 min)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Bain B -Classroom Activity/Performance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Bain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 - Performance Task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Bain</a:t>
                      </a:r>
                      <a:r>
                        <a:rPr lang="en-US" sz="1400" baseline="0" dirty="0" smtClean="0"/>
                        <a:t> B</a:t>
                      </a:r>
                      <a:r>
                        <a:rPr lang="en-US" sz="1400" dirty="0" smtClean="0"/>
                        <a:t> -Performance</a:t>
                      </a:r>
                      <a:r>
                        <a:rPr lang="en-US" sz="1400" baseline="0" dirty="0" smtClean="0"/>
                        <a:t> Task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 smtClean="0"/>
                        <a:t>Short ½ hour for MC, Over by ½ hour for PT. 3 to 4 weeks total. 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where an entire grade was tested simultaneously….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2209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r>
                        <a:rPr lang="en-US" baseline="0" dirty="0" smtClean="0"/>
                        <a:t> Start Bell Schedule….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Session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590800" y="1447800"/>
          <a:ext cx="6553200" cy="451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  <a:gridCol w="1866900"/>
                <a:gridCol w="16383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</a:tr>
              <a:tr h="753881">
                <a:tc>
                  <a:txBody>
                    <a:bodyPr/>
                    <a:lstStyle/>
                    <a:p>
                      <a:r>
                        <a:rPr lang="en-US" dirty="0" smtClean="0"/>
                        <a:t>ELA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</a:t>
                      </a:r>
                      <a:r>
                        <a:rPr lang="en-US" baseline="0" dirty="0" smtClean="0"/>
                        <a:t> PT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PT</a:t>
                      </a:r>
                      <a:endParaRPr lang="en-US" dirty="0"/>
                    </a:p>
                  </a:txBody>
                  <a:tcPr/>
                </a:tc>
              </a:tr>
              <a:tr h="753881">
                <a:tc>
                  <a:txBody>
                    <a:bodyPr/>
                    <a:lstStyle/>
                    <a:p>
                      <a:r>
                        <a:rPr lang="en-US" dirty="0" smtClean="0"/>
                        <a:t>ELA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PT</a:t>
                      </a:r>
                      <a:endParaRPr lang="en-US" dirty="0"/>
                    </a:p>
                  </a:txBody>
                  <a:tcPr/>
                </a:tc>
              </a:tr>
              <a:tr h="964991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Lunch</a:t>
                      </a:r>
                      <a:endParaRPr lang="en-US" dirty="0"/>
                    </a:p>
                  </a:txBody>
                  <a:tcPr/>
                </a:tc>
              </a:tr>
              <a:tr h="753881">
                <a:tc>
                  <a:txBody>
                    <a:bodyPr/>
                    <a:lstStyle/>
                    <a:p>
                      <a:r>
                        <a:rPr lang="en-US" dirty="0" smtClean="0"/>
                        <a:t>ELA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</a:t>
                      </a:r>
                      <a:r>
                        <a:rPr lang="en-US" baseline="0" dirty="0" smtClean="0"/>
                        <a:t>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PT</a:t>
                      </a:r>
                      <a:endParaRPr lang="en-US" dirty="0"/>
                    </a:p>
                  </a:txBody>
                  <a:tcPr/>
                </a:tc>
              </a:tr>
              <a:tr h="753881">
                <a:tc>
                  <a:txBody>
                    <a:bodyPr/>
                    <a:lstStyle/>
                    <a:p>
                      <a:r>
                        <a:rPr lang="en-US" dirty="0" smtClean="0"/>
                        <a:t>ELA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PT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about Math!</a:t>
            </a:r>
          </a:p>
          <a:p>
            <a:r>
              <a:rPr lang="en-US" dirty="0" smtClean="0"/>
              <a:t>High Schools only get 6 weeks to get through both</a:t>
            </a:r>
          </a:p>
          <a:p>
            <a:pPr lvl="1"/>
            <a:r>
              <a:rPr lang="en-US" dirty="0" smtClean="0"/>
              <a:t>Which likely include Non-School Days!</a:t>
            </a:r>
          </a:p>
          <a:p>
            <a:pPr lvl="1"/>
            <a:r>
              <a:rPr lang="en-US" dirty="0" smtClean="0"/>
              <a:t>And College Admissions Testing</a:t>
            </a:r>
          </a:p>
          <a:p>
            <a:pPr lvl="1"/>
            <a:r>
              <a:rPr lang="en-US" dirty="0" smtClean="0"/>
              <a:t>And AP and IB testing</a:t>
            </a:r>
          </a:p>
          <a:p>
            <a:pPr lvl="1"/>
            <a:r>
              <a:rPr lang="en-US" dirty="0" smtClean="0"/>
              <a:t>And Finals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Ensuring the Fidelity of your SBAC Training by your Trained Trainers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will you be certain that the details of the TAM and the ODE SBAC training are effectively and consistently implemented in all schools / grades / classrooms?</a:t>
            </a:r>
          </a:p>
          <a:p>
            <a:r>
              <a:rPr lang="en-US" dirty="0" smtClean="0"/>
              <a:t>If it’s not specifically allowed in the TAM, don’t do it!</a:t>
            </a:r>
          </a:p>
          <a:p>
            <a:r>
              <a:rPr lang="en-US" dirty="0" smtClean="0"/>
              <a:t>There’s no such thing as ‘over-training’ or ‘too prepared’.</a:t>
            </a:r>
          </a:p>
          <a:p>
            <a:r>
              <a:rPr lang="en-US" dirty="0" smtClean="0"/>
              <a:t>The system WILL go down, do you have a ‘plan B’ ready to roll?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r>
              <a:rPr lang="en-US" dirty="0" smtClean="0"/>
              <a:t>Other “Tests”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848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PSAT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students state-wide are provided the PSAT with funding from the state</a:t>
            </a:r>
          </a:p>
          <a:p>
            <a:pPr lvl="1"/>
            <a:r>
              <a:rPr lang="en-US" dirty="0" smtClean="0"/>
              <a:t>Your district needs to </a:t>
            </a:r>
          </a:p>
          <a:p>
            <a:pPr lvl="2"/>
            <a:r>
              <a:rPr lang="en-US" sz="2100" dirty="0" smtClean="0"/>
              <a:t>Register</a:t>
            </a:r>
          </a:p>
          <a:p>
            <a:pPr lvl="2"/>
            <a:r>
              <a:rPr lang="en-US" sz="2100" dirty="0" smtClean="0"/>
              <a:t>Plan accommodations</a:t>
            </a:r>
          </a:p>
          <a:p>
            <a:r>
              <a:rPr lang="en-US" dirty="0" smtClean="0"/>
              <a:t>NAEP (National Assessment of Educational Progress)</a:t>
            </a:r>
          </a:p>
          <a:p>
            <a:pPr lvl="1"/>
            <a:r>
              <a:rPr lang="en-US" dirty="0" smtClean="0"/>
              <a:t>Randomly selected (and schools/DTC notified)</a:t>
            </a:r>
          </a:p>
          <a:p>
            <a:pPr lvl="1"/>
            <a:r>
              <a:rPr lang="en-US" dirty="0" smtClean="0"/>
              <a:t>ODE Contact: Beth </a:t>
            </a:r>
            <a:r>
              <a:rPr lang="en-US" dirty="0" err="1" smtClean="0"/>
              <a:t>LaDuca</a:t>
            </a:r>
            <a:endParaRPr lang="en-US" dirty="0" smtClean="0"/>
          </a:p>
          <a:p>
            <a:r>
              <a:rPr lang="en-US" dirty="0" smtClean="0"/>
              <a:t>Local Assessments</a:t>
            </a:r>
          </a:p>
          <a:p>
            <a:pPr lvl="1"/>
            <a:r>
              <a:rPr lang="en-US" dirty="0" smtClean="0"/>
              <a:t>TAG ID test</a:t>
            </a:r>
          </a:p>
          <a:p>
            <a:pPr lvl="1"/>
            <a:r>
              <a:rPr lang="en-US" dirty="0" smtClean="0"/>
              <a:t>Formative, Interim Academic Measures</a:t>
            </a:r>
          </a:p>
          <a:p>
            <a:pPr lvl="1"/>
            <a:r>
              <a:rPr lang="en-US" dirty="0" smtClean="0"/>
              <a:t>CBMs for RTI Processes</a:t>
            </a:r>
          </a:p>
          <a:p>
            <a:pPr lvl="1"/>
            <a:r>
              <a:rPr lang="en-US" dirty="0" smtClean="0"/>
              <a:t>End of Course Assessments / Finals</a:t>
            </a:r>
          </a:p>
          <a:p>
            <a:pPr lvl="1"/>
            <a:r>
              <a:rPr lang="en-US" dirty="0" smtClean="0"/>
              <a:t>AP &amp; IB Assessments</a:t>
            </a:r>
          </a:p>
          <a:p>
            <a:pPr lvl="1"/>
            <a:r>
              <a:rPr lang="en-US" dirty="0" smtClean="0"/>
              <a:t>ACT and SAT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District Test Coordinator?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district designee who:</a:t>
            </a:r>
          </a:p>
          <a:p>
            <a:r>
              <a:rPr lang="en-US" dirty="0" smtClean="0"/>
              <a:t> Coordinates training and delivery of state assessments</a:t>
            </a:r>
          </a:p>
          <a:p>
            <a:pPr lvl="1"/>
            <a:r>
              <a:rPr lang="en-US" dirty="0" smtClean="0"/>
              <a:t>Smarter Balanced - ELA and Math for 3-8 and 11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pPr lvl="2"/>
            <a:r>
              <a:rPr lang="en-US" dirty="0" smtClean="0"/>
              <a:t>And 12</a:t>
            </a:r>
            <a:r>
              <a:rPr lang="en-US" baseline="30000" dirty="0" smtClean="0"/>
              <a:t>th</a:t>
            </a:r>
            <a:r>
              <a:rPr lang="en-US" dirty="0" smtClean="0"/>
              <a:t> grade opportunities for Essential Skills</a:t>
            </a:r>
          </a:p>
          <a:p>
            <a:pPr lvl="1"/>
            <a:r>
              <a:rPr lang="en-US" dirty="0" smtClean="0"/>
              <a:t>Extended Assessment (Oregon’s Alternative Assessment)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ELPA21 - K-12 English Language Learner Students</a:t>
            </a:r>
          </a:p>
          <a:p>
            <a:pPr lvl="1"/>
            <a:r>
              <a:rPr lang="en-US" dirty="0" smtClean="0"/>
              <a:t>OAKS </a:t>
            </a:r>
          </a:p>
          <a:p>
            <a:pPr lvl="2"/>
            <a:r>
              <a:rPr lang="en-US" sz="2300" dirty="0" smtClean="0"/>
              <a:t>Science and Social Science for 5, 8 and 11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grades </a:t>
            </a:r>
          </a:p>
          <a:p>
            <a:pPr lvl="1"/>
            <a:r>
              <a:rPr lang="en-US" dirty="0" smtClean="0"/>
              <a:t>Kindergarten Assessment</a:t>
            </a:r>
          </a:p>
          <a:p>
            <a:pPr lvl="1"/>
            <a:r>
              <a:rPr lang="en-US" dirty="0" smtClean="0"/>
              <a:t>PSAT - 10</a:t>
            </a:r>
            <a:r>
              <a:rPr lang="en-US" baseline="30000" dirty="0" smtClean="0"/>
              <a:t>th</a:t>
            </a:r>
            <a:r>
              <a:rPr lang="en-US" dirty="0" smtClean="0"/>
              <a:t> grade assessment</a:t>
            </a:r>
          </a:p>
          <a:p>
            <a:pPr lvl="1"/>
            <a:r>
              <a:rPr lang="en-US" dirty="0" smtClean="0"/>
              <a:t>NAEP – if selected</a:t>
            </a:r>
          </a:p>
          <a:p>
            <a:r>
              <a:rPr lang="en-US" dirty="0" smtClean="0"/>
              <a:t>Validates accountability reports</a:t>
            </a:r>
          </a:p>
          <a:p>
            <a:pPr lvl="1"/>
            <a:r>
              <a:rPr lang="en-US" dirty="0" smtClean="0"/>
              <a:t>School &amp; District Report Cards</a:t>
            </a:r>
          </a:p>
          <a:p>
            <a:pPr lvl="1"/>
            <a:r>
              <a:rPr lang="en-US" dirty="0" smtClean="0"/>
              <a:t>Essential Skills &amp; Graduation</a:t>
            </a:r>
          </a:p>
          <a:p>
            <a:r>
              <a:rPr lang="en-US" dirty="0" smtClean="0"/>
              <a:t>Other duties related to “tests” or “scores”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To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Required?</a:t>
            </a:r>
          </a:p>
          <a:p>
            <a:r>
              <a:rPr lang="en-US" dirty="0" smtClean="0"/>
              <a:t>Options for completion?</a:t>
            </a:r>
          </a:p>
          <a:p>
            <a:r>
              <a:rPr lang="en-US" dirty="0" smtClean="0"/>
              <a:t>Impact on graduation?</a:t>
            </a:r>
          </a:p>
          <a:p>
            <a:r>
              <a:rPr lang="en-US" dirty="0" smtClean="0"/>
              <a:t>How does Smarter Balanced factor in?</a:t>
            </a:r>
          </a:p>
          <a:p>
            <a:r>
              <a:rPr lang="en-US" dirty="0">
                <a:hlinkClick r:id="rId2"/>
              </a:rPr>
              <a:t>http://www.ode.state.or.us/wma/teachlearn/testing/resources/es_assessment-</a:t>
            </a:r>
            <a:r>
              <a:rPr lang="en-US" dirty="0" smtClean="0">
                <a:hlinkClick r:id="rId2"/>
              </a:rPr>
              <a:t>options_all.pdf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August –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3200" dirty="0" smtClean="0"/>
              <a:t>Can you find these?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OAKS Percentiles</a:t>
            </a:r>
          </a:p>
          <a:p>
            <a:r>
              <a:rPr lang="en-US" dirty="0" smtClean="0"/>
              <a:t>Like School Comparisons</a:t>
            </a:r>
          </a:p>
          <a:p>
            <a:r>
              <a:rPr lang="en-US" dirty="0" smtClean="0"/>
              <a:t>TAM</a:t>
            </a:r>
          </a:p>
          <a:p>
            <a:r>
              <a:rPr lang="en-US" dirty="0" smtClean="0"/>
              <a:t>Report Cards</a:t>
            </a:r>
          </a:p>
          <a:p>
            <a:r>
              <a:rPr lang="en-US" dirty="0" smtClean="0"/>
              <a:t>Group Reports</a:t>
            </a:r>
          </a:p>
          <a:p>
            <a:r>
              <a:rPr lang="en-US" dirty="0" smtClean="0"/>
              <a:t>Assessment and Accountability Technical Manuals</a:t>
            </a:r>
          </a:p>
          <a:p>
            <a:r>
              <a:rPr lang="en-US" dirty="0" smtClean="0"/>
              <a:t>Essential Skills Transition</a:t>
            </a:r>
          </a:p>
          <a:p>
            <a:r>
              <a:rPr lang="en-US" dirty="0" smtClean="0"/>
              <a:t>Test Blue Prints</a:t>
            </a:r>
          </a:p>
          <a:p>
            <a:r>
              <a:rPr lang="en-US" dirty="0" smtClean="0"/>
              <a:t>Smarter Balanced information</a:t>
            </a:r>
          </a:p>
          <a:p>
            <a:r>
              <a:rPr lang="en-US" dirty="0" smtClean="0"/>
              <a:t>Assessment Training dates and materials</a:t>
            </a:r>
            <a:endParaRPr lang="en-US" dirty="0"/>
          </a:p>
          <a:p>
            <a:pPr>
              <a:buNone/>
            </a:pPr>
            <a:r>
              <a:rPr lang="en-US" sz="3800" dirty="0" smtClean="0">
                <a:hlinkClick r:id="rId2"/>
              </a:rPr>
              <a:t>https://goo.gl/1T8lbu</a:t>
            </a:r>
            <a:r>
              <a:rPr lang="en-US" sz="3800" dirty="0" smtClean="0"/>
              <a:t> (cheat sheet)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90600"/>
          </a:xfrm>
        </p:spPr>
        <p:txBody>
          <a:bodyPr/>
          <a:lstStyle/>
          <a:p>
            <a:r>
              <a:rPr lang="en-US" dirty="0" smtClean="0"/>
              <a:t>Data – Friend or Foe?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 it - 	</a:t>
            </a:r>
          </a:p>
          <a:p>
            <a:r>
              <a:rPr lang="en-US" dirty="0" smtClean="0"/>
              <a:t>Accurate?</a:t>
            </a:r>
          </a:p>
          <a:p>
            <a:r>
              <a:rPr lang="en-US" dirty="0" smtClean="0"/>
              <a:t>Reliable?</a:t>
            </a:r>
          </a:p>
          <a:p>
            <a:r>
              <a:rPr lang="en-US" dirty="0" smtClean="0"/>
              <a:t>Valid?</a:t>
            </a:r>
          </a:p>
          <a:p>
            <a:r>
              <a:rPr lang="en-US" dirty="0" smtClean="0"/>
              <a:t>Relevant?</a:t>
            </a:r>
          </a:p>
          <a:p>
            <a:pPr marL="0" indent="0">
              <a:buNone/>
            </a:pPr>
            <a:r>
              <a:rPr lang="en-US" dirty="0" smtClean="0"/>
              <a:t>Do you understand SEM and how it impacts the usefulness of data?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Are you a ‘data dork’ or just a dork who tries to use data?</a:t>
            </a:r>
          </a:p>
          <a:p>
            <a:pPr marL="0" indent="0">
              <a:buNone/>
            </a:pPr>
            <a:r>
              <a:rPr lang="en-US" dirty="0" smtClean="0"/>
              <a:t>Is Excel your favorite software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14400"/>
          </a:xfrm>
        </p:spPr>
        <p:txBody>
          <a:bodyPr/>
          <a:lstStyle/>
          <a:p>
            <a:r>
              <a:rPr lang="en-US" dirty="0" smtClean="0"/>
              <a:t>Some ideas to consider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Just because you ‘can’ doesn’t mean you ‘should’</a:t>
            </a:r>
            <a:endParaRPr lang="en-US" dirty="0"/>
          </a:p>
          <a:p>
            <a:r>
              <a:rPr lang="en-US" dirty="0" smtClean="0"/>
              <a:t>Stand the high ground – academically, intellectually, educationally and politically.</a:t>
            </a:r>
          </a:p>
          <a:p>
            <a:pPr lvl="1"/>
            <a:r>
              <a:rPr lang="en-US" b="1" i="1" dirty="0" err="1"/>
              <a:t>Illegitimi</a:t>
            </a:r>
            <a:r>
              <a:rPr lang="en-US" b="1" i="1" dirty="0"/>
              <a:t> non </a:t>
            </a:r>
            <a:r>
              <a:rPr lang="en-US" b="1" i="1" dirty="0" err="1" smtClean="0"/>
              <a:t>carborundum</a:t>
            </a:r>
            <a:endParaRPr lang="en-US" b="1" i="1" dirty="0" smtClean="0"/>
          </a:p>
          <a:p>
            <a:r>
              <a:rPr lang="en-US" dirty="0" smtClean="0"/>
              <a:t>Be thoughtful about your work, make every move count for something….now or in the future.</a:t>
            </a:r>
          </a:p>
          <a:p>
            <a:r>
              <a:rPr lang="en-US" dirty="0" smtClean="0"/>
              <a:t>Don’t waste an opportunity to help someone….</a:t>
            </a:r>
          </a:p>
          <a:p>
            <a:r>
              <a:rPr lang="en-US" dirty="0" smtClean="0"/>
              <a:t>What’s your favorite?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7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 Report Cards</a:t>
            </a:r>
          </a:p>
          <a:p>
            <a:r>
              <a:rPr lang="en-US" dirty="0" smtClean="0"/>
              <a:t>Send Principal Letters for Report Cards</a:t>
            </a:r>
          </a:p>
          <a:p>
            <a:r>
              <a:rPr lang="en-US" dirty="0" smtClean="0"/>
              <a:t>Plan for Kindergarten Assessment</a:t>
            </a:r>
          </a:p>
          <a:p>
            <a:r>
              <a:rPr lang="en-US" dirty="0" smtClean="0"/>
              <a:t>Plan for PSAT</a:t>
            </a:r>
          </a:p>
          <a:p>
            <a:r>
              <a:rPr lang="en-US" dirty="0" smtClean="0"/>
              <a:t>Plan for Smarter Balanced</a:t>
            </a:r>
          </a:p>
          <a:p>
            <a:r>
              <a:rPr lang="en-US" dirty="0" smtClean="0"/>
              <a:t>Plan for NAEP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THANKS for your attendance!</a:t>
            </a:r>
            <a:br>
              <a:rPr lang="en-US" dirty="0" smtClean="0"/>
            </a:br>
            <a:r>
              <a:rPr lang="en-US" dirty="0" smtClean="0"/>
              <a:t>Feel free to contact us, any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Bill </a:t>
            </a:r>
            <a:r>
              <a:rPr lang="en-US" sz="2400" b="1" dirty="0">
                <a:solidFill>
                  <a:srgbClr val="3366FF"/>
                </a:solidFill>
              </a:rPr>
              <a:t>Stewart – Gladstone </a:t>
            </a:r>
            <a:r>
              <a:rPr lang="en-US" sz="2400" b="1" dirty="0" smtClean="0">
                <a:solidFill>
                  <a:srgbClr val="3366FF"/>
                </a:solidFill>
              </a:rPr>
              <a:t>SD</a:t>
            </a:r>
            <a:r>
              <a:rPr lang="en-US" sz="600" b="1" dirty="0" smtClean="0">
                <a:solidFill>
                  <a:srgbClr val="3366FF"/>
                </a:solidFill>
              </a:rPr>
              <a:t>    </a:t>
            </a:r>
            <a:endParaRPr lang="en-US" sz="600" b="1" dirty="0">
              <a:solidFill>
                <a:srgbClr val="3366FF"/>
              </a:solidFill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ODE Assessment &amp; Accountability Advisories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Region One Assessment Consortium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3366FF"/>
                </a:solidFill>
              </a:rPr>
              <a:t>503-805-8680</a:t>
            </a:r>
            <a:endParaRPr lang="en-US" dirty="0">
              <a:solidFill>
                <a:srgbClr val="3366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3366FF"/>
                </a:solidFill>
              </a:rPr>
              <a:t>stewartw@gladstone.k12.or.us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Brian </a:t>
            </a:r>
            <a:r>
              <a:rPr lang="en-US" sz="2400" b="1" dirty="0">
                <a:solidFill>
                  <a:srgbClr val="3366FF"/>
                </a:solidFill>
              </a:rPr>
              <a:t>Bain – Tigard-Tualatin </a:t>
            </a:r>
            <a:r>
              <a:rPr lang="en-US" sz="2400" b="1" dirty="0" smtClean="0">
                <a:solidFill>
                  <a:srgbClr val="3366FF"/>
                </a:solidFill>
              </a:rPr>
              <a:t>SD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ODE Assessment Advisory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Region One Assessment Consortium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3366FF"/>
                </a:solidFill>
              </a:rPr>
              <a:t>503-431-4120</a:t>
            </a:r>
            <a:endParaRPr lang="en-US" dirty="0">
              <a:solidFill>
                <a:srgbClr val="3366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3366FF"/>
                </a:solidFill>
              </a:rPr>
              <a:t>bbain@ttsd.k12.or.us</a:t>
            </a:r>
          </a:p>
          <a:p>
            <a:pPr lvl="1">
              <a:spcBef>
                <a:spcPts val="0"/>
              </a:spcBef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GOOD LUCK in 2015-16 and beyond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really the District Test Coordinator?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72000"/>
          </a:xfrm>
        </p:spPr>
        <p:txBody>
          <a:bodyPr/>
          <a:lstStyle/>
          <a:p>
            <a:r>
              <a:rPr lang="en-US" dirty="0" smtClean="0"/>
              <a:t>Make sure to have your Superintendent complete the “District Test Coordinator Designation” form and submit it to ODE:</a:t>
            </a:r>
          </a:p>
          <a:p>
            <a:pPr lvl="1"/>
            <a:r>
              <a:rPr lang="en-US" sz="2400" dirty="0" smtClean="0">
                <a:hlinkClick r:id="rId2"/>
              </a:rPr>
              <a:t>http://www.ode.state.or.us/search/page/?id=499</a:t>
            </a:r>
            <a:endParaRPr lang="en-US" sz="2400" dirty="0" smtClean="0"/>
          </a:p>
          <a:p>
            <a:pPr lvl="1"/>
            <a:endParaRPr lang="en-US" dirty="0"/>
          </a:p>
          <a:p>
            <a:r>
              <a:rPr lang="en-US" sz="2800" dirty="0" smtClean="0"/>
              <a:t>Have an ‘information only’ contact designated and trained too, in case you are not reachable.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1008"/>
              </p:ext>
            </p:extLst>
          </p:nvPr>
        </p:nvGraphicFramePr>
        <p:xfrm>
          <a:off x="914400" y="81242"/>
          <a:ext cx="7932824" cy="677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3" imgW="6171973" imgH="8953170" progId="Word.Document.12">
                  <p:embed/>
                </p:oleObj>
              </mc:Choice>
              <mc:Fallback>
                <p:oleObj name="Document" r:id="rId3" imgW="6171973" imgH="8953170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1242"/>
                        <a:ext cx="7932824" cy="6776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8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1</a:t>
            </a:r>
            <a:r>
              <a:rPr lang="en-US" baseline="30000" dirty="0" smtClean="0"/>
              <a:t>st</a:t>
            </a:r>
            <a:r>
              <a:rPr lang="en-US" dirty="0" smtClean="0"/>
              <a:t> quiz -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72000"/>
          </a:xfrm>
        </p:spPr>
        <p:txBody>
          <a:bodyPr/>
          <a:lstStyle/>
          <a:p>
            <a:r>
              <a:rPr lang="en-US" dirty="0" smtClean="0"/>
              <a:t>1) Why does your district need a DTC?</a:t>
            </a:r>
          </a:p>
          <a:p>
            <a:endParaRPr lang="en-US" dirty="0"/>
          </a:p>
          <a:p>
            <a:r>
              <a:rPr lang="en-US" dirty="0" smtClean="0"/>
              <a:t>2) How can a DTC support instruction and learning?</a:t>
            </a:r>
          </a:p>
          <a:p>
            <a:endParaRPr lang="en-US" dirty="0"/>
          </a:p>
          <a:p>
            <a:r>
              <a:rPr lang="en-US" dirty="0" smtClean="0"/>
              <a:t>3) What will YOU do to support teachers and help students learn more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do you envision you will be doing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Primer on Assessment and Accountability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Generate and manage data for purposes such as - </a:t>
            </a:r>
          </a:p>
          <a:p>
            <a:r>
              <a:rPr lang="en-US" sz="3800" strike="sngStrike" dirty="0" smtClean="0"/>
              <a:t>Achievement Compacts</a:t>
            </a:r>
          </a:p>
          <a:p>
            <a:r>
              <a:rPr lang="en-US" sz="3800" dirty="0" smtClean="0"/>
              <a:t>School and District Report Cards</a:t>
            </a:r>
          </a:p>
          <a:p>
            <a:r>
              <a:rPr lang="en-US" sz="3800" dirty="0" smtClean="0"/>
              <a:t>Federal ESEA Accountability</a:t>
            </a:r>
          </a:p>
          <a:p>
            <a:r>
              <a:rPr lang="en-US" sz="3800" dirty="0" smtClean="0"/>
              <a:t>Public Reporting</a:t>
            </a:r>
          </a:p>
          <a:p>
            <a:r>
              <a:rPr lang="en-US" sz="3800" dirty="0" smtClean="0"/>
              <a:t>Board presentations</a:t>
            </a:r>
          </a:p>
          <a:p>
            <a:r>
              <a:rPr lang="en-US" sz="3800" dirty="0" smtClean="0"/>
              <a:t>Media contact</a:t>
            </a:r>
          </a:p>
          <a:p>
            <a:r>
              <a:rPr lang="en-US" sz="3800" dirty="0" smtClean="0"/>
              <a:t>Essential Skills Graduation Requirements</a:t>
            </a:r>
          </a:p>
          <a:p>
            <a:r>
              <a:rPr lang="en-US" sz="3800" dirty="0" smtClean="0"/>
              <a:t>Educator Effectiveness / SB 290</a:t>
            </a:r>
          </a:p>
          <a:p>
            <a:r>
              <a:rPr lang="en-US" sz="3800" dirty="0" smtClean="0"/>
              <a:t>Local evaluation of programs</a:t>
            </a:r>
          </a:p>
          <a:p>
            <a:r>
              <a:rPr lang="en-US" sz="3800" dirty="0" smtClean="0"/>
              <a:t>Place students into academic programs</a:t>
            </a:r>
          </a:p>
          <a:p>
            <a:r>
              <a:rPr lang="en-US" sz="3800" dirty="0" smtClean="0"/>
              <a:t>Grant Applications and funding</a:t>
            </a:r>
          </a:p>
          <a:p>
            <a:r>
              <a:rPr lang="en-US" sz="3800" dirty="0" smtClean="0"/>
              <a:t>Staff recognition and awards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the Summer….</a:t>
            </a:r>
          </a:p>
          <a:p>
            <a:pPr lvl="1"/>
            <a:r>
              <a:rPr lang="en-US" dirty="0" smtClean="0"/>
              <a:t>Validate OAKS/Smarter Balanced Scores and other Accountability data</a:t>
            </a:r>
          </a:p>
          <a:p>
            <a:pPr lvl="1"/>
            <a:r>
              <a:rPr lang="en-US" dirty="0" smtClean="0"/>
              <a:t>Plan for the Kindergarten Assessment trainings and administration</a:t>
            </a:r>
          </a:p>
          <a:p>
            <a:pPr lvl="1"/>
            <a:r>
              <a:rPr lang="en-US" dirty="0" smtClean="0"/>
              <a:t>Plan for Smarter Balanced trainings and administration</a:t>
            </a:r>
          </a:p>
          <a:p>
            <a:pPr lvl="1"/>
            <a:r>
              <a:rPr lang="en-US" dirty="0" smtClean="0"/>
              <a:t>Provide data for district needs</a:t>
            </a:r>
          </a:p>
          <a:p>
            <a:pPr lvl="1"/>
            <a:r>
              <a:rPr lang="en-US" dirty="0" smtClean="0"/>
              <a:t>Make sure your high school(s) is prepared for PSAT</a:t>
            </a:r>
          </a:p>
          <a:p>
            <a:pPr lvl="1"/>
            <a:r>
              <a:rPr lang="en-US" dirty="0" smtClean="0"/>
              <a:t>Review the TAM (Test Administration Manual)</a:t>
            </a:r>
          </a:p>
          <a:p>
            <a:pPr lvl="1"/>
            <a:r>
              <a:rPr lang="en-US" dirty="0" smtClean="0"/>
              <a:t>Review the Assessment and Accountability Checklist</a:t>
            </a:r>
          </a:p>
          <a:p>
            <a:pPr lvl="1"/>
            <a:r>
              <a:rPr lang="en-US" dirty="0" smtClean="0"/>
              <a:t>Learn about assessment through various conferences, seminars, and opportunities.</a:t>
            </a:r>
          </a:p>
          <a:p>
            <a:pPr lvl="1"/>
            <a:r>
              <a:rPr lang="en-US" dirty="0" smtClean="0"/>
              <a:t>Communicate Results of last year’s Smarter Balanced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 the Loop!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to find information and get help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1936</Words>
  <Application>Microsoft Macintosh PowerPoint</Application>
  <PresentationFormat>On-screen Show (4:3)</PresentationFormat>
  <Paragraphs>369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Cooking 16x9</vt:lpstr>
      <vt:lpstr>Document</vt:lpstr>
      <vt:lpstr>New Assessment  &amp; Accountability Directors and District Test Coordinators</vt:lpstr>
      <vt:lpstr>Presenters</vt:lpstr>
      <vt:lpstr>What is a District Test Coordinator?</vt:lpstr>
      <vt:lpstr>Are you really the District Test Coordinator?</vt:lpstr>
      <vt:lpstr>PowerPoint Presentation</vt:lpstr>
      <vt:lpstr>Your 1st quiz - </vt:lpstr>
      <vt:lpstr>A Primer on Assessment and Accountability</vt:lpstr>
      <vt:lpstr>Summer Break?</vt:lpstr>
      <vt:lpstr>Get in the Loop!</vt:lpstr>
      <vt:lpstr>Assessment Resources</vt:lpstr>
      <vt:lpstr>ODE Communications</vt:lpstr>
      <vt:lpstr>Get on the List</vt:lpstr>
      <vt:lpstr>Region One Assessment Consortium</vt:lpstr>
      <vt:lpstr>Your Regional ESD Partners</vt:lpstr>
      <vt:lpstr>Wrapping up 2014-15</vt:lpstr>
      <vt:lpstr>district.ode.state.or.us </vt:lpstr>
      <vt:lpstr>Achievement Data Insight (district.ode.state.or.us)</vt:lpstr>
      <vt:lpstr>Summer Validation</vt:lpstr>
      <vt:lpstr>Special Note - </vt:lpstr>
      <vt:lpstr>  Planning for Instruction and Assessment </vt:lpstr>
      <vt:lpstr>School Report Cards….besides data validation</vt:lpstr>
      <vt:lpstr>Preparing for 2015-16</vt:lpstr>
      <vt:lpstr>Kindergarten Assessment</vt:lpstr>
      <vt:lpstr>Smarter Balanced!</vt:lpstr>
      <vt:lpstr>Some Example Smarter Balanced Schedules</vt:lpstr>
      <vt:lpstr>Other Examples where an entire grade was tested simultaneously….</vt:lpstr>
      <vt:lpstr>But Wait, There’s more…</vt:lpstr>
      <vt:lpstr>Ensuring the Fidelity of your SBAC Training by your Trained Trainers</vt:lpstr>
      <vt:lpstr>Other “Tests”</vt:lpstr>
      <vt:lpstr>Other Items To Do</vt:lpstr>
      <vt:lpstr>Essential Skills</vt:lpstr>
      <vt:lpstr>Homework for August –    Can you find these?</vt:lpstr>
      <vt:lpstr>Data – Friend or Foe?</vt:lpstr>
      <vt:lpstr>Some ideas to consider - </vt:lpstr>
      <vt:lpstr>To Do</vt:lpstr>
      <vt:lpstr>THANKS for your attendance! Feel free to contact us, any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Bain</dc:creator>
  <cp:lastModifiedBy>Bill Stewart</cp:lastModifiedBy>
  <cp:revision>113</cp:revision>
  <cp:lastPrinted>2014-06-17T04:59:21Z</cp:lastPrinted>
  <dcterms:created xsi:type="dcterms:W3CDTF">2014-05-14T20:29:29Z</dcterms:created>
  <dcterms:modified xsi:type="dcterms:W3CDTF">2015-08-06T22:24:34Z</dcterms:modified>
</cp:coreProperties>
</file>