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7" r:id="rId2"/>
    <p:sldId id="258" r:id="rId3"/>
    <p:sldId id="259" r:id="rId4"/>
    <p:sldId id="260" r:id="rId5"/>
    <p:sldId id="261" r:id="rId6"/>
    <p:sldId id="262" r:id="rId7"/>
    <p:sldId id="264" r:id="rId8"/>
    <p:sldId id="265" r:id="rId9"/>
    <p:sldId id="282" r:id="rId10"/>
    <p:sldId id="268" r:id="rId11"/>
    <p:sldId id="270" r:id="rId12"/>
    <p:sldId id="271" r:id="rId13"/>
    <p:sldId id="267" r:id="rId14"/>
    <p:sldId id="290" r:id="rId15"/>
    <p:sldId id="291" r:id="rId16"/>
    <p:sldId id="272" r:id="rId17"/>
    <p:sldId id="278" r:id="rId18"/>
    <p:sldId id="280" r:id="rId19"/>
    <p:sldId id="279" r:id="rId20"/>
    <p:sldId id="273" r:id="rId21"/>
    <p:sldId id="276" r:id="rId22"/>
    <p:sldId id="292" r:id="rId23"/>
    <p:sldId id="275" r:id="rId24"/>
    <p:sldId id="285" r:id="rId25"/>
    <p:sldId id="286" r:id="rId26"/>
    <p:sldId id="287"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5996" autoAdjust="0"/>
  </p:normalViewPr>
  <p:slideViewPr>
    <p:cSldViewPr>
      <p:cViewPr>
        <p:scale>
          <a:sx n="76" d="100"/>
          <a:sy n="76" d="100"/>
        </p:scale>
        <p:origin x="-1194" y="9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881D0B-A348-4688-A210-7C85871D650D}" type="doc">
      <dgm:prSet loTypeId="urn:microsoft.com/office/officeart/2005/8/layout/hierarchy3" loCatId="relationship" qsTypeId="urn:microsoft.com/office/officeart/2005/8/quickstyle/simple1" qsCatId="simple" csTypeId="urn:microsoft.com/office/officeart/2005/8/colors/colorful2" csCatId="colorful" phldr="1"/>
      <dgm:spPr/>
      <dgm:t>
        <a:bodyPr/>
        <a:lstStyle/>
        <a:p>
          <a:endParaRPr lang="en-US"/>
        </a:p>
      </dgm:t>
    </dgm:pt>
    <dgm:pt modelId="{5A6253A0-9CD3-4168-9528-2C2972F0BDA0}">
      <dgm:prSet phldrT="[Text]" custT="1"/>
      <dgm:spPr>
        <a:ln>
          <a:prstDash val="solid"/>
        </a:ln>
      </dgm:spPr>
      <dgm:t>
        <a:bodyPr/>
        <a:lstStyle/>
        <a:p>
          <a:r>
            <a:rPr lang="en-US" sz="1400" dirty="0" smtClean="0"/>
            <a:t>Teachers in tested grades and subjects &amp; Principals </a:t>
          </a:r>
          <a:endParaRPr lang="en-US" sz="1400" dirty="0"/>
        </a:p>
      </dgm:t>
    </dgm:pt>
    <dgm:pt modelId="{1BA2F8CA-9F19-4FE4-B3E6-6BB99C5060C6}" type="parTrans" cxnId="{1D311F9E-74A8-40DF-A96B-98B873B33DD3}">
      <dgm:prSet/>
      <dgm:spPr/>
      <dgm:t>
        <a:bodyPr/>
        <a:lstStyle/>
        <a:p>
          <a:endParaRPr lang="en-US"/>
        </a:p>
      </dgm:t>
    </dgm:pt>
    <dgm:pt modelId="{89CF5ACE-F7A8-4610-8987-AAF9B5F5977E}" type="sibTrans" cxnId="{1D311F9E-74A8-40DF-A96B-98B873B33DD3}">
      <dgm:prSet/>
      <dgm:spPr/>
      <dgm:t>
        <a:bodyPr/>
        <a:lstStyle/>
        <a:p>
          <a:endParaRPr lang="en-US"/>
        </a:p>
      </dgm:t>
    </dgm:pt>
    <dgm:pt modelId="{8BD5A34B-D126-4FBA-B4B6-9F5A987ADA20}">
      <dgm:prSet phldrT="[Text]"/>
      <dgm:spPr>
        <a:solidFill>
          <a:schemeClr val="accent2">
            <a:lumMod val="40000"/>
            <a:lumOff val="60000"/>
            <a:alpha val="90000"/>
          </a:schemeClr>
        </a:solidFill>
        <a:ln>
          <a:prstDash val="solid"/>
        </a:ln>
      </dgm:spPr>
      <dgm:t>
        <a:bodyPr/>
        <a:lstStyle/>
        <a:p>
          <a:r>
            <a:rPr lang="en-US" dirty="0" smtClean="0"/>
            <a:t>Category 1 SLG goal</a:t>
          </a:r>
          <a:endParaRPr lang="en-US" dirty="0"/>
        </a:p>
      </dgm:t>
    </dgm:pt>
    <dgm:pt modelId="{CC4BBD73-2DA0-4132-B579-46E6351BF0AA}" type="parTrans" cxnId="{664C1C30-9F33-48DB-A088-DFA9E295ECA4}">
      <dgm:prSet/>
      <dgm:spPr>
        <a:ln>
          <a:prstDash val="solid"/>
        </a:ln>
      </dgm:spPr>
      <dgm:t>
        <a:bodyPr/>
        <a:lstStyle/>
        <a:p>
          <a:endParaRPr lang="en-US"/>
        </a:p>
      </dgm:t>
    </dgm:pt>
    <dgm:pt modelId="{96131758-164F-4178-8308-3D8A3E770250}" type="sibTrans" cxnId="{664C1C30-9F33-48DB-A088-DFA9E295ECA4}">
      <dgm:prSet/>
      <dgm:spPr/>
      <dgm:t>
        <a:bodyPr/>
        <a:lstStyle/>
        <a:p>
          <a:endParaRPr lang="en-US"/>
        </a:p>
      </dgm:t>
    </dgm:pt>
    <dgm:pt modelId="{0FAD2DE3-942A-4967-8AB1-812E151DC7FE}">
      <dgm:prSet phldrT="[Text]"/>
      <dgm:spPr>
        <a:solidFill>
          <a:schemeClr val="accent3">
            <a:lumMod val="20000"/>
            <a:lumOff val="80000"/>
            <a:alpha val="90000"/>
          </a:schemeClr>
        </a:solidFill>
        <a:ln>
          <a:prstDash val="solid"/>
        </a:ln>
      </dgm:spPr>
      <dgm:t>
        <a:bodyPr/>
        <a:lstStyle/>
        <a:p>
          <a:r>
            <a:rPr lang="en-US" dirty="0" smtClean="0"/>
            <a:t>Category 2 SLG goal</a:t>
          </a:r>
          <a:endParaRPr lang="en-US" dirty="0"/>
        </a:p>
      </dgm:t>
    </dgm:pt>
    <dgm:pt modelId="{4CAFDD72-A086-4733-B2CC-F41FE2E13F61}" type="parTrans" cxnId="{C4367256-D7D2-444F-A449-7150B9CF2459}">
      <dgm:prSet/>
      <dgm:spPr>
        <a:ln>
          <a:prstDash val="solid"/>
        </a:ln>
      </dgm:spPr>
      <dgm:t>
        <a:bodyPr/>
        <a:lstStyle/>
        <a:p>
          <a:endParaRPr lang="en-US"/>
        </a:p>
      </dgm:t>
    </dgm:pt>
    <dgm:pt modelId="{6128AA30-6142-46F3-B95F-A0F510776FFA}" type="sibTrans" cxnId="{C4367256-D7D2-444F-A449-7150B9CF2459}">
      <dgm:prSet/>
      <dgm:spPr/>
      <dgm:t>
        <a:bodyPr/>
        <a:lstStyle/>
        <a:p>
          <a:endParaRPr lang="en-US"/>
        </a:p>
      </dgm:t>
    </dgm:pt>
    <dgm:pt modelId="{066652A4-C158-4DDD-B777-F5C763034DD7}">
      <dgm:prSet phldrT="[Text]"/>
      <dgm:spPr>
        <a:ln>
          <a:prstDash val="solid"/>
        </a:ln>
      </dgm:spPr>
      <dgm:t>
        <a:bodyPr/>
        <a:lstStyle/>
        <a:p>
          <a:r>
            <a:rPr lang="en-US" dirty="0" smtClean="0"/>
            <a:t>Teachers in non-tested grades and subjects</a:t>
          </a:r>
          <a:endParaRPr lang="en-US" dirty="0"/>
        </a:p>
      </dgm:t>
    </dgm:pt>
    <dgm:pt modelId="{AECC20EE-2F3F-4351-BEB0-DD510FCB1AE5}" type="parTrans" cxnId="{8FCD7FB5-7664-4D4B-9418-1D4C7B40A166}">
      <dgm:prSet/>
      <dgm:spPr/>
      <dgm:t>
        <a:bodyPr/>
        <a:lstStyle/>
        <a:p>
          <a:endParaRPr lang="en-US"/>
        </a:p>
      </dgm:t>
    </dgm:pt>
    <dgm:pt modelId="{B38106DA-53E7-4564-B9E8-FEEC7C23DB63}" type="sibTrans" cxnId="{8FCD7FB5-7664-4D4B-9418-1D4C7B40A166}">
      <dgm:prSet/>
      <dgm:spPr/>
      <dgm:t>
        <a:bodyPr/>
        <a:lstStyle/>
        <a:p>
          <a:endParaRPr lang="en-US"/>
        </a:p>
      </dgm:t>
    </dgm:pt>
    <dgm:pt modelId="{8453B0EB-D384-45D4-8CA4-39C04E4B1BEA}">
      <dgm:prSet phldrT="[Text]"/>
      <dgm:spPr>
        <a:solidFill>
          <a:schemeClr val="accent3">
            <a:lumMod val="20000"/>
            <a:lumOff val="80000"/>
            <a:alpha val="90000"/>
          </a:schemeClr>
        </a:solidFill>
        <a:ln>
          <a:prstDash val="solid"/>
        </a:ln>
      </dgm:spPr>
      <dgm:t>
        <a:bodyPr/>
        <a:lstStyle/>
        <a:p>
          <a:r>
            <a:rPr lang="en-US" dirty="0" smtClean="0"/>
            <a:t>Category 2 SLG goal</a:t>
          </a:r>
          <a:endParaRPr lang="en-US" dirty="0"/>
        </a:p>
      </dgm:t>
    </dgm:pt>
    <dgm:pt modelId="{E540E78B-5F22-4494-81C2-B6F34BA07B6C}" type="parTrans" cxnId="{050BCA50-4621-4D6A-8D44-2A4679812A65}">
      <dgm:prSet/>
      <dgm:spPr>
        <a:ln>
          <a:prstDash val="solid"/>
        </a:ln>
      </dgm:spPr>
      <dgm:t>
        <a:bodyPr/>
        <a:lstStyle/>
        <a:p>
          <a:endParaRPr lang="en-US"/>
        </a:p>
      </dgm:t>
    </dgm:pt>
    <dgm:pt modelId="{EF969DA5-6DE1-4CDA-8CDF-6FF6354708DC}" type="sibTrans" cxnId="{050BCA50-4621-4D6A-8D44-2A4679812A65}">
      <dgm:prSet/>
      <dgm:spPr/>
      <dgm:t>
        <a:bodyPr/>
        <a:lstStyle/>
        <a:p>
          <a:endParaRPr lang="en-US"/>
        </a:p>
      </dgm:t>
    </dgm:pt>
    <dgm:pt modelId="{80E194CA-27E8-40FA-939F-77D1247CEC71}">
      <dgm:prSet phldrT="[Text]"/>
      <dgm:spPr>
        <a:solidFill>
          <a:schemeClr val="accent3">
            <a:lumMod val="20000"/>
            <a:lumOff val="80000"/>
            <a:alpha val="90000"/>
          </a:schemeClr>
        </a:solidFill>
        <a:ln>
          <a:prstDash val="solid"/>
        </a:ln>
      </dgm:spPr>
      <dgm:t>
        <a:bodyPr/>
        <a:lstStyle/>
        <a:p>
          <a:r>
            <a:rPr lang="en-US" dirty="0" smtClean="0"/>
            <a:t>Category 2 SLG goal</a:t>
          </a:r>
          <a:endParaRPr lang="en-US" dirty="0"/>
        </a:p>
      </dgm:t>
    </dgm:pt>
    <dgm:pt modelId="{6B23B4E9-E062-44C7-94D1-628540A2007D}" type="parTrans" cxnId="{7BCB688F-602B-44C3-A8E1-490021E523A7}">
      <dgm:prSet/>
      <dgm:spPr>
        <a:ln>
          <a:prstDash val="solid"/>
        </a:ln>
      </dgm:spPr>
      <dgm:t>
        <a:bodyPr/>
        <a:lstStyle/>
        <a:p>
          <a:endParaRPr lang="en-US"/>
        </a:p>
      </dgm:t>
    </dgm:pt>
    <dgm:pt modelId="{01B2A8B9-CB31-4745-B137-207C237F76B5}" type="sibTrans" cxnId="{7BCB688F-602B-44C3-A8E1-490021E523A7}">
      <dgm:prSet/>
      <dgm:spPr/>
      <dgm:t>
        <a:bodyPr/>
        <a:lstStyle/>
        <a:p>
          <a:endParaRPr lang="en-US"/>
        </a:p>
      </dgm:t>
    </dgm:pt>
    <dgm:pt modelId="{2703E1FE-6ED3-424E-9DED-437362449337}" type="pres">
      <dgm:prSet presAssocID="{24881D0B-A348-4688-A210-7C85871D650D}" presName="diagram" presStyleCnt="0">
        <dgm:presLayoutVars>
          <dgm:chPref val="1"/>
          <dgm:dir/>
          <dgm:animOne val="branch"/>
          <dgm:animLvl val="lvl"/>
          <dgm:resizeHandles/>
        </dgm:presLayoutVars>
      </dgm:prSet>
      <dgm:spPr/>
      <dgm:t>
        <a:bodyPr/>
        <a:lstStyle/>
        <a:p>
          <a:endParaRPr lang="en-US"/>
        </a:p>
      </dgm:t>
    </dgm:pt>
    <dgm:pt modelId="{F0FD9259-7F51-4330-922A-03359BA6CA77}" type="pres">
      <dgm:prSet presAssocID="{5A6253A0-9CD3-4168-9528-2C2972F0BDA0}" presName="root" presStyleCnt="0"/>
      <dgm:spPr/>
    </dgm:pt>
    <dgm:pt modelId="{676B5DA1-5F0B-47A7-9B0B-78EE2D7A4764}" type="pres">
      <dgm:prSet presAssocID="{5A6253A0-9CD3-4168-9528-2C2972F0BDA0}" presName="rootComposite" presStyleCnt="0"/>
      <dgm:spPr/>
    </dgm:pt>
    <dgm:pt modelId="{A6469140-A3B7-4457-9382-C3026CA7DA7B}" type="pres">
      <dgm:prSet presAssocID="{5A6253A0-9CD3-4168-9528-2C2972F0BDA0}" presName="rootText" presStyleLbl="node1" presStyleIdx="0" presStyleCnt="2"/>
      <dgm:spPr/>
      <dgm:t>
        <a:bodyPr/>
        <a:lstStyle/>
        <a:p>
          <a:endParaRPr lang="en-US"/>
        </a:p>
      </dgm:t>
    </dgm:pt>
    <dgm:pt modelId="{3C932A34-EA2B-4822-A9DB-2BB34793890D}" type="pres">
      <dgm:prSet presAssocID="{5A6253A0-9CD3-4168-9528-2C2972F0BDA0}" presName="rootConnector" presStyleLbl="node1" presStyleIdx="0" presStyleCnt="2"/>
      <dgm:spPr/>
      <dgm:t>
        <a:bodyPr/>
        <a:lstStyle/>
        <a:p>
          <a:endParaRPr lang="en-US"/>
        </a:p>
      </dgm:t>
    </dgm:pt>
    <dgm:pt modelId="{C7412F00-FFA9-4B18-8C56-E3C6BE4F16C0}" type="pres">
      <dgm:prSet presAssocID="{5A6253A0-9CD3-4168-9528-2C2972F0BDA0}" presName="childShape" presStyleCnt="0"/>
      <dgm:spPr/>
    </dgm:pt>
    <dgm:pt modelId="{B2C1775E-6A97-4810-B839-F14A2E4635C7}" type="pres">
      <dgm:prSet presAssocID="{CC4BBD73-2DA0-4132-B579-46E6351BF0AA}" presName="Name13" presStyleLbl="parChTrans1D2" presStyleIdx="0" presStyleCnt="4"/>
      <dgm:spPr/>
      <dgm:t>
        <a:bodyPr/>
        <a:lstStyle/>
        <a:p>
          <a:endParaRPr lang="en-US"/>
        </a:p>
      </dgm:t>
    </dgm:pt>
    <dgm:pt modelId="{E5192106-1420-4032-8EAE-21BE56BB1A79}" type="pres">
      <dgm:prSet presAssocID="{8BD5A34B-D126-4FBA-B4B6-9F5A987ADA20}" presName="childText" presStyleLbl="bgAcc1" presStyleIdx="0" presStyleCnt="4">
        <dgm:presLayoutVars>
          <dgm:bulletEnabled val="1"/>
        </dgm:presLayoutVars>
      </dgm:prSet>
      <dgm:spPr/>
      <dgm:t>
        <a:bodyPr/>
        <a:lstStyle/>
        <a:p>
          <a:endParaRPr lang="en-US"/>
        </a:p>
      </dgm:t>
    </dgm:pt>
    <dgm:pt modelId="{56D8841E-9183-47C5-9471-9CB6B81D4309}" type="pres">
      <dgm:prSet presAssocID="{4CAFDD72-A086-4733-B2CC-F41FE2E13F61}" presName="Name13" presStyleLbl="parChTrans1D2" presStyleIdx="1" presStyleCnt="4"/>
      <dgm:spPr/>
      <dgm:t>
        <a:bodyPr/>
        <a:lstStyle/>
        <a:p>
          <a:endParaRPr lang="en-US"/>
        </a:p>
      </dgm:t>
    </dgm:pt>
    <dgm:pt modelId="{86A97CCC-FE35-44F9-A7C9-0CEC77D42A7D}" type="pres">
      <dgm:prSet presAssocID="{0FAD2DE3-942A-4967-8AB1-812E151DC7FE}" presName="childText" presStyleLbl="bgAcc1" presStyleIdx="1" presStyleCnt="4">
        <dgm:presLayoutVars>
          <dgm:bulletEnabled val="1"/>
        </dgm:presLayoutVars>
      </dgm:prSet>
      <dgm:spPr/>
      <dgm:t>
        <a:bodyPr/>
        <a:lstStyle/>
        <a:p>
          <a:endParaRPr lang="en-US"/>
        </a:p>
      </dgm:t>
    </dgm:pt>
    <dgm:pt modelId="{2611B10E-4AB7-4D42-B706-28B24B8349B7}" type="pres">
      <dgm:prSet presAssocID="{066652A4-C158-4DDD-B777-F5C763034DD7}" presName="root" presStyleCnt="0"/>
      <dgm:spPr/>
    </dgm:pt>
    <dgm:pt modelId="{520519D9-8B51-464A-A426-B588BE063EE8}" type="pres">
      <dgm:prSet presAssocID="{066652A4-C158-4DDD-B777-F5C763034DD7}" presName="rootComposite" presStyleCnt="0"/>
      <dgm:spPr/>
    </dgm:pt>
    <dgm:pt modelId="{8B585317-3B49-4171-81DE-1A3517B888C5}" type="pres">
      <dgm:prSet presAssocID="{066652A4-C158-4DDD-B777-F5C763034DD7}" presName="rootText" presStyleLbl="node1" presStyleIdx="1" presStyleCnt="2"/>
      <dgm:spPr/>
      <dgm:t>
        <a:bodyPr/>
        <a:lstStyle/>
        <a:p>
          <a:endParaRPr lang="en-US"/>
        </a:p>
      </dgm:t>
    </dgm:pt>
    <dgm:pt modelId="{FF79C749-E289-41D6-81E3-A3CC598066DC}" type="pres">
      <dgm:prSet presAssocID="{066652A4-C158-4DDD-B777-F5C763034DD7}" presName="rootConnector" presStyleLbl="node1" presStyleIdx="1" presStyleCnt="2"/>
      <dgm:spPr/>
      <dgm:t>
        <a:bodyPr/>
        <a:lstStyle/>
        <a:p>
          <a:endParaRPr lang="en-US"/>
        </a:p>
      </dgm:t>
    </dgm:pt>
    <dgm:pt modelId="{23A58073-2A64-47E5-B705-05A8321737C6}" type="pres">
      <dgm:prSet presAssocID="{066652A4-C158-4DDD-B777-F5C763034DD7}" presName="childShape" presStyleCnt="0"/>
      <dgm:spPr/>
    </dgm:pt>
    <dgm:pt modelId="{B70B5FE9-73F2-4FB9-AC64-68F556610845}" type="pres">
      <dgm:prSet presAssocID="{E540E78B-5F22-4494-81C2-B6F34BA07B6C}" presName="Name13" presStyleLbl="parChTrans1D2" presStyleIdx="2" presStyleCnt="4"/>
      <dgm:spPr/>
      <dgm:t>
        <a:bodyPr/>
        <a:lstStyle/>
        <a:p>
          <a:endParaRPr lang="en-US"/>
        </a:p>
      </dgm:t>
    </dgm:pt>
    <dgm:pt modelId="{E13869B9-7834-4003-8E14-B6C6FCAC73DD}" type="pres">
      <dgm:prSet presAssocID="{8453B0EB-D384-45D4-8CA4-39C04E4B1BEA}" presName="childText" presStyleLbl="bgAcc1" presStyleIdx="2" presStyleCnt="4">
        <dgm:presLayoutVars>
          <dgm:bulletEnabled val="1"/>
        </dgm:presLayoutVars>
      </dgm:prSet>
      <dgm:spPr/>
      <dgm:t>
        <a:bodyPr/>
        <a:lstStyle/>
        <a:p>
          <a:endParaRPr lang="en-US"/>
        </a:p>
      </dgm:t>
    </dgm:pt>
    <dgm:pt modelId="{12A80BCD-D8D0-446C-8D1A-2FC977668112}" type="pres">
      <dgm:prSet presAssocID="{6B23B4E9-E062-44C7-94D1-628540A2007D}" presName="Name13" presStyleLbl="parChTrans1D2" presStyleIdx="3" presStyleCnt="4"/>
      <dgm:spPr/>
      <dgm:t>
        <a:bodyPr/>
        <a:lstStyle/>
        <a:p>
          <a:endParaRPr lang="en-US"/>
        </a:p>
      </dgm:t>
    </dgm:pt>
    <dgm:pt modelId="{8BDCBE2B-6E22-4BF4-B991-4B153867410D}" type="pres">
      <dgm:prSet presAssocID="{80E194CA-27E8-40FA-939F-77D1247CEC71}" presName="childText" presStyleLbl="bgAcc1" presStyleIdx="3" presStyleCnt="4" custLinFactNeighborX="1166" custLinFactNeighborY="-1766">
        <dgm:presLayoutVars>
          <dgm:bulletEnabled val="1"/>
        </dgm:presLayoutVars>
      </dgm:prSet>
      <dgm:spPr/>
      <dgm:t>
        <a:bodyPr/>
        <a:lstStyle/>
        <a:p>
          <a:endParaRPr lang="en-US"/>
        </a:p>
      </dgm:t>
    </dgm:pt>
  </dgm:ptLst>
  <dgm:cxnLst>
    <dgm:cxn modelId="{D5CC8800-F9CC-40D4-A333-E56F306B9AD8}" type="presOf" srcId="{5A6253A0-9CD3-4168-9528-2C2972F0BDA0}" destId="{3C932A34-EA2B-4822-A9DB-2BB34793890D}" srcOrd="1" destOrd="0" presId="urn:microsoft.com/office/officeart/2005/8/layout/hierarchy3"/>
    <dgm:cxn modelId="{8ADF3B52-6488-42FB-B8D5-E8F188BB57BC}" type="presOf" srcId="{8453B0EB-D384-45D4-8CA4-39C04E4B1BEA}" destId="{E13869B9-7834-4003-8E14-B6C6FCAC73DD}" srcOrd="0" destOrd="0" presId="urn:microsoft.com/office/officeart/2005/8/layout/hierarchy3"/>
    <dgm:cxn modelId="{C4367256-D7D2-444F-A449-7150B9CF2459}" srcId="{5A6253A0-9CD3-4168-9528-2C2972F0BDA0}" destId="{0FAD2DE3-942A-4967-8AB1-812E151DC7FE}" srcOrd="1" destOrd="0" parTransId="{4CAFDD72-A086-4733-B2CC-F41FE2E13F61}" sibTransId="{6128AA30-6142-46F3-B95F-A0F510776FFA}"/>
    <dgm:cxn modelId="{5E8CC01C-703C-43D8-BB8B-4CE7683F57DF}" type="presOf" srcId="{066652A4-C158-4DDD-B777-F5C763034DD7}" destId="{FF79C749-E289-41D6-81E3-A3CC598066DC}" srcOrd="1" destOrd="0" presId="urn:microsoft.com/office/officeart/2005/8/layout/hierarchy3"/>
    <dgm:cxn modelId="{6A795449-11CE-4B19-BE50-C6C9B382CF82}" type="presOf" srcId="{6B23B4E9-E062-44C7-94D1-628540A2007D}" destId="{12A80BCD-D8D0-446C-8D1A-2FC977668112}" srcOrd="0" destOrd="0" presId="urn:microsoft.com/office/officeart/2005/8/layout/hierarchy3"/>
    <dgm:cxn modelId="{1D311F9E-74A8-40DF-A96B-98B873B33DD3}" srcId="{24881D0B-A348-4688-A210-7C85871D650D}" destId="{5A6253A0-9CD3-4168-9528-2C2972F0BDA0}" srcOrd="0" destOrd="0" parTransId="{1BA2F8CA-9F19-4FE4-B3E6-6BB99C5060C6}" sibTransId="{89CF5ACE-F7A8-4610-8987-AAF9B5F5977E}"/>
    <dgm:cxn modelId="{6D117B23-7F4E-4C77-9666-6FD47AA5E330}" type="presOf" srcId="{4CAFDD72-A086-4733-B2CC-F41FE2E13F61}" destId="{56D8841E-9183-47C5-9471-9CB6B81D4309}" srcOrd="0" destOrd="0" presId="urn:microsoft.com/office/officeart/2005/8/layout/hierarchy3"/>
    <dgm:cxn modelId="{77BEF7E9-51FF-4947-8926-04EF33E32651}" type="presOf" srcId="{80E194CA-27E8-40FA-939F-77D1247CEC71}" destId="{8BDCBE2B-6E22-4BF4-B991-4B153867410D}" srcOrd="0" destOrd="0" presId="urn:microsoft.com/office/officeart/2005/8/layout/hierarchy3"/>
    <dgm:cxn modelId="{7BCB688F-602B-44C3-A8E1-490021E523A7}" srcId="{066652A4-C158-4DDD-B777-F5C763034DD7}" destId="{80E194CA-27E8-40FA-939F-77D1247CEC71}" srcOrd="1" destOrd="0" parTransId="{6B23B4E9-E062-44C7-94D1-628540A2007D}" sibTransId="{01B2A8B9-CB31-4745-B137-207C237F76B5}"/>
    <dgm:cxn modelId="{D03CF455-0B7F-41E8-8666-46ED3C4A8A45}" type="presOf" srcId="{0FAD2DE3-942A-4967-8AB1-812E151DC7FE}" destId="{86A97CCC-FE35-44F9-A7C9-0CEC77D42A7D}" srcOrd="0" destOrd="0" presId="urn:microsoft.com/office/officeart/2005/8/layout/hierarchy3"/>
    <dgm:cxn modelId="{DB4C13AF-28C4-478F-BF1A-1DD04937993D}" type="presOf" srcId="{5A6253A0-9CD3-4168-9528-2C2972F0BDA0}" destId="{A6469140-A3B7-4457-9382-C3026CA7DA7B}" srcOrd="0" destOrd="0" presId="urn:microsoft.com/office/officeart/2005/8/layout/hierarchy3"/>
    <dgm:cxn modelId="{8A3DB830-B988-441C-8246-55B213DCCE01}" type="presOf" srcId="{24881D0B-A348-4688-A210-7C85871D650D}" destId="{2703E1FE-6ED3-424E-9DED-437362449337}" srcOrd="0" destOrd="0" presId="urn:microsoft.com/office/officeart/2005/8/layout/hierarchy3"/>
    <dgm:cxn modelId="{050BCA50-4621-4D6A-8D44-2A4679812A65}" srcId="{066652A4-C158-4DDD-B777-F5C763034DD7}" destId="{8453B0EB-D384-45D4-8CA4-39C04E4B1BEA}" srcOrd="0" destOrd="0" parTransId="{E540E78B-5F22-4494-81C2-B6F34BA07B6C}" sibTransId="{EF969DA5-6DE1-4CDA-8CDF-6FF6354708DC}"/>
    <dgm:cxn modelId="{1313C5F1-D83A-48ED-931C-5C085DB812CD}" type="presOf" srcId="{E540E78B-5F22-4494-81C2-B6F34BA07B6C}" destId="{B70B5FE9-73F2-4FB9-AC64-68F556610845}" srcOrd="0" destOrd="0" presId="urn:microsoft.com/office/officeart/2005/8/layout/hierarchy3"/>
    <dgm:cxn modelId="{56C87FD8-3FDC-4718-9CCF-0B3322FAF0E6}" type="presOf" srcId="{066652A4-C158-4DDD-B777-F5C763034DD7}" destId="{8B585317-3B49-4171-81DE-1A3517B888C5}" srcOrd="0" destOrd="0" presId="urn:microsoft.com/office/officeart/2005/8/layout/hierarchy3"/>
    <dgm:cxn modelId="{8FCD7FB5-7664-4D4B-9418-1D4C7B40A166}" srcId="{24881D0B-A348-4688-A210-7C85871D650D}" destId="{066652A4-C158-4DDD-B777-F5C763034DD7}" srcOrd="1" destOrd="0" parTransId="{AECC20EE-2F3F-4351-BEB0-DD510FCB1AE5}" sibTransId="{B38106DA-53E7-4564-B9E8-FEEC7C23DB63}"/>
    <dgm:cxn modelId="{2633EA2D-C8ED-414A-8094-7AF90F9A1AE4}" type="presOf" srcId="{CC4BBD73-2DA0-4132-B579-46E6351BF0AA}" destId="{B2C1775E-6A97-4810-B839-F14A2E4635C7}" srcOrd="0" destOrd="0" presId="urn:microsoft.com/office/officeart/2005/8/layout/hierarchy3"/>
    <dgm:cxn modelId="{664C1C30-9F33-48DB-A088-DFA9E295ECA4}" srcId="{5A6253A0-9CD3-4168-9528-2C2972F0BDA0}" destId="{8BD5A34B-D126-4FBA-B4B6-9F5A987ADA20}" srcOrd="0" destOrd="0" parTransId="{CC4BBD73-2DA0-4132-B579-46E6351BF0AA}" sibTransId="{96131758-164F-4178-8308-3D8A3E770250}"/>
    <dgm:cxn modelId="{7E49B909-53D8-4E80-BA79-876046FB5728}" type="presOf" srcId="{8BD5A34B-D126-4FBA-B4B6-9F5A987ADA20}" destId="{E5192106-1420-4032-8EAE-21BE56BB1A79}" srcOrd="0" destOrd="0" presId="urn:microsoft.com/office/officeart/2005/8/layout/hierarchy3"/>
    <dgm:cxn modelId="{8914A49C-F181-44B7-A886-63886911975E}" type="presParOf" srcId="{2703E1FE-6ED3-424E-9DED-437362449337}" destId="{F0FD9259-7F51-4330-922A-03359BA6CA77}" srcOrd="0" destOrd="0" presId="urn:microsoft.com/office/officeart/2005/8/layout/hierarchy3"/>
    <dgm:cxn modelId="{091DDD13-81BB-47C8-BE17-EE0C98B02674}" type="presParOf" srcId="{F0FD9259-7F51-4330-922A-03359BA6CA77}" destId="{676B5DA1-5F0B-47A7-9B0B-78EE2D7A4764}" srcOrd="0" destOrd="0" presId="urn:microsoft.com/office/officeart/2005/8/layout/hierarchy3"/>
    <dgm:cxn modelId="{408F7A87-2338-44BE-89AE-01881345EAC5}" type="presParOf" srcId="{676B5DA1-5F0B-47A7-9B0B-78EE2D7A4764}" destId="{A6469140-A3B7-4457-9382-C3026CA7DA7B}" srcOrd="0" destOrd="0" presId="urn:microsoft.com/office/officeart/2005/8/layout/hierarchy3"/>
    <dgm:cxn modelId="{4505C333-B705-458C-9D21-4AABC81F7BD8}" type="presParOf" srcId="{676B5DA1-5F0B-47A7-9B0B-78EE2D7A4764}" destId="{3C932A34-EA2B-4822-A9DB-2BB34793890D}" srcOrd="1" destOrd="0" presId="urn:microsoft.com/office/officeart/2005/8/layout/hierarchy3"/>
    <dgm:cxn modelId="{494FD365-CD99-4B2C-8997-2D7CA2974A0A}" type="presParOf" srcId="{F0FD9259-7F51-4330-922A-03359BA6CA77}" destId="{C7412F00-FFA9-4B18-8C56-E3C6BE4F16C0}" srcOrd="1" destOrd="0" presId="urn:microsoft.com/office/officeart/2005/8/layout/hierarchy3"/>
    <dgm:cxn modelId="{FC434A69-F12F-482A-A9F9-5F5871770BCB}" type="presParOf" srcId="{C7412F00-FFA9-4B18-8C56-E3C6BE4F16C0}" destId="{B2C1775E-6A97-4810-B839-F14A2E4635C7}" srcOrd="0" destOrd="0" presId="urn:microsoft.com/office/officeart/2005/8/layout/hierarchy3"/>
    <dgm:cxn modelId="{9B302EA5-9A82-4B2D-AF14-D25C4CDDDB65}" type="presParOf" srcId="{C7412F00-FFA9-4B18-8C56-E3C6BE4F16C0}" destId="{E5192106-1420-4032-8EAE-21BE56BB1A79}" srcOrd="1" destOrd="0" presId="urn:microsoft.com/office/officeart/2005/8/layout/hierarchy3"/>
    <dgm:cxn modelId="{3D2FE063-844B-4B53-B0E4-BF18B931958A}" type="presParOf" srcId="{C7412F00-FFA9-4B18-8C56-E3C6BE4F16C0}" destId="{56D8841E-9183-47C5-9471-9CB6B81D4309}" srcOrd="2" destOrd="0" presId="urn:microsoft.com/office/officeart/2005/8/layout/hierarchy3"/>
    <dgm:cxn modelId="{3D2FDA78-E083-47A1-80BC-1F408DDB3A5D}" type="presParOf" srcId="{C7412F00-FFA9-4B18-8C56-E3C6BE4F16C0}" destId="{86A97CCC-FE35-44F9-A7C9-0CEC77D42A7D}" srcOrd="3" destOrd="0" presId="urn:microsoft.com/office/officeart/2005/8/layout/hierarchy3"/>
    <dgm:cxn modelId="{116FAC8C-66DF-4FFB-A7CA-8753184828C5}" type="presParOf" srcId="{2703E1FE-6ED3-424E-9DED-437362449337}" destId="{2611B10E-4AB7-4D42-B706-28B24B8349B7}" srcOrd="1" destOrd="0" presId="urn:microsoft.com/office/officeart/2005/8/layout/hierarchy3"/>
    <dgm:cxn modelId="{B90748ED-1C72-4CFF-A103-D762B682DAAF}" type="presParOf" srcId="{2611B10E-4AB7-4D42-B706-28B24B8349B7}" destId="{520519D9-8B51-464A-A426-B588BE063EE8}" srcOrd="0" destOrd="0" presId="urn:microsoft.com/office/officeart/2005/8/layout/hierarchy3"/>
    <dgm:cxn modelId="{D747EA31-AC0B-4177-AE7B-3DA93CC9413B}" type="presParOf" srcId="{520519D9-8B51-464A-A426-B588BE063EE8}" destId="{8B585317-3B49-4171-81DE-1A3517B888C5}" srcOrd="0" destOrd="0" presId="urn:microsoft.com/office/officeart/2005/8/layout/hierarchy3"/>
    <dgm:cxn modelId="{9E786B98-1D2B-4E9C-B4C3-36CC3CC7A326}" type="presParOf" srcId="{520519D9-8B51-464A-A426-B588BE063EE8}" destId="{FF79C749-E289-41D6-81E3-A3CC598066DC}" srcOrd="1" destOrd="0" presId="urn:microsoft.com/office/officeart/2005/8/layout/hierarchy3"/>
    <dgm:cxn modelId="{2FC9B460-803B-4CC9-A038-9676C2CEC210}" type="presParOf" srcId="{2611B10E-4AB7-4D42-B706-28B24B8349B7}" destId="{23A58073-2A64-47E5-B705-05A8321737C6}" srcOrd="1" destOrd="0" presId="urn:microsoft.com/office/officeart/2005/8/layout/hierarchy3"/>
    <dgm:cxn modelId="{9F09A114-AE2C-481F-9A52-8A9915829F9A}" type="presParOf" srcId="{23A58073-2A64-47E5-B705-05A8321737C6}" destId="{B70B5FE9-73F2-4FB9-AC64-68F556610845}" srcOrd="0" destOrd="0" presId="urn:microsoft.com/office/officeart/2005/8/layout/hierarchy3"/>
    <dgm:cxn modelId="{365C24CE-2E43-4972-B2C0-8770A6451DC0}" type="presParOf" srcId="{23A58073-2A64-47E5-B705-05A8321737C6}" destId="{E13869B9-7834-4003-8E14-B6C6FCAC73DD}" srcOrd="1" destOrd="0" presId="urn:microsoft.com/office/officeart/2005/8/layout/hierarchy3"/>
    <dgm:cxn modelId="{4A6D3AE4-C680-4E73-8227-0D6A4BA14EEE}" type="presParOf" srcId="{23A58073-2A64-47E5-B705-05A8321737C6}" destId="{12A80BCD-D8D0-446C-8D1A-2FC977668112}" srcOrd="2" destOrd="0" presId="urn:microsoft.com/office/officeart/2005/8/layout/hierarchy3"/>
    <dgm:cxn modelId="{5EF73AA9-43C9-4F54-9C68-EA3B69F2FCD1}" type="presParOf" srcId="{23A58073-2A64-47E5-B705-05A8321737C6}" destId="{8BDCBE2B-6E22-4BF4-B991-4B153867410D}"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469140-A3B7-4457-9382-C3026CA7DA7B}">
      <dsp:nvSpPr>
        <dsp:cNvPr id="0" name=""/>
        <dsp:cNvSpPr/>
      </dsp:nvSpPr>
      <dsp:spPr>
        <a:xfrm>
          <a:off x="1253132" y="992"/>
          <a:ext cx="1595437" cy="797718"/>
        </a:xfrm>
        <a:prstGeom prst="roundRect">
          <a:avLst>
            <a:gd name="adj" fmla="val 10000"/>
          </a:avLst>
        </a:prstGeom>
        <a:solidFill>
          <a:schemeClr val="accent2">
            <a:hueOff val="0"/>
            <a:satOff val="0"/>
            <a:lumOff val="0"/>
            <a:alphaOff val="0"/>
          </a:schemeClr>
        </a:solidFill>
        <a:ln w="11429" cap="flat" cmpd="sng" algn="ctr">
          <a:solidFill>
            <a:scrgbClr r="0" g="0" b="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en-US" sz="1400" kern="1200" dirty="0" smtClean="0"/>
            <a:t>Teachers in tested grades and subjects &amp; Principals </a:t>
          </a:r>
          <a:endParaRPr lang="en-US" sz="1400" kern="1200" dirty="0"/>
        </a:p>
      </dsp:txBody>
      <dsp:txXfrm>
        <a:off x="1276496" y="24356"/>
        <a:ext cx="1548709" cy="750990"/>
      </dsp:txXfrm>
    </dsp:sp>
    <dsp:sp modelId="{B2C1775E-6A97-4810-B839-F14A2E4635C7}">
      <dsp:nvSpPr>
        <dsp:cNvPr id="0" name=""/>
        <dsp:cNvSpPr/>
      </dsp:nvSpPr>
      <dsp:spPr>
        <a:xfrm>
          <a:off x="1412676" y="798710"/>
          <a:ext cx="159543" cy="598289"/>
        </a:xfrm>
        <a:custGeom>
          <a:avLst/>
          <a:gdLst/>
          <a:ahLst/>
          <a:cxnLst/>
          <a:rect l="0" t="0" r="0" b="0"/>
          <a:pathLst>
            <a:path>
              <a:moveTo>
                <a:pt x="0" y="0"/>
              </a:moveTo>
              <a:lnTo>
                <a:pt x="0" y="598289"/>
              </a:lnTo>
              <a:lnTo>
                <a:pt x="159543" y="598289"/>
              </a:lnTo>
            </a:path>
          </a:pathLst>
        </a:custGeom>
        <a:noFill/>
        <a:ln w="11429" cap="flat" cmpd="sng" algn="ctr">
          <a:solidFill>
            <a:scrgbClr r="0" g="0" b="0"/>
          </a:solidFill>
          <a:prstDash val="solid"/>
        </a:ln>
        <a:effectLst/>
      </dsp:spPr>
      <dsp:style>
        <a:lnRef idx="2">
          <a:scrgbClr r="0" g="0" b="0"/>
        </a:lnRef>
        <a:fillRef idx="0">
          <a:scrgbClr r="0" g="0" b="0"/>
        </a:fillRef>
        <a:effectRef idx="0">
          <a:scrgbClr r="0" g="0" b="0"/>
        </a:effectRef>
        <a:fontRef idx="minor"/>
      </dsp:style>
    </dsp:sp>
    <dsp:sp modelId="{E5192106-1420-4032-8EAE-21BE56BB1A79}">
      <dsp:nvSpPr>
        <dsp:cNvPr id="0" name=""/>
        <dsp:cNvSpPr/>
      </dsp:nvSpPr>
      <dsp:spPr>
        <a:xfrm>
          <a:off x="1572220" y="998140"/>
          <a:ext cx="1276350" cy="797718"/>
        </a:xfrm>
        <a:prstGeom prst="roundRect">
          <a:avLst>
            <a:gd name="adj" fmla="val 10000"/>
          </a:avLst>
        </a:prstGeom>
        <a:solidFill>
          <a:schemeClr val="accent2">
            <a:lumMod val="40000"/>
            <a:lumOff val="60000"/>
            <a:alpha val="90000"/>
          </a:schemeClr>
        </a:solidFill>
        <a:ln w="11429" cap="flat" cmpd="sng" algn="ctr">
          <a:solidFill>
            <a:scrgbClr r="0" g="0" b="0"/>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lvl="0" algn="ctr" defTabSz="844550">
            <a:lnSpc>
              <a:spcPct val="90000"/>
            </a:lnSpc>
            <a:spcBef>
              <a:spcPct val="0"/>
            </a:spcBef>
            <a:spcAft>
              <a:spcPct val="35000"/>
            </a:spcAft>
          </a:pPr>
          <a:r>
            <a:rPr lang="en-US" sz="1900" kern="1200" dirty="0" smtClean="0"/>
            <a:t>Category 1 SLG goal</a:t>
          </a:r>
          <a:endParaRPr lang="en-US" sz="1900" kern="1200" dirty="0"/>
        </a:p>
      </dsp:txBody>
      <dsp:txXfrm>
        <a:off x="1595584" y="1021504"/>
        <a:ext cx="1229622" cy="750990"/>
      </dsp:txXfrm>
    </dsp:sp>
    <dsp:sp modelId="{56D8841E-9183-47C5-9471-9CB6B81D4309}">
      <dsp:nvSpPr>
        <dsp:cNvPr id="0" name=""/>
        <dsp:cNvSpPr/>
      </dsp:nvSpPr>
      <dsp:spPr>
        <a:xfrm>
          <a:off x="1412676" y="798710"/>
          <a:ext cx="159543" cy="1595437"/>
        </a:xfrm>
        <a:custGeom>
          <a:avLst/>
          <a:gdLst/>
          <a:ahLst/>
          <a:cxnLst/>
          <a:rect l="0" t="0" r="0" b="0"/>
          <a:pathLst>
            <a:path>
              <a:moveTo>
                <a:pt x="0" y="0"/>
              </a:moveTo>
              <a:lnTo>
                <a:pt x="0" y="1595437"/>
              </a:lnTo>
              <a:lnTo>
                <a:pt x="159543" y="1595437"/>
              </a:lnTo>
            </a:path>
          </a:pathLst>
        </a:custGeom>
        <a:noFill/>
        <a:ln w="11429" cap="flat" cmpd="sng" algn="ctr">
          <a:solidFill>
            <a:scrgbClr r="0" g="0" b="0"/>
          </a:solidFill>
          <a:prstDash val="solid"/>
        </a:ln>
        <a:effectLst/>
      </dsp:spPr>
      <dsp:style>
        <a:lnRef idx="2">
          <a:scrgbClr r="0" g="0" b="0"/>
        </a:lnRef>
        <a:fillRef idx="0">
          <a:scrgbClr r="0" g="0" b="0"/>
        </a:fillRef>
        <a:effectRef idx="0">
          <a:scrgbClr r="0" g="0" b="0"/>
        </a:effectRef>
        <a:fontRef idx="minor"/>
      </dsp:style>
    </dsp:sp>
    <dsp:sp modelId="{86A97CCC-FE35-44F9-A7C9-0CEC77D42A7D}">
      <dsp:nvSpPr>
        <dsp:cNvPr id="0" name=""/>
        <dsp:cNvSpPr/>
      </dsp:nvSpPr>
      <dsp:spPr>
        <a:xfrm>
          <a:off x="1572220" y="1995289"/>
          <a:ext cx="1276350" cy="797718"/>
        </a:xfrm>
        <a:prstGeom prst="roundRect">
          <a:avLst>
            <a:gd name="adj" fmla="val 10000"/>
          </a:avLst>
        </a:prstGeom>
        <a:solidFill>
          <a:schemeClr val="accent3">
            <a:lumMod val="20000"/>
            <a:lumOff val="80000"/>
            <a:alpha val="90000"/>
          </a:schemeClr>
        </a:solidFill>
        <a:ln w="11429" cap="flat" cmpd="sng" algn="ctr">
          <a:solidFill>
            <a:scrgbClr r="0" g="0" b="0"/>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lvl="0" algn="ctr" defTabSz="844550">
            <a:lnSpc>
              <a:spcPct val="90000"/>
            </a:lnSpc>
            <a:spcBef>
              <a:spcPct val="0"/>
            </a:spcBef>
            <a:spcAft>
              <a:spcPct val="35000"/>
            </a:spcAft>
          </a:pPr>
          <a:r>
            <a:rPr lang="en-US" sz="1900" kern="1200" dirty="0" smtClean="0"/>
            <a:t>Category 2 SLG goal</a:t>
          </a:r>
          <a:endParaRPr lang="en-US" sz="1900" kern="1200" dirty="0"/>
        </a:p>
      </dsp:txBody>
      <dsp:txXfrm>
        <a:off x="1595584" y="2018653"/>
        <a:ext cx="1229622" cy="750990"/>
      </dsp:txXfrm>
    </dsp:sp>
    <dsp:sp modelId="{8B585317-3B49-4171-81DE-1A3517B888C5}">
      <dsp:nvSpPr>
        <dsp:cNvPr id="0" name=""/>
        <dsp:cNvSpPr/>
      </dsp:nvSpPr>
      <dsp:spPr>
        <a:xfrm>
          <a:off x="3247429" y="992"/>
          <a:ext cx="1595437" cy="797718"/>
        </a:xfrm>
        <a:prstGeom prst="roundRect">
          <a:avLst>
            <a:gd name="adj" fmla="val 10000"/>
          </a:avLst>
        </a:prstGeom>
        <a:solidFill>
          <a:schemeClr val="accent2">
            <a:hueOff val="7729367"/>
            <a:satOff val="-82653"/>
            <a:lumOff val="21569"/>
            <a:alphaOff val="0"/>
          </a:schemeClr>
        </a:solidFill>
        <a:ln w="11429" cap="flat" cmpd="sng" algn="ctr">
          <a:solidFill>
            <a:scrgbClr r="0" g="0" b="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Teachers in non-tested grades and subjects</a:t>
          </a:r>
          <a:endParaRPr lang="en-US" sz="1500" kern="1200" dirty="0"/>
        </a:p>
      </dsp:txBody>
      <dsp:txXfrm>
        <a:off x="3270793" y="24356"/>
        <a:ext cx="1548709" cy="750990"/>
      </dsp:txXfrm>
    </dsp:sp>
    <dsp:sp modelId="{B70B5FE9-73F2-4FB9-AC64-68F556610845}">
      <dsp:nvSpPr>
        <dsp:cNvPr id="0" name=""/>
        <dsp:cNvSpPr/>
      </dsp:nvSpPr>
      <dsp:spPr>
        <a:xfrm>
          <a:off x="3406973" y="798710"/>
          <a:ext cx="159543" cy="598289"/>
        </a:xfrm>
        <a:custGeom>
          <a:avLst/>
          <a:gdLst/>
          <a:ahLst/>
          <a:cxnLst/>
          <a:rect l="0" t="0" r="0" b="0"/>
          <a:pathLst>
            <a:path>
              <a:moveTo>
                <a:pt x="0" y="0"/>
              </a:moveTo>
              <a:lnTo>
                <a:pt x="0" y="598289"/>
              </a:lnTo>
              <a:lnTo>
                <a:pt x="159543" y="598289"/>
              </a:lnTo>
            </a:path>
          </a:pathLst>
        </a:custGeom>
        <a:noFill/>
        <a:ln w="11429" cap="flat" cmpd="sng" algn="ctr">
          <a:solidFill>
            <a:scrgbClr r="0" g="0" b="0"/>
          </a:solidFill>
          <a:prstDash val="solid"/>
        </a:ln>
        <a:effectLst/>
      </dsp:spPr>
      <dsp:style>
        <a:lnRef idx="2">
          <a:scrgbClr r="0" g="0" b="0"/>
        </a:lnRef>
        <a:fillRef idx="0">
          <a:scrgbClr r="0" g="0" b="0"/>
        </a:fillRef>
        <a:effectRef idx="0">
          <a:scrgbClr r="0" g="0" b="0"/>
        </a:effectRef>
        <a:fontRef idx="minor"/>
      </dsp:style>
    </dsp:sp>
    <dsp:sp modelId="{E13869B9-7834-4003-8E14-B6C6FCAC73DD}">
      <dsp:nvSpPr>
        <dsp:cNvPr id="0" name=""/>
        <dsp:cNvSpPr/>
      </dsp:nvSpPr>
      <dsp:spPr>
        <a:xfrm>
          <a:off x="3566517" y="998140"/>
          <a:ext cx="1276350" cy="797718"/>
        </a:xfrm>
        <a:prstGeom prst="roundRect">
          <a:avLst>
            <a:gd name="adj" fmla="val 10000"/>
          </a:avLst>
        </a:prstGeom>
        <a:solidFill>
          <a:schemeClr val="accent3">
            <a:lumMod val="20000"/>
            <a:lumOff val="80000"/>
            <a:alpha val="90000"/>
          </a:schemeClr>
        </a:solidFill>
        <a:ln w="11429" cap="flat" cmpd="sng" algn="ctr">
          <a:solidFill>
            <a:scrgbClr r="0" g="0" b="0"/>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lvl="0" algn="ctr" defTabSz="844550">
            <a:lnSpc>
              <a:spcPct val="90000"/>
            </a:lnSpc>
            <a:spcBef>
              <a:spcPct val="0"/>
            </a:spcBef>
            <a:spcAft>
              <a:spcPct val="35000"/>
            </a:spcAft>
          </a:pPr>
          <a:r>
            <a:rPr lang="en-US" sz="1900" kern="1200" dirty="0" smtClean="0"/>
            <a:t>Category 2 SLG goal</a:t>
          </a:r>
          <a:endParaRPr lang="en-US" sz="1900" kern="1200" dirty="0"/>
        </a:p>
      </dsp:txBody>
      <dsp:txXfrm>
        <a:off x="3589881" y="1021504"/>
        <a:ext cx="1229622" cy="750990"/>
      </dsp:txXfrm>
    </dsp:sp>
    <dsp:sp modelId="{12A80BCD-D8D0-446C-8D1A-2FC977668112}">
      <dsp:nvSpPr>
        <dsp:cNvPr id="0" name=""/>
        <dsp:cNvSpPr/>
      </dsp:nvSpPr>
      <dsp:spPr>
        <a:xfrm>
          <a:off x="3406973" y="798710"/>
          <a:ext cx="174425" cy="1581349"/>
        </a:xfrm>
        <a:custGeom>
          <a:avLst/>
          <a:gdLst/>
          <a:ahLst/>
          <a:cxnLst/>
          <a:rect l="0" t="0" r="0" b="0"/>
          <a:pathLst>
            <a:path>
              <a:moveTo>
                <a:pt x="0" y="0"/>
              </a:moveTo>
              <a:lnTo>
                <a:pt x="0" y="1581349"/>
              </a:lnTo>
              <a:lnTo>
                <a:pt x="174425" y="1581349"/>
              </a:lnTo>
            </a:path>
          </a:pathLst>
        </a:custGeom>
        <a:noFill/>
        <a:ln w="11429" cap="flat" cmpd="sng" algn="ctr">
          <a:solidFill>
            <a:scrgbClr r="0" g="0" b="0"/>
          </a:solidFill>
          <a:prstDash val="solid"/>
        </a:ln>
        <a:effectLst/>
      </dsp:spPr>
      <dsp:style>
        <a:lnRef idx="2">
          <a:scrgbClr r="0" g="0" b="0"/>
        </a:lnRef>
        <a:fillRef idx="0">
          <a:scrgbClr r="0" g="0" b="0"/>
        </a:fillRef>
        <a:effectRef idx="0">
          <a:scrgbClr r="0" g="0" b="0"/>
        </a:effectRef>
        <a:fontRef idx="minor"/>
      </dsp:style>
    </dsp:sp>
    <dsp:sp modelId="{8BDCBE2B-6E22-4BF4-B991-4B153867410D}">
      <dsp:nvSpPr>
        <dsp:cNvPr id="0" name=""/>
        <dsp:cNvSpPr/>
      </dsp:nvSpPr>
      <dsp:spPr>
        <a:xfrm>
          <a:off x="3581399" y="1981201"/>
          <a:ext cx="1276350" cy="797718"/>
        </a:xfrm>
        <a:prstGeom prst="roundRect">
          <a:avLst>
            <a:gd name="adj" fmla="val 10000"/>
          </a:avLst>
        </a:prstGeom>
        <a:solidFill>
          <a:schemeClr val="accent3">
            <a:lumMod val="20000"/>
            <a:lumOff val="80000"/>
            <a:alpha val="90000"/>
          </a:schemeClr>
        </a:solidFill>
        <a:ln w="11429" cap="flat" cmpd="sng" algn="ctr">
          <a:solidFill>
            <a:scrgbClr r="0" g="0" b="0"/>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lvl="0" algn="ctr" defTabSz="844550">
            <a:lnSpc>
              <a:spcPct val="90000"/>
            </a:lnSpc>
            <a:spcBef>
              <a:spcPct val="0"/>
            </a:spcBef>
            <a:spcAft>
              <a:spcPct val="35000"/>
            </a:spcAft>
          </a:pPr>
          <a:r>
            <a:rPr lang="en-US" sz="1900" kern="1200" dirty="0" smtClean="0"/>
            <a:t>Category 2 SLG goal</a:t>
          </a:r>
          <a:endParaRPr lang="en-US" sz="1900" kern="1200" dirty="0"/>
        </a:p>
      </dsp:txBody>
      <dsp:txXfrm>
        <a:off x="3604763" y="2004565"/>
        <a:ext cx="1229622" cy="75099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F77532-0ABD-48A7-AF97-4D16CD8D7402}" type="datetimeFigureOut">
              <a:rPr lang="en-US" smtClean="0"/>
              <a:t>10/19/2015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51BCE3-C29C-4FC7-88D7-69A5D3D65775}" type="slidenum">
              <a:rPr lang="en-US" smtClean="0"/>
              <a:t>‹#›</a:t>
            </a:fld>
            <a:endParaRPr lang="en-US"/>
          </a:p>
        </p:txBody>
      </p:sp>
    </p:spTree>
    <p:extLst>
      <p:ext uri="{BB962C8B-B14F-4D97-AF65-F5344CB8AC3E}">
        <p14:creationId xmlns:p14="http://schemas.microsoft.com/office/powerpoint/2010/main" val="16394193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TF</a:t>
            </a:r>
            <a:endParaRPr lang="en-US" dirty="0"/>
          </a:p>
        </p:txBody>
      </p:sp>
      <p:sp>
        <p:nvSpPr>
          <p:cNvPr id="4" name="Slide Number Placeholder 3"/>
          <p:cNvSpPr>
            <a:spLocks noGrp="1"/>
          </p:cNvSpPr>
          <p:nvPr>
            <p:ph type="sldNum" sz="quarter" idx="10"/>
          </p:nvPr>
        </p:nvSpPr>
        <p:spPr/>
        <p:txBody>
          <a:bodyPr/>
          <a:lstStyle/>
          <a:p>
            <a:fld id="{B751BCE3-C29C-4FC7-88D7-69A5D3D65775}" type="slidenum">
              <a:rPr lang="en-US" smtClean="0"/>
              <a:t>1</a:t>
            </a:fld>
            <a:endParaRPr lang="en-US"/>
          </a:p>
        </p:txBody>
      </p:sp>
    </p:spTree>
    <p:extLst>
      <p:ext uri="{BB962C8B-B14F-4D97-AF65-F5344CB8AC3E}">
        <p14:creationId xmlns:p14="http://schemas.microsoft.com/office/powerpoint/2010/main" val="37483032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a:t>
            </a:r>
          </a:p>
          <a:p>
            <a:r>
              <a:rPr lang="en-US" dirty="0" smtClean="0"/>
              <a:t>As </a:t>
            </a:r>
            <a:r>
              <a:rPr lang="en-US" dirty="0" smtClean="0"/>
              <a:t>you are no doubt</a:t>
            </a:r>
            <a:r>
              <a:rPr lang="en-US" baseline="0" dirty="0" smtClean="0"/>
              <a:t> aware, HB 2680 in the last session generated some question as to whether SGPs would be used this year since they will rely on using Smarter data from 2015 as the baseline for determining growth. </a:t>
            </a:r>
            <a:r>
              <a:rPr lang="en-US" dirty="0" smtClean="0"/>
              <a:t>A</a:t>
            </a:r>
            <a:r>
              <a:rPr lang="en-US" baseline="0" dirty="0" smtClean="0"/>
              <a:t> letter went out to superintendent’s on September 17</a:t>
            </a:r>
            <a:r>
              <a:rPr lang="en-US" baseline="30000" dirty="0" smtClean="0"/>
              <a:t>th</a:t>
            </a:r>
            <a:r>
              <a:rPr lang="en-US" baseline="0" dirty="0" smtClean="0"/>
              <a:t> from Paula </a:t>
            </a:r>
            <a:r>
              <a:rPr lang="en-US" baseline="0" dirty="0" err="1" smtClean="0"/>
              <a:t>Radich</a:t>
            </a:r>
            <a:r>
              <a:rPr lang="en-US" baseline="0" dirty="0" smtClean="0"/>
              <a:t> our interim associate superintendent explaining a request that we have made to the USED in regard to our waiver.</a:t>
            </a:r>
          </a:p>
          <a:p>
            <a:endParaRPr lang="en-US" baseline="0" dirty="0" smtClean="0"/>
          </a:p>
          <a:p>
            <a:r>
              <a:rPr lang="en-US" baseline="0" dirty="0" smtClean="0"/>
              <a:t>The request is that for the 2015-16 SY all districts would put practices and procedures in place for SGPs and determine MSGPs for educators to whom they apply, but not use them for the purposes of evaluation. We have not yet received a response to our request from USED and will update the field as soon as we have an answer</a:t>
            </a:r>
          </a:p>
          <a:p>
            <a:endParaRPr lang="en-US" baseline="0" dirty="0" smtClean="0"/>
          </a:p>
          <a:p>
            <a:r>
              <a:rPr lang="en-US" baseline="0" dirty="0" smtClean="0"/>
              <a:t>In the meantime ODE is recommending that all educators set 2 Category 2 goals. This will ensure that regardless of whether SGPs are in play this year everyone will have two goals.</a:t>
            </a:r>
            <a:endParaRPr lang="en-US" dirty="0"/>
          </a:p>
        </p:txBody>
      </p:sp>
      <p:sp>
        <p:nvSpPr>
          <p:cNvPr id="4" name="Slide Number Placeholder 3"/>
          <p:cNvSpPr>
            <a:spLocks noGrp="1"/>
          </p:cNvSpPr>
          <p:nvPr>
            <p:ph type="sldNum" sz="quarter" idx="10"/>
          </p:nvPr>
        </p:nvSpPr>
        <p:spPr/>
        <p:txBody>
          <a:bodyPr/>
          <a:lstStyle/>
          <a:p>
            <a:fld id="{485CCD66-B6D9-43F0-A8C7-1D82BAAA01B2}" type="slidenum">
              <a:rPr lang="en-US" smtClean="0"/>
              <a:t>10</a:t>
            </a:fld>
            <a:endParaRPr lang="en-US"/>
          </a:p>
        </p:txBody>
      </p:sp>
    </p:spTree>
    <p:extLst>
      <p:ext uri="{BB962C8B-B14F-4D97-AF65-F5344CB8AC3E}">
        <p14:creationId xmlns:p14="http://schemas.microsoft.com/office/powerpoint/2010/main" val="20800697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a:t>
            </a:r>
          </a:p>
          <a:p>
            <a:r>
              <a:rPr lang="en-US" dirty="0" smtClean="0"/>
              <a:t>So </a:t>
            </a:r>
            <a:r>
              <a:rPr lang="en-US" dirty="0" smtClean="0"/>
              <a:t>what are Student Growth Percentiles?</a:t>
            </a:r>
            <a:r>
              <a:rPr lang="en-US" baseline="0" dirty="0" smtClean="0"/>
              <a:t> They are a measure of growth for individual students by comparing their improvement in achievement on the statewide assessment with his or her academic peers. This </a:t>
            </a:r>
            <a:r>
              <a:rPr lang="en-US" dirty="0" smtClean="0"/>
              <a:t>comparison group is defined solely on their state assessment scores, not on any other characteristics.</a:t>
            </a:r>
            <a:r>
              <a:rPr lang="en-US" baseline="0" dirty="0" smtClean="0"/>
              <a:t> </a:t>
            </a:r>
          </a:p>
          <a:p>
            <a:endParaRPr lang="en-US" baseline="0" dirty="0" smtClean="0"/>
          </a:p>
          <a:p>
            <a:r>
              <a:rPr lang="en-US" dirty="0" smtClean="0"/>
              <a:t>It</a:t>
            </a:r>
            <a:r>
              <a:rPr lang="en-US" baseline="0" dirty="0" smtClean="0"/>
              <a:t> is n</a:t>
            </a:r>
            <a:r>
              <a:rPr lang="en-US" dirty="0" smtClean="0"/>
              <a:t>ot</a:t>
            </a:r>
            <a:r>
              <a:rPr lang="en-US" baseline="0" dirty="0" smtClean="0"/>
              <a:t> unlike taking your child to the doctor. W</a:t>
            </a:r>
            <a:r>
              <a:rPr lang="en-US" dirty="0" smtClean="0"/>
              <a:t>hen a child goes to the doctor’s office, his weight and height are measured.  The doctor can tell us if the child’s growth in the last year is “typical”, that is: is he growing the same, less, or more than other children his age?  </a:t>
            </a:r>
          </a:p>
          <a:p>
            <a:r>
              <a:rPr lang="en-US" dirty="0" smtClean="0"/>
              <a:t> </a:t>
            </a:r>
          </a:p>
          <a:p>
            <a:endParaRPr lang="en-US" dirty="0"/>
          </a:p>
        </p:txBody>
      </p:sp>
      <p:sp>
        <p:nvSpPr>
          <p:cNvPr id="4" name="Slide Number Placeholder 3"/>
          <p:cNvSpPr>
            <a:spLocks noGrp="1"/>
          </p:cNvSpPr>
          <p:nvPr>
            <p:ph type="sldNum" sz="quarter" idx="10"/>
          </p:nvPr>
        </p:nvSpPr>
        <p:spPr/>
        <p:txBody>
          <a:bodyPr/>
          <a:lstStyle/>
          <a:p>
            <a:fld id="{05D4E4D1-BB2B-4FA5-805F-5AA7CBBF63CB}" type="slidenum">
              <a:rPr lang="en-US" smtClean="0"/>
              <a:t>11</a:t>
            </a:fld>
            <a:endParaRPr lang="en-US"/>
          </a:p>
        </p:txBody>
      </p:sp>
    </p:spTree>
    <p:extLst>
      <p:ext uri="{BB962C8B-B14F-4D97-AF65-F5344CB8AC3E}">
        <p14:creationId xmlns:p14="http://schemas.microsoft.com/office/powerpoint/2010/main" val="7935880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a:t>
            </a:r>
          </a:p>
          <a:p>
            <a:r>
              <a:rPr lang="en-US" dirty="0" smtClean="0"/>
              <a:t>In</a:t>
            </a:r>
            <a:r>
              <a:rPr lang="en-US" baseline="0" dirty="0" smtClean="0"/>
              <a:t> </a:t>
            </a:r>
            <a:r>
              <a:rPr lang="en-US" baseline="0" dirty="0" smtClean="0"/>
              <a:t>the context of evaluation, i</a:t>
            </a:r>
            <a:r>
              <a:rPr lang="en-US" dirty="0" smtClean="0"/>
              <a:t>ndividual</a:t>
            </a:r>
            <a:r>
              <a:rPr lang="en-US" baseline="0" dirty="0" smtClean="0"/>
              <a:t> Student Growth Percentiles are compiled into a list that represents a teacher’s roster. Once lined up in order from smallest growth to highest growth the exact middle score, or median, is identified. This represents the educator’s Median SPG.</a:t>
            </a:r>
          </a:p>
          <a:p>
            <a:endParaRPr lang="en-US" baseline="0" dirty="0" smtClean="0"/>
          </a:p>
          <a:p>
            <a:r>
              <a:rPr lang="en-US" dirty="0" smtClean="0"/>
              <a:t>Why was the MEDIAN selected? </a:t>
            </a:r>
            <a:r>
              <a:rPr lang="en-US" sz="1200" b="0" i="0" u="none" strike="noStrike" kern="1200" baseline="0" dirty="0" smtClean="0">
                <a:solidFill>
                  <a:schemeClr val="tx1"/>
                </a:solidFill>
                <a:latin typeface="+mn-lt"/>
                <a:ea typeface="+mn-ea"/>
                <a:cs typeface="+mn-cs"/>
              </a:rPr>
              <a:t>For the purposes of growth, using the median rather than the average, is more appropriate because an average can be influenced greatly by a few very high or very low scores. </a:t>
            </a:r>
            <a:endParaRPr lang="en-US" dirty="0"/>
          </a:p>
        </p:txBody>
      </p:sp>
      <p:sp>
        <p:nvSpPr>
          <p:cNvPr id="4" name="Slide Number Placeholder 3"/>
          <p:cNvSpPr>
            <a:spLocks noGrp="1"/>
          </p:cNvSpPr>
          <p:nvPr>
            <p:ph type="sldNum" sz="quarter" idx="10"/>
          </p:nvPr>
        </p:nvSpPr>
        <p:spPr/>
        <p:txBody>
          <a:bodyPr/>
          <a:lstStyle/>
          <a:p>
            <a:fld id="{05D4E4D1-BB2B-4FA5-805F-5AA7CBBF63CB}" type="slidenum">
              <a:rPr lang="en-US" smtClean="0"/>
              <a:t>12</a:t>
            </a:fld>
            <a:endParaRPr lang="en-US"/>
          </a:p>
        </p:txBody>
      </p:sp>
    </p:spTree>
    <p:extLst>
      <p:ext uri="{BB962C8B-B14F-4D97-AF65-F5344CB8AC3E}">
        <p14:creationId xmlns:p14="http://schemas.microsoft.com/office/powerpoint/2010/main" val="7055833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baseline="0" dirty="0" smtClean="0"/>
              <a:t>SP</a:t>
            </a:r>
          </a:p>
          <a:p>
            <a:pPr marL="0" marR="0" lvl="1" indent="0" algn="l" defTabSz="914400" rtl="0" eaLnBrk="1" fontAlgn="auto" latinLnBrk="0" hangingPunct="1">
              <a:lnSpc>
                <a:spcPct val="100000"/>
              </a:lnSpc>
              <a:spcBef>
                <a:spcPts val="0"/>
              </a:spcBef>
              <a:spcAft>
                <a:spcPts val="0"/>
              </a:spcAft>
              <a:buClrTx/>
              <a:buSzTx/>
              <a:buFontTx/>
              <a:buNone/>
              <a:tabLst/>
              <a:defRPr/>
            </a:pPr>
            <a:r>
              <a:rPr lang="en-US" baseline="0" dirty="0" smtClean="0"/>
              <a:t>Oregon’s </a:t>
            </a:r>
            <a:r>
              <a:rPr lang="en-US" baseline="0" dirty="0" smtClean="0"/>
              <a:t>approved waiver involves the use of median Student Growth Percentiles (SPGs) to fulfill the requirement of using state assessments in tested grades and subjects. </a:t>
            </a:r>
            <a:r>
              <a:rPr lang="en-US" sz="1200" dirty="0" smtClean="0"/>
              <a:t>SGPs measure growth for an individual student by comparing the change in his or her achievement on state assessments (Smarter Balanced) to that of his or her “academic peers” (those having similar historical assessment results). Districts have two options</a:t>
            </a:r>
            <a:r>
              <a:rPr lang="en-US" sz="1200" baseline="0" dirty="0" smtClean="0"/>
              <a:t> to choose from, but both include the use of SGPs.</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r>
              <a:rPr lang="en-US" dirty="0" smtClean="0"/>
              <a:t>In Option</a:t>
            </a:r>
            <a:r>
              <a:rPr lang="en-US" baseline="0" dirty="0" smtClean="0"/>
              <a:t> A educators are provided with a median SGP which is used as a the SLG score for that goal. In Option B, educators set and score a goal using Smarter Balanced and the state scoring rubric and then compare that score to their median SGP to determine the final score for the SLG.</a:t>
            </a:r>
            <a:endParaRPr lang="en-US" dirty="0"/>
          </a:p>
        </p:txBody>
      </p:sp>
      <p:sp>
        <p:nvSpPr>
          <p:cNvPr id="4" name="Slide Number Placeholder 3"/>
          <p:cNvSpPr>
            <a:spLocks noGrp="1"/>
          </p:cNvSpPr>
          <p:nvPr>
            <p:ph type="sldNum" sz="quarter" idx="10"/>
          </p:nvPr>
        </p:nvSpPr>
        <p:spPr/>
        <p:txBody>
          <a:bodyPr/>
          <a:lstStyle/>
          <a:p>
            <a:fld id="{9F91980A-78A8-450D-8300-3693D20AE3A9}" type="slidenum">
              <a:rPr lang="en-US" smtClean="0">
                <a:solidFill>
                  <a:prstClr val="black"/>
                </a:solidFill>
              </a:rPr>
              <a:pPr/>
              <a:t>13</a:t>
            </a:fld>
            <a:endParaRPr lang="en-US" dirty="0">
              <a:solidFill>
                <a:prstClr val="black"/>
              </a:solidFill>
            </a:endParaRPr>
          </a:p>
        </p:txBody>
      </p:sp>
    </p:spTree>
    <p:extLst>
      <p:ext uri="{BB962C8B-B14F-4D97-AF65-F5344CB8AC3E}">
        <p14:creationId xmlns:p14="http://schemas.microsoft.com/office/powerpoint/2010/main" val="25603688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a:t>
            </a:r>
          </a:p>
          <a:p>
            <a:r>
              <a:rPr lang="en-US" dirty="0" smtClean="0"/>
              <a:t>Both </a:t>
            </a:r>
            <a:r>
              <a:rPr lang="en-US" dirty="0" smtClean="0"/>
              <a:t>ODE and districts have responsibilities related to SGPs.</a:t>
            </a:r>
            <a:r>
              <a:rPr lang="en-US" baseline="0" dirty="0" smtClean="0"/>
              <a:t> </a:t>
            </a:r>
            <a:r>
              <a:rPr lang="en-US" dirty="0" smtClean="0"/>
              <a:t>This slide outlines the timeline for the 2015-16 SY and the various</a:t>
            </a:r>
            <a:r>
              <a:rPr lang="en-US" baseline="0" dirty="0" smtClean="0"/>
              <a:t> roles and responsibilities related to SGPs.</a:t>
            </a:r>
            <a:endParaRPr lang="en-US" dirty="0"/>
          </a:p>
        </p:txBody>
      </p:sp>
      <p:sp>
        <p:nvSpPr>
          <p:cNvPr id="4" name="Slide Number Placeholder 3"/>
          <p:cNvSpPr>
            <a:spLocks noGrp="1"/>
          </p:cNvSpPr>
          <p:nvPr>
            <p:ph type="sldNum" sz="quarter" idx="10"/>
          </p:nvPr>
        </p:nvSpPr>
        <p:spPr/>
        <p:txBody>
          <a:bodyPr/>
          <a:lstStyle/>
          <a:p>
            <a:fld id="{485CCD66-B6D9-43F0-A8C7-1D82BAAA01B2}" type="slidenum">
              <a:rPr lang="en-US" smtClean="0"/>
              <a:t>14</a:t>
            </a:fld>
            <a:endParaRPr lang="en-US"/>
          </a:p>
        </p:txBody>
      </p:sp>
    </p:spTree>
    <p:extLst>
      <p:ext uri="{BB962C8B-B14F-4D97-AF65-F5344CB8AC3E}">
        <p14:creationId xmlns:p14="http://schemas.microsoft.com/office/powerpoint/2010/main" val="29592712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a:t>
            </a:r>
          </a:p>
          <a:p>
            <a:r>
              <a:rPr lang="en-US" dirty="0" smtClean="0"/>
              <a:t>We</a:t>
            </a:r>
            <a:r>
              <a:rPr lang="en-US" baseline="0" dirty="0" smtClean="0"/>
              <a:t> </a:t>
            </a:r>
            <a:r>
              <a:rPr lang="en-US" baseline="0" dirty="0" smtClean="0"/>
              <a:t>know that the use of SGPs is going to require changes for districts. Districts can think of goal setting in terms of the two groups you see on this slide. It is important to keep in mind that SGPs only apply to teachers and principals in grades 4- 8 and math. </a:t>
            </a:r>
            <a:r>
              <a:rPr lang="en-US" dirty="0" smtClean="0"/>
              <a:t>This likely represents</a:t>
            </a:r>
            <a:r>
              <a:rPr lang="en-US" baseline="0" dirty="0" smtClean="0"/>
              <a:t> less than 30% of the teachers in the district.</a:t>
            </a:r>
          </a:p>
          <a:p>
            <a:endParaRPr lang="en-US" baseline="0" dirty="0" smtClean="0"/>
          </a:p>
          <a:p>
            <a:r>
              <a:rPr lang="en-US" baseline="0" dirty="0" smtClean="0"/>
              <a:t>As we talk through these next few slides we hope you see that all of what you have been doing still applies, with some modifications for staff to whom SGPs apply.</a:t>
            </a:r>
            <a:endParaRPr lang="en-US" dirty="0"/>
          </a:p>
        </p:txBody>
      </p:sp>
      <p:sp>
        <p:nvSpPr>
          <p:cNvPr id="4" name="Slide Number Placeholder 3"/>
          <p:cNvSpPr>
            <a:spLocks noGrp="1"/>
          </p:cNvSpPr>
          <p:nvPr>
            <p:ph type="sldNum" sz="quarter" idx="10"/>
          </p:nvPr>
        </p:nvSpPr>
        <p:spPr/>
        <p:txBody>
          <a:bodyPr/>
          <a:lstStyle/>
          <a:p>
            <a:fld id="{485CCD66-B6D9-43F0-A8C7-1D82BAAA01B2}" type="slidenum">
              <a:rPr lang="en-US" smtClean="0"/>
              <a:t>15</a:t>
            </a:fld>
            <a:endParaRPr lang="en-US"/>
          </a:p>
        </p:txBody>
      </p:sp>
    </p:spTree>
    <p:extLst>
      <p:ext uri="{BB962C8B-B14F-4D97-AF65-F5344CB8AC3E}">
        <p14:creationId xmlns:p14="http://schemas.microsoft.com/office/powerpoint/2010/main" val="29592712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SP</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Even </a:t>
            </a:r>
            <a:r>
              <a:rPr lang="en-US" baseline="0" dirty="0" smtClean="0"/>
              <a:t>though ESEA waiver has been approved, we are now waiting on determinations from state level leadership on whether HB suspends the use of statewide assessments for the upcoming school year.</a:t>
            </a:r>
          </a:p>
          <a:p>
            <a:pPr marL="0" marR="0" indent="0" algn="l" defTabSz="914400" rtl="0" eaLnBrk="1" fontAlgn="auto" latinLnBrk="0" hangingPunct="1">
              <a:lnSpc>
                <a:spcPct val="100000"/>
              </a:lnSpc>
              <a:spcBef>
                <a:spcPts val="0"/>
              </a:spcBef>
              <a:spcAft>
                <a:spcPts val="0"/>
              </a:spcAft>
              <a:buClrTx/>
              <a:buSzTx/>
              <a:buFont typeface="Wingdings"/>
              <a:buNone/>
              <a:tabLst/>
              <a:defRPr/>
            </a:pPr>
            <a:endParaRPr lang="en-US" baseline="0" dirty="0" smtClean="0">
              <a:sym typeface="Wingdings" panose="05000000000000000000" pitchFamily="2" charset="2"/>
            </a:endParaRPr>
          </a:p>
          <a:p>
            <a:pPr marL="171450" marR="0" indent="-171450" algn="l" defTabSz="914400" rtl="0" eaLnBrk="1" fontAlgn="auto" latinLnBrk="0" hangingPunct="1">
              <a:lnSpc>
                <a:spcPct val="100000"/>
              </a:lnSpc>
              <a:spcBef>
                <a:spcPts val="0"/>
              </a:spcBef>
              <a:spcAft>
                <a:spcPts val="0"/>
              </a:spcAft>
              <a:buClrTx/>
              <a:buSzTx/>
              <a:buFont typeface="Wingdings"/>
              <a:buChar char="à"/>
              <a:tabLst/>
              <a:defRPr/>
            </a:pPr>
            <a:endParaRPr lang="en-US" dirty="0" smtClean="0"/>
          </a:p>
        </p:txBody>
      </p:sp>
      <p:sp>
        <p:nvSpPr>
          <p:cNvPr id="4" name="Slide Number Placeholder 3"/>
          <p:cNvSpPr>
            <a:spLocks noGrp="1"/>
          </p:cNvSpPr>
          <p:nvPr>
            <p:ph type="sldNum" sz="quarter" idx="10"/>
          </p:nvPr>
        </p:nvSpPr>
        <p:spPr/>
        <p:txBody>
          <a:bodyPr/>
          <a:lstStyle/>
          <a:p>
            <a:fld id="{2FB62C51-B965-466B-8D8B-9F01CBA68B5C}" type="slidenum">
              <a:rPr lang="en-US" smtClean="0"/>
              <a:t>16</a:t>
            </a:fld>
            <a:endParaRPr lang="en-US"/>
          </a:p>
        </p:txBody>
      </p:sp>
    </p:spTree>
    <p:extLst>
      <p:ext uri="{BB962C8B-B14F-4D97-AF65-F5344CB8AC3E}">
        <p14:creationId xmlns:p14="http://schemas.microsoft.com/office/powerpoint/2010/main" val="13598308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TF</a:t>
            </a:r>
          </a:p>
          <a:p>
            <a:r>
              <a:rPr lang="en-US" dirty="0" smtClean="0"/>
              <a:t>We</a:t>
            </a:r>
            <a:r>
              <a:rPr lang="en-US" baseline="0" dirty="0" smtClean="0"/>
              <a:t> </a:t>
            </a:r>
            <a:r>
              <a:rPr lang="en-US" baseline="0" dirty="0" smtClean="0"/>
              <a:t>know that the use of SGPs is going to require changes for districts. Districts can think of goal setting in terms of the two groups you see on this slide. It is important to keep in mind that SGPs only apply to teachers and principals in grades 4- 8 and math. </a:t>
            </a:r>
            <a:r>
              <a:rPr lang="en-US" dirty="0" smtClean="0"/>
              <a:t>This likely represents</a:t>
            </a:r>
            <a:r>
              <a:rPr lang="en-US" baseline="0" dirty="0" smtClean="0"/>
              <a:t> less than 30% of the teachers in the district.</a:t>
            </a:r>
          </a:p>
          <a:p>
            <a:endParaRPr lang="en-US" baseline="0" dirty="0" smtClean="0"/>
          </a:p>
          <a:p>
            <a:r>
              <a:rPr lang="en-US" baseline="0" dirty="0" smtClean="0"/>
              <a:t>As we talk through these next few slides we hope you see that all of what you have been doing still applies, with some modifications for staff to whom SGPs apply.</a:t>
            </a:r>
            <a:endParaRPr lang="en-US" dirty="0"/>
          </a:p>
        </p:txBody>
      </p:sp>
      <p:sp>
        <p:nvSpPr>
          <p:cNvPr id="4" name="Slide Number Placeholder 3"/>
          <p:cNvSpPr>
            <a:spLocks noGrp="1"/>
          </p:cNvSpPr>
          <p:nvPr>
            <p:ph type="sldNum" sz="quarter" idx="10"/>
          </p:nvPr>
        </p:nvSpPr>
        <p:spPr/>
        <p:txBody>
          <a:bodyPr/>
          <a:lstStyle/>
          <a:p>
            <a:fld id="{485CCD66-B6D9-43F0-A8C7-1D82BAAA01B2}" type="slidenum">
              <a:rPr lang="en-US" smtClean="0"/>
              <a:t>17</a:t>
            </a:fld>
            <a:endParaRPr lang="en-US"/>
          </a:p>
        </p:txBody>
      </p:sp>
    </p:spTree>
    <p:extLst>
      <p:ext uri="{BB962C8B-B14F-4D97-AF65-F5344CB8AC3E}">
        <p14:creationId xmlns:p14="http://schemas.microsoft.com/office/powerpoint/2010/main" val="29592712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TF</a:t>
            </a:r>
          </a:p>
          <a:p>
            <a:r>
              <a:rPr lang="en-US" dirty="0" smtClean="0"/>
              <a:t>You’ll </a:t>
            </a:r>
            <a:r>
              <a:rPr lang="en-US" dirty="0" smtClean="0"/>
              <a:t>notice that</a:t>
            </a:r>
            <a:r>
              <a:rPr lang="en-US" baseline="0" dirty="0" smtClean="0"/>
              <a:t> the text on this slide is only differs in two ways:</a:t>
            </a:r>
          </a:p>
          <a:p>
            <a:endParaRPr lang="en-US" baseline="0" dirty="0" smtClean="0"/>
          </a:p>
          <a:p>
            <a:r>
              <a:rPr lang="en-US" baseline="0" dirty="0" smtClean="0"/>
              <a:t>First, teachers and principals in tested grades and subjects must use the statewide assessment as the measure for one of their goals. Their second goal can be either a Category 1 or a Category 2 measure. The other difference is in how the Category 1 goal is scored. That depends on whether the district chooses Option A or Option B which we will discuss a little later. In either case, SGPs are used as the method for making the final determination.</a:t>
            </a:r>
            <a:endParaRPr lang="en-US" dirty="0"/>
          </a:p>
        </p:txBody>
      </p:sp>
      <p:sp>
        <p:nvSpPr>
          <p:cNvPr id="4" name="Slide Number Placeholder 3"/>
          <p:cNvSpPr>
            <a:spLocks noGrp="1"/>
          </p:cNvSpPr>
          <p:nvPr>
            <p:ph type="sldNum" sz="quarter" idx="10"/>
          </p:nvPr>
        </p:nvSpPr>
        <p:spPr/>
        <p:txBody>
          <a:bodyPr/>
          <a:lstStyle/>
          <a:p>
            <a:fld id="{485CCD66-B6D9-43F0-A8C7-1D82BAAA01B2}" type="slidenum">
              <a:rPr lang="en-US" smtClean="0"/>
              <a:t>18</a:t>
            </a:fld>
            <a:endParaRPr lang="en-US"/>
          </a:p>
        </p:txBody>
      </p:sp>
    </p:spTree>
    <p:extLst>
      <p:ext uri="{BB962C8B-B14F-4D97-AF65-F5344CB8AC3E}">
        <p14:creationId xmlns:p14="http://schemas.microsoft.com/office/powerpoint/2010/main" val="27789179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TF</a:t>
            </a:r>
          </a:p>
          <a:p>
            <a:r>
              <a:rPr lang="en-US" dirty="0" smtClean="0"/>
              <a:t>Let’s </a:t>
            </a:r>
            <a:r>
              <a:rPr lang="en-US" dirty="0" smtClean="0"/>
              <a:t>start by talking about the majority of educators</a:t>
            </a:r>
            <a:r>
              <a:rPr lang="en-US" baseline="0" dirty="0" smtClean="0"/>
              <a:t> in your district. </a:t>
            </a:r>
            <a:r>
              <a:rPr lang="en-US" dirty="0" smtClean="0"/>
              <a:t>For those</a:t>
            </a:r>
            <a:r>
              <a:rPr lang="en-US" baseline="0" dirty="0" smtClean="0"/>
              <a:t> educators who are not in tested grades and subjects</a:t>
            </a:r>
            <a:r>
              <a:rPr lang="en-US" dirty="0" smtClean="0"/>
              <a:t>,</a:t>
            </a:r>
            <a:r>
              <a:rPr lang="en-US" baseline="0" dirty="0" smtClean="0"/>
              <a:t> the goal setting and scoring process will not change. They will still set two SLG goals, they can choose whether to use Category 1 or category 2 assessments as the measure and score them using the statewide SLG Scoring Rubric.</a:t>
            </a:r>
          </a:p>
          <a:p>
            <a:r>
              <a:rPr lang="en-US" baseline="0" dirty="0" smtClean="0"/>
              <a:t/>
            </a:r>
            <a:br>
              <a:rPr lang="en-US" baseline="0" dirty="0" smtClean="0"/>
            </a:br>
            <a:r>
              <a:rPr lang="en-US" baseline="0" dirty="0" smtClean="0"/>
              <a:t>As with all educators, the Matrix is used to determine the final summative rating.</a:t>
            </a:r>
            <a:endParaRPr lang="en-US" dirty="0"/>
          </a:p>
        </p:txBody>
      </p:sp>
      <p:sp>
        <p:nvSpPr>
          <p:cNvPr id="4" name="Slide Number Placeholder 3"/>
          <p:cNvSpPr>
            <a:spLocks noGrp="1"/>
          </p:cNvSpPr>
          <p:nvPr>
            <p:ph type="sldNum" sz="quarter" idx="10"/>
          </p:nvPr>
        </p:nvSpPr>
        <p:spPr/>
        <p:txBody>
          <a:bodyPr/>
          <a:lstStyle/>
          <a:p>
            <a:fld id="{9F91980A-78A8-450D-8300-3693D20AE3A9}" type="slidenum">
              <a:rPr lang="en-US" smtClean="0"/>
              <a:t>19</a:t>
            </a:fld>
            <a:endParaRPr lang="en-US" dirty="0"/>
          </a:p>
        </p:txBody>
      </p:sp>
    </p:spTree>
    <p:extLst>
      <p:ext uri="{BB962C8B-B14F-4D97-AF65-F5344CB8AC3E}">
        <p14:creationId xmlns:p14="http://schemas.microsoft.com/office/powerpoint/2010/main" val="3300262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TF</a:t>
            </a:r>
          </a:p>
          <a:p>
            <a:r>
              <a:rPr lang="en-US" dirty="0" smtClean="0"/>
              <a:t>What</a:t>
            </a:r>
            <a:r>
              <a:rPr lang="en-US" baseline="0" dirty="0" smtClean="0"/>
              <a:t> </a:t>
            </a:r>
            <a:r>
              <a:rPr lang="en-US" baseline="0" dirty="0" smtClean="0"/>
              <a:t>was the median score of the class? </a:t>
            </a:r>
            <a:r>
              <a:rPr lang="en-US" b="1" baseline="0" dirty="0" smtClean="0"/>
              <a:t>51</a:t>
            </a:r>
          </a:p>
          <a:p>
            <a:endParaRPr lang="en-US" baseline="0" dirty="0" smtClean="0"/>
          </a:p>
          <a:p>
            <a:r>
              <a:rPr lang="en-US" baseline="0" dirty="0" smtClean="0"/>
              <a:t>The process you just engaged in is, in a nutshell, what is required to find a median SGP. The intention behind this activity is to illustrate that determining the median SGP is not a complex process.</a:t>
            </a:r>
            <a:endParaRPr lang="en-US" dirty="0"/>
          </a:p>
        </p:txBody>
      </p:sp>
      <p:sp>
        <p:nvSpPr>
          <p:cNvPr id="4" name="Slide Number Placeholder 3"/>
          <p:cNvSpPr>
            <a:spLocks noGrp="1"/>
          </p:cNvSpPr>
          <p:nvPr>
            <p:ph type="sldNum" sz="quarter" idx="10"/>
          </p:nvPr>
        </p:nvSpPr>
        <p:spPr/>
        <p:txBody>
          <a:bodyPr/>
          <a:lstStyle/>
          <a:p>
            <a:fld id="{485CCD66-B6D9-43F0-A8C7-1D82BAAA01B2}" type="slidenum">
              <a:rPr lang="en-US" smtClean="0"/>
              <a:t>2</a:t>
            </a:fld>
            <a:endParaRPr lang="en-US"/>
          </a:p>
        </p:txBody>
      </p:sp>
    </p:spTree>
    <p:extLst>
      <p:ext uri="{BB962C8B-B14F-4D97-AF65-F5344CB8AC3E}">
        <p14:creationId xmlns:p14="http://schemas.microsoft.com/office/powerpoint/2010/main" val="19126130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TF</a:t>
            </a:r>
          </a:p>
          <a:p>
            <a:r>
              <a:rPr lang="en-US" dirty="0" smtClean="0"/>
              <a:t>The </a:t>
            </a:r>
            <a:r>
              <a:rPr lang="en-US" dirty="0" smtClean="0"/>
              <a:t>checklist is used early in the professional growth cycle</a:t>
            </a:r>
            <a:r>
              <a:rPr lang="en-US" baseline="0" dirty="0" smtClean="0"/>
              <a:t>. A</a:t>
            </a:r>
            <a:r>
              <a:rPr lang="en-US" dirty="0" smtClean="0"/>
              <a:t>s</a:t>
            </a:r>
            <a:r>
              <a:rPr lang="en-US" baseline="0" dirty="0" smtClean="0"/>
              <a:t> part of the goal setting process, teachers and administrators should use the goal setting checklist when sharing their goals with their evaluator. The checklist includes questions in three categories to help the educator and evaluator collaboratively determine the quality of the goal: Baseline Data, Targets, and Rigor. If the answers to all the questions in the checklist are “YES”, then the goal can be approved.</a:t>
            </a:r>
            <a:endParaRPr lang="en-US" dirty="0"/>
          </a:p>
        </p:txBody>
      </p:sp>
      <p:sp>
        <p:nvSpPr>
          <p:cNvPr id="4" name="Slide Number Placeholder 3"/>
          <p:cNvSpPr>
            <a:spLocks noGrp="1"/>
          </p:cNvSpPr>
          <p:nvPr>
            <p:ph type="sldNum" sz="quarter" idx="10"/>
          </p:nvPr>
        </p:nvSpPr>
        <p:spPr/>
        <p:txBody>
          <a:bodyPr/>
          <a:lstStyle/>
          <a:p>
            <a:fld id="{2FB62C51-B965-466B-8D8B-9F01CBA68B5C}" type="slidenum">
              <a:rPr lang="en-US" smtClean="0"/>
              <a:t>20</a:t>
            </a:fld>
            <a:endParaRPr lang="en-US"/>
          </a:p>
        </p:txBody>
      </p:sp>
    </p:spTree>
    <p:extLst>
      <p:ext uri="{BB962C8B-B14F-4D97-AF65-F5344CB8AC3E}">
        <p14:creationId xmlns:p14="http://schemas.microsoft.com/office/powerpoint/2010/main" val="32556448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TF</a:t>
            </a:r>
            <a:endParaRPr lang="en-US" dirty="0"/>
          </a:p>
        </p:txBody>
      </p:sp>
      <p:sp>
        <p:nvSpPr>
          <p:cNvPr id="4" name="Slide Number Placeholder 3"/>
          <p:cNvSpPr>
            <a:spLocks noGrp="1"/>
          </p:cNvSpPr>
          <p:nvPr>
            <p:ph type="sldNum" sz="quarter" idx="10"/>
          </p:nvPr>
        </p:nvSpPr>
        <p:spPr/>
        <p:txBody>
          <a:bodyPr/>
          <a:lstStyle/>
          <a:p>
            <a:fld id="{B751BCE3-C29C-4FC7-88D7-69A5D3D65775}" type="slidenum">
              <a:rPr lang="en-US" smtClean="0"/>
              <a:t>21</a:t>
            </a:fld>
            <a:endParaRPr lang="en-US"/>
          </a:p>
        </p:txBody>
      </p:sp>
    </p:spTree>
    <p:extLst>
      <p:ext uri="{BB962C8B-B14F-4D97-AF65-F5344CB8AC3E}">
        <p14:creationId xmlns:p14="http://schemas.microsoft.com/office/powerpoint/2010/main" val="24524840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TF</a:t>
            </a:r>
          </a:p>
          <a:p>
            <a:r>
              <a:rPr lang="en-US" dirty="0" smtClean="0"/>
              <a:t>Based </a:t>
            </a:r>
            <a:r>
              <a:rPr lang="en-US" dirty="0" smtClean="0"/>
              <a:t>on</a:t>
            </a:r>
            <a:r>
              <a:rPr lang="en-US" baseline="0" dirty="0" smtClean="0"/>
              <a:t> your review of the data, what is Mr. Hendricks’:</a:t>
            </a:r>
          </a:p>
          <a:p>
            <a:r>
              <a:rPr lang="en-US" baseline="0" dirty="0" smtClean="0"/>
              <a:t> Y axis rating? = 3 (2.82)</a:t>
            </a:r>
          </a:p>
          <a:p>
            <a:r>
              <a:rPr lang="en-US" dirty="0" smtClean="0"/>
              <a:t>Median</a:t>
            </a:r>
            <a:r>
              <a:rPr lang="en-US" baseline="0" dirty="0" smtClean="0"/>
              <a:t> SGP? = 3</a:t>
            </a:r>
          </a:p>
          <a:p>
            <a:r>
              <a:rPr lang="en-US" baseline="0" dirty="0" smtClean="0"/>
              <a:t>X axis rating? =2</a:t>
            </a:r>
          </a:p>
          <a:p>
            <a:r>
              <a:rPr lang="en-US" baseline="0" dirty="0" smtClean="0"/>
              <a:t>Summative rating? = 3</a:t>
            </a:r>
            <a:endParaRPr lang="en-US" dirty="0"/>
          </a:p>
        </p:txBody>
      </p:sp>
      <p:sp>
        <p:nvSpPr>
          <p:cNvPr id="4" name="Slide Number Placeholder 3"/>
          <p:cNvSpPr>
            <a:spLocks noGrp="1"/>
          </p:cNvSpPr>
          <p:nvPr>
            <p:ph type="sldNum" sz="quarter" idx="10"/>
          </p:nvPr>
        </p:nvSpPr>
        <p:spPr/>
        <p:txBody>
          <a:bodyPr/>
          <a:lstStyle/>
          <a:p>
            <a:fld id="{B751BCE3-C29C-4FC7-88D7-69A5D3D65775}" type="slidenum">
              <a:rPr lang="en-US" smtClean="0"/>
              <a:t>22</a:t>
            </a:fld>
            <a:endParaRPr lang="en-US"/>
          </a:p>
        </p:txBody>
      </p:sp>
    </p:spTree>
    <p:extLst>
      <p:ext uri="{BB962C8B-B14F-4D97-AF65-F5344CB8AC3E}">
        <p14:creationId xmlns:p14="http://schemas.microsoft.com/office/powerpoint/2010/main" val="21767075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TF</a:t>
            </a:r>
          </a:p>
          <a:p>
            <a:r>
              <a:rPr lang="en-US" dirty="0" smtClean="0"/>
              <a:t>Refer to p.9-10 of SGP guidance to view options </a:t>
            </a:r>
            <a:r>
              <a:rPr lang="en-US" dirty="0" smtClean="0"/>
              <a:t>of the evaluation cycles</a:t>
            </a:r>
            <a:endParaRPr lang="en-US" dirty="0"/>
          </a:p>
        </p:txBody>
      </p:sp>
      <p:sp>
        <p:nvSpPr>
          <p:cNvPr id="4" name="Slide Number Placeholder 3"/>
          <p:cNvSpPr>
            <a:spLocks noGrp="1"/>
          </p:cNvSpPr>
          <p:nvPr>
            <p:ph type="sldNum" sz="quarter" idx="10"/>
          </p:nvPr>
        </p:nvSpPr>
        <p:spPr/>
        <p:txBody>
          <a:bodyPr/>
          <a:lstStyle/>
          <a:p>
            <a:fld id="{A46E1485-5045-47DA-9824-E7BB4867BD77}" type="slidenum">
              <a:rPr lang="en-US" smtClean="0"/>
              <a:t>23</a:t>
            </a:fld>
            <a:endParaRPr lang="en-US"/>
          </a:p>
        </p:txBody>
      </p:sp>
    </p:spTree>
    <p:extLst>
      <p:ext uri="{BB962C8B-B14F-4D97-AF65-F5344CB8AC3E}">
        <p14:creationId xmlns:p14="http://schemas.microsoft.com/office/powerpoint/2010/main" val="5780756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TF &amp; SP</a:t>
            </a:r>
          </a:p>
          <a:p>
            <a:r>
              <a:rPr lang="en-US" dirty="0" smtClean="0"/>
              <a:t>The </a:t>
            </a:r>
            <a:r>
              <a:rPr lang="en-US" dirty="0" smtClean="0"/>
              <a:t>letter</a:t>
            </a:r>
            <a:r>
              <a:rPr lang="en-US" baseline="0" dirty="0" smtClean="0"/>
              <a:t> that was just mentioned in addition to a guidance document, FAQ and brief video are all posted on a new SGP page in the toolkit. </a:t>
            </a:r>
          </a:p>
          <a:p>
            <a:endParaRPr lang="en-US" baseline="0" dirty="0" smtClean="0"/>
          </a:p>
          <a:p>
            <a:r>
              <a:rPr lang="en-US" baseline="0" dirty="0" smtClean="0"/>
              <a:t>The EE team is working with ESDs to schedule professional learning opportunities that go more in depth around SGPs as well as other PD opportunities related to evaluation and support systems.</a:t>
            </a:r>
          </a:p>
          <a:p>
            <a:endParaRPr lang="en-US" baseline="0" dirty="0" smtClean="0"/>
          </a:p>
          <a:p>
            <a:r>
              <a:rPr lang="en-US" baseline="0" dirty="0" smtClean="0"/>
              <a:t>There’s a SGP module posted up on the SGP page that goes much further in depth on the ins and outs of SGPs. </a:t>
            </a:r>
            <a:endParaRPr lang="en-US" dirty="0"/>
          </a:p>
        </p:txBody>
      </p:sp>
      <p:sp>
        <p:nvSpPr>
          <p:cNvPr id="4" name="Slide Number Placeholder 3"/>
          <p:cNvSpPr>
            <a:spLocks noGrp="1"/>
          </p:cNvSpPr>
          <p:nvPr>
            <p:ph type="sldNum" sz="quarter" idx="10"/>
          </p:nvPr>
        </p:nvSpPr>
        <p:spPr/>
        <p:txBody>
          <a:bodyPr/>
          <a:lstStyle/>
          <a:p>
            <a:fld id="{05D4E4D1-BB2B-4FA5-805F-5AA7CBBF63CB}" type="slidenum">
              <a:rPr lang="en-US" smtClean="0"/>
              <a:t>24</a:t>
            </a:fld>
            <a:endParaRPr lang="en-US"/>
          </a:p>
        </p:txBody>
      </p:sp>
    </p:spTree>
    <p:extLst>
      <p:ext uri="{BB962C8B-B14F-4D97-AF65-F5344CB8AC3E}">
        <p14:creationId xmlns:p14="http://schemas.microsoft.com/office/powerpoint/2010/main" val="305398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TF &amp; SP</a:t>
            </a:r>
          </a:p>
          <a:p>
            <a:r>
              <a:rPr lang="en-US" dirty="0" smtClean="0"/>
              <a:t>Revisit</a:t>
            </a:r>
            <a:r>
              <a:rPr lang="en-US" baseline="0" dirty="0" smtClean="0"/>
              <a:t> </a:t>
            </a:r>
            <a:r>
              <a:rPr lang="en-US" baseline="0" dirty="0" smtClean="0"/>
              <a:t>chart of important learnings to close the loop on remaining questions</a:t>
            </a:r>
            <a:endParaRPr lang="en-US" dirty="0"/>
          </a:p>
        </p:txBody>
      </p:sp>
      <p:sp>
        <p:nvSpPr>
          <p:cNvPr id="4" name="Slide Number Placeholder 3"/>
          <p:cNvSpPr>
            <a:spLocks noGrp="1"/>
          </p:cNvSpPr>
          <p:nvPr>
            <p:ph type="sldNum" sz="quarter" idx="10"/>
          </p:nvPr>
        </p:nvSpPr>
        <p:spPr/>
        <p:txBody>
          <a:bodyPr/>
          <a:lstStyle/>
          <a:p>
            <a:fld id="{A46E1485-5045-47DA-9824-E7BB4867BD77}" type="slidenum">
              <a:rPr lang="en-US" smtClean="0"/>
              <a:t>25</a:t>
            </a:fld>
            <a:endParaRPr lang="en-US"/>
          </a:p>
        </p:txBody>
      </p:sp>
    </p:spTree>
    <p:extLst>
      <p:ext uri="{BB962C8B-B14F-4D97-AF65-F5344CB8AC3E}">
        <p14:creationId xmlns:p14="http://schemas.microsoft.com/office/powerpoint/2010/main" val="5758277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46E1485-5045-47DA-9824-E7BB4867BD77}" type="slidenum">
              <a:rPr lang="en-US" smtClean="0"/>
              <a:t>26</a:t>
            </a:fld>
            <a:endParaRPr lang="en-US"/>
          </a:p>
        </p:txBody>
      </p:sp>
    </p:spTree>
    <p:extLst>
      <p:ext uri="{BB962C8B-B14F-4D97-AF65-F5344CB8AC3E}">
        <p14:creationId xmlns:p14="http://schemas.microsoft.com/office/powerpoint/2010/main" val="1815730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89986">
              <a:defRPr/>
            </a:pPr>
            <a:r>
              <a:rPr lang="en-US" i="0" dirty="0" smtClean="0"/>
              <a:t>TF</a:t>
            </a:r>
          </a:p>
          <a:p>
            <a:pPr defTabSz="889986">
              <a:defRPr/>
            </a:pPr>
            <a:r>
              <a:rPr lang="en-US" i="0" dirty="0" smtClean="0"/>
              <a:t>Before </a:t>
            </a:r>
            <a:r>
              <a:rPr lang="en-US" i="0" dirty="0" smtClean="0"/>
              <a:t>we get started today, let’s spend a few minutes talking about how we’ll function</a:t>
            </a:r>
            <a:r>
              <a:rPr lang="en-US" i="0" baseline="0" dirty="0" smtClean="0"/>
              <a:t> and interact with each other today. This slide has a list of norms. Can we all accept these agreements? Are there any not listed here that need to be added? </a:t>
            </a:r>
          </a:p>
          <a:p>
            <a:endParaRPr lang="en-US" i="0" dirty="0"/>
          </a:p>
        </p:txBody>
      </p:sp>
      <p:sp>
        <p:nvSpPr>
          <p:cNvPr id="4" name="Slide Number Placeholder 3"/>
          <p:cNvSpPr>
            <a:spLocks noGrp="1"/>
          </p:cNvSpPr>
          <p:nvPr>
            <p:ph type="sldNum" sz="quarter" idx="10"/>
          </p:nvPr>
        </p:nvSpPr>
        <p:spPr/>
        <p:txBody>
          <a:bodyPr/>
          <a:lstStyle/>
          <a:p>
            <a:fld id="{485CCD66-B6D9-43F0-A8C7-1D82BAAA01B2}" type="slidenum">
              <a:rPr lang="en-US" smtClean="0"/>
              <a:t>3</a:t>
            </a:fld>
            <a:endParaRPr lang="en-US"/>
          </a:p>
        </p:txBody>
      </p:sp>
    </p:spTree>
    <p:extLst>
      <p:ext uri="{BB962C8B-B14F-4D97-AF65-F5344CB8AC3E}">
        <p14:creationId xmlns:p14="http://schemas.microsoft.com/office/powerpoint/2010/main" val="36358593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TF</a:t>
            </a:r>
          </a:p>
          <a:p>
            <a:r>
              <a:rPr lang="en-US" dirty="0" smtClean="0"/>
              <a:t>Before</a:t>
            </a:r>
            <a:r>
              <a:rPr lang="en-US" baseline="0" dirty="0" smtClean="0"/>
              <a:t> </a:t>
            </a:r>
            <a:r>
              <a:rPr lang="en-US" baseline="0" dirty="0" smtClean="0"/>
              <a:t>we dive into SGPs, please take a moment individually to write a response to the prompt on this slide. This will help ensure that by the end of this session we’ve met the needs of everyone who is attending.</a:t>
            </a:r>
            <a:endParaRPr lang="en-US" dirty="0"/>
          </a:p>
        </p:txBody>
      </p:sp>
      <p:sp>
        <p:nvSpPr>
          <p:cNvPr id="4" name="Slide Number Placeholder 3"/>
          <p:cNvSpPr>
            <a:spLocks noGrp="1"/>
          </p:cNvSpPr>
          <p:nvPr>
            <p:ph type="sldNum" sz="quarter" idx="10"/>
          </p:nvPr>
        </p:nvSpPr>
        <p:spPr/>
        <p:txBody>
          <a:bodyPr/>
          <a:lstStyle/>
          <a:p>
            <a:fld id="{485CCD66-B6D9-43F0-A8C7-1D82BAAA01B2}" type="slidenum">
              <a:rPr lang="en-US" smtClean="0"/>
              <a:t>4</a:t>
            </a:fld>
            <a:endParaRPr lang="en-US"/>
          </a:p>
        </p:txBody>
      </p:sp>
    </p:spTree>
    <p:extLst>
      <p:ext uri="{BB962C8B-B14F-4D97-AF65-F5344CB8AC3E}">
        <p14:creationId xmlns:p14="http://schemas.microsoft.com/office/powerpoint/2010/main" val="1769920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TF</a:t>
            </a:r>
          </a:p>
          <a:p>
            <a:r>
              <a:rPr lang="en-US" dirty="0" smtClean="0"/>
              <a:t>Please </a:t>
            </a:r>
            <a:r>
              <a:rPr lang="en-US" dirty="0" smtClean="0"/>
              <a:t>take the index card that you completed and introduce</a:t>
            </a:r>
            <a:r>
              <a:rPr lang="en-US" baseline="0" dirty="0" smtClean="0"/>
              <a:t> yourself to </a:t>
            </a:r>
            <a:r>
              <a:rPr lang="en-US" dirty="0" smtClean="0"/>
              <a:t>someone nearby. Take turns sharing the</a:t>
            </a:r>
            <a:r>
              <a:rPr lang="en-US" baseline="0" dirty="0" smtClean="0"/>
              <a:t> thoughts on your card, and then turn the other direction, find a new partner and repeat the process.</a:t>
            </a:r>
          </a:p>
          <a:p>
            <a:endParaRPr lang="en-US" baseline="0" dirty="0" smtClean="0"/>
          </a:p>
          <a:p>
            <a:r>
              <a:rPr lang="en-US" baseline="0" dirty="0" smtClean="0"/>
              <a:t>BEFORE TRANSITIONING TO NEXT SLIDE TAKE A FEW MOMENTS TO ASK FOR VOLUNTEERS TO SHARE OUT WHAT SOME OF THE DESIRED LEARNING ARE</a:t>
            </a:r>
          </a:p>
          <a:p>
            <a:endParaRPr lang="en-US" baseline="0" dirty="0" smtClean="0"/>
          </a:p>
          <a:p>
            <a:r>
              <a:rPr lang="en-US" baseline="0" dirty="0" smtClean="0"/>
              <a:t>Chart important learnings</a:t>
            </a:r>
            <a:endParaRPr lang="en-US" dirty="0"/>
          </a:p>
        </p:txBody>
      </p:sp>
      <p:sp>
        <p:nvSpPr>
          <p:cNvPr id="4" name="Slide Number Placeholder 3"/>
          <p:cNvSpPr>
            <a:spLocks noGrp="1"/>
          </p:cNvSpPr>
          <p:nvPr>
            <p:ph type="sldNum" sz="quarter" idx="10"/>
          </p:nvPr>
        </p:nvSpPr>
        <p:spPr/>
        <p:txBody>
          <a:bodyPr/>
          <a:lstStyle/>
          <a:p>
            <a:fld id="{485CCD66-B6D9-43F0-A8C7-1D82BAAA01B2}" type="slidenum">
              <a:rPr lang="en-US" smtClean="0"/>
              <a:t>5</a:t>
            </a:fld>
            <a:endParaRPr lang="en-US"/>
          </a:p>
        </p:txBody>
      </p:sp>
    </p:spTree>
    <p:extLst>
      <p:ext uri="{BB962C8B-B14F-4D97-AF65-F5344CB8AC3E}">
        <p14:creationId xmlns:p14="http://schemas.microsoft.com/office/powerpoint/2010/main" val="9034634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TF</a:t>
            </a:r>
          </a:p>
          <a:p>
            <a:r>
              <a:rPr lang="en-US" dirty="0" smtClean="0"/>
              <a:t>During </a:t>
            </a:r>
            <a:r>
              <a:rPr lang="en-US" dirty="0" smtClean="0"/>
              <a:t>our time together today our goal is twofold: </a:t>
            </a:r>
          </a:p>
          <a:p>
            <a:endParaRPr lang="en-US" dirty="0" smtClean="0"/>
          </a:p>
          <a:p>
            <a:r>
              <a:rPr lang="en-US" dirty="0" smtClean="0"/>
              <a:t>First to increase everyone’s knowledge</a:t>
            </a:r>
            <a:r>
              <a:rPr lang="en-US" baseline="0" dirty="0" smtClean="0"/>
              <a:t> about Student Growth percentiles – what they are and how they are determined, as well as how SGPs are incorporated into educator evaluations through Median SGPs. A</a:t>
            </a:r>
            <a:r>
              <a:rPr lang="en-US" dirty="0" smtClean="0"/>
              <a:t>s part of our session</a:t>
            </a:r>
            <a:r>
              <a:rPr lang="en-US" baseline="0" dirty="0" smtClean="0"/>
              <a:t> today we are going to engage in a simulation with a fictitious teacher, Mr. Hendricks, and the students in his class and you’ll get the opportunity to work with some data.</a:t>
            </a:r>
          </a:p>
          <a:p>
            <a:endParaRPr lang="en-US" baseline="0" dirty="0" smtClean="0"/>
          </a:p>
          <a:p>
            <a:r>
              <a:rPr lang="en-US" baseline="0" dirty="0" smtClean="0"/>
              <a:t>Our second goal is to clarify the role of SGPs in the goal setting and evaluation process for this school year.</a:t>
            </a:r>
            <a:endParaRPr lang="en-US" dirty="0"/>
          </a:p>
        </p:txBody>
      </p:sp>
      <p:sp>
        <p:nvSpPr>
          <p:cNvPr id="4" name="Slide Number Placeholder 3"/>
          <p:cNvSpPr>
            <a:spLocks noGrp="1"/>
          </p:cNvSpPr>
          <p:nvPr>
            <p:ph type="sldNum" sz="quarter" idx="10"/>
          </p:nvPr>
        </p:nvSpPr>
        <p:spPr/>
        <p:txBody>
          <a:bodyPr/>
          <a:lstStyle/>
          <a:p>
            <a:fld id="{485CCD66-B6D9-43F0-A8C7-1D82BAAA01B2}" type="slidenum">
              <a:rPr lang="en-US" smtClean="0"/>
              <a:t>6</a:t>
            </a:fld>
            <a:endParaRPr lang="en-US"/>
          </a:p>
        </p:txBody>
      </p:sp>
    </p:spTree>
    <p:extLst>
      <p:ext uri="{BB962C8B-B14F-4D97-AF65-F5344CB8AC3E}">
        <p14:creationId xmlns:p14="http://schemas.microsoft.com/office/powerpoint/2010/main" val="25549378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you know, the waiver requires</a:t>
            </a:r>
            <a:r>
              <a:rPr lang="en-US" baseline="0" dirty="0" smtClean="0"/>
              <a:t> the use of statewide assessments as a measure of SLG goal attainment for teachers and principals in tested grades and subjects for one of the two goals set. </a:t>
            </a:r>
          </a:p>
          <a:p>
            <a:endParaRPr lang="en-US" baseline="0" dirty="0" smtClean="0"/>
          </a:p>
          <a:p>
            <a:r>
              <a:rPr lang="en-US" baseline="0" dirty="0" smtClean="0"/>
              <a:t>In October of 2014, Oregon’s waiver was conditionally approved with the question remaining of how statewide assessments would be used consistently in evaluations across the state.</a:t>
            </a:r>
          </a:p>
          <a:p>
            <a:endParaRPr lang="en-US" dirty="0"/>
          </a:p>
        </p:txBody>
      </p:sp>
      <p:sp>
        <p:nvSpPr>
          <p:cNvPr id="4" name="Slide Number Placeholder 3"/>
          <p:cNvSpPr>
            <a:spLocks noGrp="1"/>
          </p:cNvSpPr>
          <p:nvPr>
            <p:ph type="sldNum" sz="quarter" idx="10"/>
          </p:nvPr>
        </p:nvSpPr>
        <p:spPr/>
        <p:txBody>
          <a:bodyPr/>
          <a:lstStyle/>
          <a:p>
            <a:fld id="{9F91980A-78A8-450D-8300-3693D20AE3A9}"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26989670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TF</a:t>
            </a:r>
          </a:p>
          <a:p>
            <a:r>
              <a:rPr lang="en-US" dirty="0" smtClean="0"/>
              <a:t>Oregon’s </a:t>
            </a:r>
            <a:r>
              <a:rPr lang="en-US" dirty="0" smtClean="0"/>
              <a:t>waiver was approved on July 23</a:t>
            </a:r>
            <a:r>
              <a:rPr lang="en-US" baseline="30000" dirty="0" smtClean="0"/>
              <a:t>rd</a:t>
            </a:r>
            <a:r>
              <a:rPr lang="en-US" dirty="0" smtClean="0"/>
              <a:t> with all conditions removed.  In</a:t>
            </a:r>
            <a:r>
              <a:rPr lang="en-US" baseline="0" dirty="0" smtClean="0"/>
              <a:t> that waiver Oregon indicated that it will only be using the statewide assessment for those grades in which baseline data is available. This means that t</a:t>
            </a:r>
            <a:r>
              <a:rPr lang="en-US" dirty="0" smtClean="0"/>
              <a:t>ested grades and subjects</a:t>
            </a:r>
            <a:r>
              <a:rPr lang="en-US" baseline="0" dirty="0" smtClean="0"/>
              <a:t> are now grades 4-8. Grades 3 and 11 no longer required.</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A46E1485-5045-47DA-9824-E7BB4867BD77}" type="slidenum">
              <a:rPr lang="en-US" smtClean="0"/>
              <a:t>8</a:t>
            </a:fld>
            <a:endParaRPr lang="en-US" dirty="0"/>
          </a:p>
        </p:txBody>
      </p:sp>
    </p:spTree>
    <p:extLst>
      <p:ext uri="{BB962C8B-B14F-4D97-AF65-F5344CB8AC3E}">
        <p14:creationId xmlns:p14="http://schemas.microsoft.com/office/powerpoint/2010/main" val="36046210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a:t>
            </a:r>
          </a:p>
          <a:p>
            <a:r>
              <a:rPr lang="en-US" dirty="0" smtClean="0"/>
              <a:t>An </a:t>
            </a:r>
            <a:r>
              <a:rPr lang="en-US" dirty="0"/>
              <a:t>“N” size of 20 required before SGPs can be used. This means there have to be at least 20 students with individual growth scores before a median would be calculated. For those educators who do not reach this number, SGPs would not be used and instead 2 goals would be written using Category 2 measures</a:t>
            </a:r>
            <a:r>
              <a:rPr lang="en-US" dirty="0" smtClean="0"/>
              <a:t>.</a:t>
            </a:r>
          </a:p>
          <a:p>
            <a:endParaRPr lang="en-US" dirty="0" smtClean="0"/>
          </a:p>
          <a:p>
            <a:r>
              <a:rPr lang="en-US" dirty="0" smtClean="0"/>
              <a:t>Any teacher or</a:t>
            </a:r>
            <a:r>
              <a:rPr lang="en-US" baseline="0" dirty="0" smtClean="0"/>
              <a:t> principal whose roster is less than 20 students would set both goals using Category 2 measures.</a:t>
            </a:r>
            <a:r>
              <a:rPr lang="en-US" baseline="0" dirty="0"/>
              <a:t> </a:t>
            </a:r>
            <a:r>
              <a:rPr lang="en-US" dirty="0" smtClean="0"/>
              <a:t>In </a:t>
            </a:r>
            <a:r>
              <a:rPr lang="en-US" dirty="0"/>
              <a:t>the future, districts are encouraged to pool data across three years to strengthen the results and allow for the inclusion of more educators who do not meet the minimum n size of 20 students in a single summative evaluation year. </a:t>
            </a:r>
          </a:p>
        </p:txBody>
      </p:sp>
      <p:sp>
        <p:nvSpPr>
          <p:cNvPr id="4" name="Slide Number Placeholder 3"/>
          <p:cNvSpPr>
            <a:spLocks noGrp="1"/>
          </p:cNvSpPr>
          <p:nvPr>
            <p:ph type="sldNum" sz="quarter" idx="10"/>
          </p:nvPr>
        </p:nvSpPr>
        <p:spPr/>
        <p:txBody>
          <a:bodyPr/>
          <a:lstStyle/>
          <a:p>
            <a:fld id="{05D4E4D1-BB2B-4FA5-805F-5AA7CBBF63CB}" type="slidenum">
              <a:rPr lang="en-US" smtClean="0"/>
              <a:t>9</a:t>
            </a:fld>
            <a:endParaRPr lang="en-US"/>
          </a:p>
        </p:txBody>
      </p:sp>
    </p:spTree>
    <p:extLst>
      <p:ext uri="{BB962C8B-B14F-4D97-AF65-F5344CB8AC3E}">
        <p14:creationId xmlns:p14="http://schemas.microsoft.com/office/powerpoint/2010/main" val="2245594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1B8CDE6-C01F-4BDF-A453-2630BACD6ADC}" type="datetimeFigureOut">
              <a:rPr lang="en-US" smtClean="0"/>
              <a:t>10/19/2015</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72BC96A-898F-4064-A64D-103DFD4253C2}"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1B8CDE6-C01F-4BDF-A453-2630BACD6ADC}" type="datetimeFigureOut">
              <a:rPr lang="en-US" smtClean="0"/>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2BC96A-898F-4064-A64D-103DFD4253C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472BC96A-898F-4064-A64D-103DFD4253C2}"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1B8CDE6-C01F-4BDF-A453-2630BACD6ADC}" type="datetimeFigureOut">
              <a:rPr lang="en-US" smtClean="0"/>
              <a:t>10/19/2015</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1B8CDE6-C01F-4BDF-A453-2630BACD6ADC}" type="datetimeFigureOut">
              <a:rPr lang="en-US" smtClean="0"/>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472BC96A-898F-4064-A64D-103DFD4253C2}"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81B8CDE6-C01F-4BDF-A453-2630BACD6ADC}" type="datetimeFigureOut">
              <a:rPr lang="en-US" smtClean="0"/>
              <a:t>10/19/2015</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72BC96A-898F-4064-A64D-103DFD4253C2}"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81B8CDE6-C01F-4BDF-A453-2630BACD6ADC}" type="datetimeFigureOut">
              <a:rPr lang="en-US" smtClean="0"/>
              <a:t>10/19/2015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2BC96A-898F-4064-A64D-103DFD4253C2}"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1B8CDE6-C01F-4BDF-A453-2630BACD6ADC}" type="datetimeFigureOut">
              <a:rPr lang="en-US" smtClean="0"/>
              <a:t>10/19/2015</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472BC96A-898F-4064-A64D-103DFD4253C2}"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1B8CDE6-C01F-4BDF-A453-2630BACD6ADC}" type="datetimeFigureOut">
              <a:rPr lang="en-US" smtClean="0"/>
              <a:t>10/19/2015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472BC96A-898F-4064-A64D-103DFD4253C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81B8CDE6-C01F-4BDF-A453-2630BACD6ADC}" type="datetimeFigureOut">
              <a:rPr lang="en-US" smtClean="0"/>
              <a:t>10/19/2015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72BC96A-898F-4064-A64D-103DFD4253C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72BC96A-898F-4064-A64D-103DFD4253C2}"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81B8CDE6-C01F-4BDF-A453-2630BACD6ADC}" type="datetimeFigureOut">
              <a:rPr lang="en-US" smtClean="0"/>
              <a:t>10/19/2015</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472BC96A-898F-4064-A64D-103DFD4253C2}"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81B8CDE6-C01F-4BDF-A453-2630BACD6ADC}" type="datetimeFigureOut">
              <a:rPr lang="en-US" smtClean="0"/>
              <a:t>10/19/2015</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1B8CDE6-C01F-4BDF-A453-2630BACD6ADC}" type="datetimeFigureOut">
              <a:rPr lang="en-US" smtClean="0"/>
              <a:t>10/19/2015</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72BC96A-898F-4064-A64D-103DFD4253C2}"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ode.state.or.us/search/page/?id=3836"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ode.state.or.us/search/page/?id=5410"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mailto:tanya.frisendahl@state.or.us"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hyperlink" Target="mailto:brian.putnam@state.or.us" TargetMode="External"/><Relationship Id="rId5" Type="http://schemas.openxmlformats.org/officeDocument/2006/relationships/hyperlink" Target="mailto:sarah.phillips@state.or.us" TargetMode="External"/><Relationship Id="rId4" Type="http://schemas.openxmlformats.org/officeDocument/2006/relationships/hyperlink" Target="mailto:sarah.martin@state.or.u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276600"/>
            <a:ext cx="6400800" cy="2362200"/>
          </a:xfrm>
        </p:spPr>
        <p:txBody>
          <a:bodyPr/>
          <a:lstStyle/>
          <a:p>
            <a:r>
              <a:rPr lang="en-US" dirty="0" smtClean="0"/>
              <a:t>Oregon Department of Education</a:t>
            </a:r>
          </a:p>
          <a:p>
            <a:r>
              <a:rPr lang="en-US" dirty="0" smtClean="0"/>
              <a:t>COSA Principal’s Conference 2015</a:t>
            </a:r>
            <a:endParaRPr lang="en-US" dirty="0"/>
          </a:p>
        </p:txBody>
      </p:sp>
      <p:sp>
        <p:nvSpPr>
          <p:cNvPr id="4" name="Title 3"/>
          <p:cNvSpPr>
            <a:spLocks noGrp="1"/>
          </p:cNvSpPr>
          <p:nvPr>
            <p:ph type="ctrTitle"/>
          </p:nvPr>
        </p:nvSpPr>
        <p:spPr/>
        <p:txBody>
          <a:bodyPr/>
          <a:lstStyle/>
          <a:p>
            <a:r>
              <a:rPr lang="en-US" dirty="0" smtClean="0"/>
              <a:t>ODE Update on Educator Effectiveness</a:t>
            </a:r>
            <a:endParaRPr lang="en-US" dirty="0"/>
          </a:p>
        </p:txBody>
      </p:sp>
    </p:spTree>
    <p:extLst>
      <p:ext uri="{BB962C8B-B14F-4D97-AF65-F5344CB8AC3E}">
        <p14:creationId xmlns:p14="http://schemas.microsoft.com/office/powerpoint/2010/main" val="3667619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371600"/>
            <a:ext cx="8001000" cy="4800600"/>
          </a:xfrm>
        </p:spPr>
        <p:txBody>
          <a:bodyPr>
            <a:noAutofit/>
          </a:bodyPr>
          <a:lstStyle/>
          <a:p>
            <a:r>
              <a:rPr lang="en-US" sz="3200" dirty="0"/>
              <a:t>ODE has requested a modification to the waiver </a:t>
            </a:r>
          </a:p>
          <a:p>
            <a:pPr lvl="1"/>
            <a:r>
              <a:rPr lang="en-US" sz="2800" dirty="0"/>
              <a:t>Districts will determine </a:t>
            </a:r>
            <a:r>
              <a:rPr lang="en-US" sz="2800" dirty="0" smtClean="0"/>
              <a:t>MSGPs, </a:t>
            </a:r>
            <a:r>
              <a:rPr lang="en-US" sz="2800" dirty="0"/>
              <a:t>but not incorporate them in educator summative evaluations for </a:t>
            </a:r>
            <a:r>
              <a:rPr lang="en-US" sz="2800" dirty="0" smtClean="0"/>
              <a:t>SY 2015-2016</a:t>
            </a:r>
          </a:p>
          <a:p>
            <a:pPr lvl="1"/>
            <a:r>
              <a:rPr lang="en-US" sz="2800" dirty="0" smtClean="0"/>
              <a:t>Districts required to provide SGP training to staff</a:t>
            </a:r>
            <a:endParaRPr lang="en-US" sz="2800" dirty="0"/>
          </a:p>
          <a:p>
            <a:pPr lvl="1"/>
            <a:endParaRPr lang="en-US" sz="2800" dirty="0"/>
          </a:p>
          <a:p>
            <a:r>
              <a:rPr lang="en-US" sz="3200" dirty="0"/>
              <a:t>ODE recommends that all educators set two goals that use Category 2 measures</a:t>
            </a:r>
          </a:p>
          <a:p>
            <a:endParaRPr lang="en-US" sz="1600" dirty="0">
              <a:latin typeface="Times New Roman" panose="02020603050405020304" pitchFamily="18" charset="0"/>
              <a:cs typeface="Times New Roman" panose="02020603050405020304" pitchFamily="18" charset="0"/>
            </a:endParaRPr>
          </a:p>
          <a:p>
            <a:pPr marL="109728" indent="0">
              <a:buNone/>
            </a:pPr>
            <a:endParaRPr lang="en-US" sz="1000" dirty="0">
              <a:latin typeface="Times New Roman" panose="02020603050405020304" pitchFamily="18" charset="0"/>
              <a:cs typeface="Times New Roman" panose="02020603050405020304" pitchFamily="18" charset="0"/>
            </a:endParaRPr>
          </a:p>
          <a:p>
            <a:pPr marL="109728" indent="0" algn="r">
              <a:buNone/>
            </a:pPr>
            <a:endParaRPr lang="en-US" sz="1100" dirty="0" smtClean="0">
              <a:solidFill>
                <a:srgbClr val="C00000"/>
              </a:solidFill>
              <a:latin typeface="Monotype Corsiva" panose="03010101010201010101" pitchFamily="66" charset="0"/>
              <a:cs typeface="Times New Roman" panose="02020603050405020304" pitchFamily="18" charset="0"/>
            </a:endParaRPr>
          </a:p>
          <a:p>
            <a:endParaRPr lang="en-US" sz="800" dirty="0"/>
          </a:p>
        </p:txBody>
      </p:sp>
      <p:sp>
        <p:nvSpPr>
          <p:cNvPr id="4" name="Title 1"/>
          <p:cNvSpPr>
            <a:spLocks noGrp="1"/>
          </p:cNvSpPr>
          <p:nvPr>
            <p:ph type="title"/>
          </p:nvPr>
        </p:nvSpPr>
        <p:spPr/>
        <p:txBody>
          <a:bodyPr>
            <a:normAutofit/>
          </a:bodyPr>
          <a:lstStyle/>
          <a:p>
            <a:r>
              <a:rPr lang="en-US" b="1" dirty="0" smtClean="0"/>
              <a:t>Request to USED for 2015-16</a:t>
            </a:r>
            <a:endParaRPr lang="en-US" b="1" dirty="0"/>
          </a:p>
        </p:txBody>
      </p:sp>
    </p:spTree>
    <p:extLst>
      <p:ext uri="{BB962C8B-B14F-4D97-AF65-F5344CB8AC3E}">
        <p14:creationId xmlns:p14="http://schemas.microsoft.com/office/powerpoint/2010/main" val="1943236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07848"/>
            <a:ext cx="8534400" cy="758952"/>
          </a:xfrm>
        </p:spPr>
        <p:txBody>
          <a:bodyPr>
            <a:normAutofit/>
          </a:bodyPr>
          <a:lstStyle/>
          <a:p>
            <a:r>
              <a:rPr lang="en-US" b="1" dirty="0" smtClean="0"/>
              <a:t>What is a Student Growth Percentile?</a:t>
            </a:r>
            <a:endParaRPr lang="en-US" b="1" dirty="0"/>
          </a:p>
        </p:txBody>
      </p:sp>
      <p:sp>
        <p:nvSpPr>
          <p:cNvPr id="3" name="Content Placeholder 2"/>
          <p:cNvSpPr>
            <a:spLocks noGrp="1"/>
          </p:cNvSpPr>
          <p:nvPr>
            <p:ph idx="1"/>
          </p:nvPr>
        </p:nvSpPr>
        <p:spPr/>
        <p:txBody>
          <a:bodyPr>
            <a:normAutofit lnSpcReduction="10000"/>
          </a:bodyPr>
          <a:lstStyle/>
          <a:p>
            <a:pPr lvl="0"/>
            <a:endParaRPr lang="en-US" sz="3600" b="1" dirty="0" smtClean="0"/>
          </a:p>
          <a:p>
            <a:pPr lvl="0"/>
            <a:r>
              <a:rPr lang="en-US" sz="3600" b="1" dirty="0" smtClean="0"/>
              <a:t>Student </a:t>
            </a:r>
            <a:r>
              <a:rPr lang="en-US" sz="3600" b="1" dirty="0"/>
              <a:t>Growth Percentiles</a:t>
            </a:r>
            <a:r>
              <a:rPr lang="en-US" sz="3600" dirty="0"/>
              <a:t> </a:t>
            </a:r>
            <a:r>
              <a:rPr lang="en-US" sz="3600" dirty="0" smtClean="0"/>
              <a:t>(SGPs) measure </a:t>
            </a:r>
            <a:r>
              <a:rPr lang="en-US" sz="3600" dirty="0"/>
              <a:t>growth for individual students by comparing the improvement in his or her achievement on Smarter Balanced to that of his or her “academic peers” (i.e. those who have similar historical assessment results). </a:t>
            </a:r>
          </a:p>
          <a:p>
            <a:endParaRPr lang="en-US" dirty="0"/>
          </a:p>
        </p:txBody>
      </p:sp>
    </p:spTree>
    <p:extLst>
      <p:ext uri="{BB962C8B-B14F-4D97-AF65-F5344CB8AC3E}">
        <p14:creationId xmlns:p14="http://schemas.microsoft.com/office/powerpoint/2010/main" val="1421330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4048"/>
            <a:ext cx="9144000" cy="758952"/>
          </a:xfrm>
        </p:spPr>
        <p:txBody>
          <a:bodyPr>
            <a:noAutofit/>
          </a:bodyPr>
          <a:lstStyle/>
          <a:p>
            <a:r>
              <a:rPr lang="en-US" sz="3200" b="1" dirty="0" smtClean="0"/>
              <a:t>What is a Median Student Growth Percentile?</a:t>
            </a:r>
            <a:endParaRPr lang="en-US" sz="3200" b="1" dirty="0"/>
          </a:p>
        </p:txBody>
      </p:sp>
      <p:sp>
        <p:nvSpPr>
          <p:cNvPr id="3" name="Content Placeholder 2"/>
          <p:cNvSpPr>
            <a:spLocks noGrp="1"/>
          </p:cNvSpPr>
          <p:nvPr>
            <p:ph idx="1"/>
          </p:nvPr>
        </p:nvSpPr>
        <p:spPr/>
        <p:txBody>
          <a:bodyPr>
            <a:normAutofit/>
          </a:bodyPr>
          <a:lstStyle/>
          <a:p>
            <a:pPr lvl="0"/>
            <a:endParaRPr lang="en-US" sz="3200" b="1" dirty="0" smtClean="0"/>
          </a:p>
          <a:p>
            <a:pPr lvl="0"/>
            <a:r>
              <a:rPr lang="en-US" sz="3200" b="1" dirty="0" smtClean="0"/>
              <a:t>Median </a:t>
            </a:r>
            <a:r>
              <a:rPr lang="en-US" sz="3200" b="1" dirty="0"/>
              <a:t>Student Growth Percentile</a:t>
            </a:r>
            <a:r>
              <a:rPr lang="en-US" sz="3200" dirty="0"/>
              <a:t> </a:t>
            </a:r>
            <a:endParaRPr lang="en-US" sz="3200" dirty="0" smtClean="0"/>
          </a:p>
          <a:p>
            <a:pPr marL="0" lvl="0" indent="0">
              <a:buNone/>
            </a:pPr>
            <a:r>
              <a:rPr lang="en-US" sz="3200" dirty="0" smtClean="0"/>
              <a:t>represents </a:t>
            </a:r>
            <a:r>
              <a:rPr lang="en-US" sz="3200" dirty="0"/>
              <a:t>the exact middle of the Student Growth Percentile scores for the educator’s students. In other words, half of the educator’s students performed above or below the median score.  </a:t>
            </a:r>
          </a:p>
        </p:txBody>
      </p:sp>
    </p:spTree>
    <p:extLst>
      <p:ext uri="{BB962C8B-B14F-4D97-AF65-F5344CB8AC3E}">
        <p14:creationId xmlns:p14="http://schemas.microsoft.com/office/powerpoint/2010/main" val="31100923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normAutofit fontScale="77500" lnSpcReduction="20000"/>
          </a:bodyPr>
          <a:lstStyle/>
          <a:p>
            <a:pPr algn="ctr"/>
            <a:r>
              <a:rPr lang="en-US" sz="2800" dirty="0" smtClean="0"/>
              <a:t>Option A:</a:t>
            </a:r>
          </a:p>
          <a:p>
            <a:pPr algn="ctr"/>
            <a:r>
              <a:rPr lang="en-US" sz="2800" b="0" dirty="0" smtClean="0"/>
              <a:t>State Assigned SGPs</a:t>
            </a:r>
            <a:endParaRPr lang="en-US" sz="2800" b="0" dirty="0"/>
          </a:p>
        </p:txBody>
      </p:sp>
      <p:sp>
        <p:nvSpPr>
          <p:cNvPr id="3" name="Text Placeholder 2"/>
          <p:cNvSpPr>
            <a:spLocks noGrp="1"/>
          </p:cNvSpPr>
          <p:nvPr>
            <p:ph type="body" sz="half" idx="3"/>
          </p:nvPr>
        </p:nvSpPr>
        <p:spPr/>
        <p:txBody>
          <a:bodyPr>
            <a:normAutofit fontScale="77500" lnSpcReduction="20000"/>
          </a:bodyPr>
          <a:lstStyle/>
          <a:p>
            <a:pPr algn="ctr"/>
            <a:r>
              <a:rPr lang="en-US" sz="2800" dirty="0" smtClean="0"/>
              <a:t>Option B: </a:t>
            </a:r>
          </a:p>
          <a:p>
            <a:pPr algn="ctr"/>
            <a:r>
              <a:rPr lang="en-US" sz="2800" b="0" dirty="0" smtClean="0"/>
              <a:t>Verify SLG Goal</a:t>
            </a:r>
            <a:endParaRPr lang="en-US" sz="2800" b="0" dirty="0"/>
          </a:p>
        </p:txBody>
      </p:sp>
      <p:sp>
        <p:nvSpPr>
          <p:cNvPr id="4" name="Content Placeholder 3"/>
          <p:cNvSpPr>
            <a:spLocks noGrp="1"/>
          </p:cNvSpPr>
          <p:nvPr>
            <p:ph sz="quarter" idx="2"/>
          </p:nvPr>
        </p:nvSpPr>
        <p:spPr/>
        <p:txBody>
          <a:bodyPr>
            <a:noAutofit/>
          </a:bodyPr>
          <a:lstStyle/>
          <a:p>
            <a:r>
              <a:rPr lang="en-US" sz="2200" dirty="0" smtClean="0"/>
              <a:t>This option does </a:t>
            </a:r>
            <a:r>
              <a:rPr lang="en-US" sz="2200" b="1" i="1" dirty="0" smtClean="0"/>
              <a:t>not</a:t>
            </a:r>
            <a:r>
              <a:rPr lang="en-US" sz="2200" b="1" dirty="0" smtClean="0"/>
              <a:t> </a:t>
            </a:r>
            <a:r>
              <a:rPr lang="en-US" sz="2200" dirty="0" smtClean="0"/>
              <a:t>require educators to </a:t>
            </a:r>
            <a:r>
              <a:rPr lang="en-US" sz="2200" dirty="0"/>
              <a:t>set a Category 1 SLG goal</a:t>
            </a:r>
          </a:p>
          <a:p>
            <a:pPr marL="114300" indent="0">
              <a:buNone/>
            </a:pPr>
            <a:endParaRPr lang="en-US" sz="2200" i="1" dirty="0"/>
          </a:p>
          <a:p>
            <a:r>
              <a:rPr lang="en-US" sz="2200" dirty="0" smtClean="0"/>
              <a:t>Student </a:t>
            </a:r>
            <a:r>
              <a:rPr lang="en-US" sz="2200" dirty="0"/>
              <a:t>Growth Percentiles (SGPs) are used exclusively to determine the </a:t>
            </a:r>
            <a:r>
              <a:rPr lang="en-US" sz="2200" i="1" dirty="0"/>
              <a:t>Category 1 SLG </a:t>
            </a:r>
            <a:r>
              <a:rPr lang="en-US" sz="2200" i="1" dirty="0" smtClean="0"/>
              <a:t>rating</a:t>
            </a:r>
            <a:endParaRPr lang="en-US" sz="2200" i="1" dirty="0"/>
          </a:p>
        </p:txBody>
      </p:sp>
      <p:sp>
        <p:nvSpPr>
          <p:cNvPr id="5" name="Content Placeholder 4"/>
          <p:cNvSpPr>
            <a:spLocks noGrp="1"/>
          </p:cNvSpPr>
          <p:nvPr>
            <p:ph sz="quarter" idx="4"/>
          </p:nvPr>
        </p:nvSpPr>
        <p:spPr/>
        <p:txBody>
          <a:bodyPr>
            <a:noAutofit/>
          </a:bodyPr>
          <a:lstStyle/>
          <a:p>
            <a:r>
              <a:rPr lang="en-US" sz="2200" dirty="0"/>
              <a:t>This </a:t>
            </a:r>
            <a:r>
              <a:rPr lang="en-US" sz="2200" dirty="0" smtClean="0"/>
              <a:t>option </a:t>
            </a:r>
            <a:r>
              <a:rPr lang="en-US" sz="2200" dirty="0"/>
              <a:t>requires </a:t>
            </a:r>
            <a:r>
              <a:rPr lang="en-US" sz="2200" dirty="0" smtClean="0"/>
              <a:t>educators </a:t>
            </a:r>
            <a:r>
              <a:rPr lang="en-US" sz="2200" dirty="0"/>
              <a:t>to set </a:t>
            </a:r>
            <a:r>
              <a:rPr lang="en-US" sz="2200" dirty="0" smtClean="0"/>
              <a:t>Category </a:t>
            </a:r>
            <a:r>
              <a:rPr lang="en-US" sz="2200" dirty="0"/>
              <a:t>1 SLG </a:t>
            </a:r>
            <a:r>
              <a:rPr lang="en-US" sz="2200" dirty="0" smtClean="0"/>
              <a:t>goals </a:t>
            </a:r>
            <a:r>
              <a:rPr lang="en-US" sz="2200" dirty="0"/>
              <a:t>using </a:t>
            </a:r>
            <a:r>
              <a:rPr lang="en-US" sz="2200" dirty="0" smtClean="0"/>
              <a:t>Smarter </a:t>
            </a:r>
            <a:r>
              <a:rPr lang="en-US" sz="2200" dirty="0"/>
              <a:t>Balanced </a:t>
            </a:r>
            <a:r>
              <a:rPr lang="en-US" sz="2200" dirty="0" smtClean="0"/>
              <a:t>and </a:t>
            </a:r>
            <a:r>
              <a:rPr lang="en-US" sz="2200" dirty="0"/>
              <a:t>rate </a:t>
            </a:r>
            <a:r>
              <a:rPr lang="en-US" sz="2200" dirty="0" smtClean="0"/>
              <a:t>their goals </a:t>
            </a:r>
            <a:r>
              <a:rPr lang="en-US" sz="2200" dirty="0"/>
              <a:t>using the SLG scoring rubric</a:t>
            </a:r>
          </a:p>
          <a:p>
            <a:pPr marL="114300" indent="0">
              <a:buNone/>
            </a:pPr>
            <a:endParaRPr lang="en-US" sz="2200" dirty="0"/>
          </a:p>
          <a:p>
            <a:r>
              <a:rPr lang="en-US" sz="2200" dirty="0"/>
              <a:t>The SLG goal rating is compared with the educator’s median SGP rating to determine </a:t>
            </a:r>
            <a:r>
              <a:rPr lang="en-US" sz="2200" dirty="0" smtClean="0"/>
              <a:t>the </a:t>
            </a:r>
            <a:r>
              <a:rPr lang="en-US" sz="2200" i="1" dirty="0" smtClean="0"/>
              <a:t>Category </a:t>
            </a:r>
            <a:r>
              <a:rPr lang="en-US" sz="2200" i="1" dirty="0"/>
              <a:t>1 SLG rating</a:t>
            </a:r>
          </a:p>
          <a:p>
            <a:endParaRPr lang="en-US" sz="2200" dirty="0"/>
          </a:p>
        </p:txBody>
      </p:sp>
      <p:sp>
        <p:nvSpPr>
          <p:cNvPr id="6" name="Title 5"/>
          <p:cNvSpPr>
            <a:spLocks noGrp="1"/>
          </p:cNvSpPr>
          <p:nvPr>
            <p:ph type="title"/>
          </p:nvPr>
        </p:nvSpPr>
        <p:spPr/>
        <p:txBody>
          <a:bodyPr>
            <a:normAutofit/>
          </a:bodyPr>
          <a:lstStyle/>
          <a:p>
            <a:r>
              <a:rPr lang="en-US" sz="3600" b="1" dirty="0" smtClean="0"/>
              <a:t>Two Options; Districts Choose</a:t>
            </a:r>
            <a:endParaRPr lang="en-US" sz="3600" b="1" dirty="0"/>
          </a:p>
        </p:txBody>
      </p:sp>
    </p:spTree>
    <p:extLst>
      <p:ext uri="{BB962C8B-B14F-4D97-AF65-F5344CB8AC3E}">
        <p14:creationId xmlns:p14="http://schemas.microsoft.com/office/powerpoint/2010/main" val="34260579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01752" y="0"/>
            <a:ext cx="8534400" cy="758952"/>
          </a:xfrm>
        </p:spPr>
        <p:txBody>
          <a:bodyPr/>
          <a:lstStyle/>
          <a:p>
            <a:r>
              <a:rPr lang="en-US" b="1" dirty="0" smtClean="0"/>
              <a:t>Timeline and Responsibilities</a:t>
            </a:r>
            <a:endParaRPr lang="en-US" b="1" dirty="0"/>
          </a:p>
        </p:txBody>
      </p:sp>
      <p:graphicFrame>
        <p:nvGraphicFramePr>
          <p:cNvPr id="7" name="Content Placeholder 3"/>
          <p:cNvGraphicFramePr>
            <a:graphicFrameLocks/>
          </p:cNvGraphicFramePr>
          <p:nvPr>
            <p:extLst>
              <p:ext uri="{D42A27DB-BD31-4B8C-83A1-F6EECF244321}">
                <p14:modId xmlns:p14="http://schemas.microsoft.com/office/powerpoint/2010/main" val="455179307"/>
              </p:ext>
            </p:extLst>
          </p:nvPr>
        </p:nvGraphicFramePr>
        <p:xfrm>
          <a:off x="533400" y="914400"/>
          <a:ext cx="7619999" cy="5875722"/>
        </p:xfrm>
        <a:graphic>
          <a:graphicData uri="http://schemas.openxmlformats.org/drawingml/2006/table">
            <a:tbl>
              <a:tblPr firstRow="1" firstCol="1" bandRow="1"/>
              <a:tblGrid>
                <a:gridCol w="976923"/>
                <a:gridCol w="3210643"/>
                <a:gridCol w="3432433"/>
              </a:tblGrid>
              <a:tr h="297830">
                <a:tc>
                  <a:txBody>
                    <a:bodyPr/>
                    <a:lstStyle/>
                    <a:p>
                      <a:pPr marL="0" marR="0" algn="ctr">
                        <a:lnSpc>
                          <a:spcPct val="115000"/>
                        </a:lnSpc>
                        <a:spcBef>
                          <a:spcPts val="0"/>
                        </a:spcBef>
                        <a:spcAft>
                          <a:spcPts val="0"/>
                        </a:spcAft>
                      </a:pPr>
                      <a:r>
                        <a:rPr lang="en-US" sz="1400" b="1" dirty="0">
                          <a:effectLst/>
                          <a:latin typeface="Gill Sans MT"/>
                          <a:ea typeface="Calibri"/>
                          <a:cs typeface="Times New Roman"/>
                        </a:rPr>
                        <a:t>2015-16 SY</a:t>
                      </a:r>
                      <a:endParaRPr lang="en-US" sz="1800" dirty="0">
                        <a:effectLst/>
                        <a:latin typeface="Calibri"/>
                        <a:ea typeface="Calibri"/>
                        <a:cs typeface="Times New Roman"/>
                      </a:endParaRPr>
                    </a:p>
                  </a:txBody>
                  <a:tcPr marL="61784" marR="61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marL="0" marR="0" algn="ctr">
                        <a:lnSpc>
                          <a:spcPct val="115000"/>
                        </a:lnSpc>
                        <a:spcBef>
                          <a:spcPts val="0"/>
                        </a:spcBef>
                        <a:spcAft>
                          <a:spcPts val="0"/>
                        </a:spcAft>
                      </a:pPr>
                      <a:r>
                        <a:rPr lang="en-US" sz="1400" b="1" dirty="0" smtClean="0">
                          <a:effectLst/>
                          <a:latin typeface="Gill Sans MT"/>
                          <a:ea typeface="Calibri"/>
                          <a:cs typeface="Times New Roman"/>
                        </a:rPr>
                        <a:t>ODE RESPONSIBILITIES</a:t>
                      </a:r>
                      <a:endParaRPr lang="en-US" sz="1800" dirty="0">
                        <a:effectLst/>
                        <a:latin typeface="Calibri"/>
                        <a:ea typeface="Calibri"/>
                        <a:cs typeface="Times New Roman"/>
                      </a:endParaRPr>
                    </a:p>
                  </a:txBody>
                  <a:tcPr marL="61784" marR="61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marL="0" marR="0" algn="ctr">
                        <a:lnSpc>
                          <a:spcPct val="115000"/>
                        </a:lnSpc>
                        <a:spcBef>
                          <a:spcPts val="0"/>
                        </a:spcBef>
                        <a:spcAft>
                          <a:spcPts val="0"/>
                        </a:spcAft>
                      </a:pPr>
                      <a:r>
                        <a:rPr lang="en-US" sz="1400" b="1" dirty="0" smtClean="0">
                          <a:effectLst/>
                          <a:latin typeface="Gill Sans MT"/>
                          <a:ea typeface="Calibri"/>
                          <a:cs typeface="Times New Roman"/>
                        </a:rPr>
                        <a:t>DISTRICT RESPONSIBILITIES</a:t>
                      </a:r>
                      <a:endParaRPr lang="en-US" sz="1800" dirty="0">
                        <a:effectLst/>
                        <a:latin typeface="Calibri"/>
                        <a:ea typeface="Calibri"/>
                        <a:cs typeface="Times New Roman"/>
                      </a:endParaRPr>
                    </a:p>
                  </a:txBody>
                  <a:tcPr marL="61784" marR="61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r>
              <a:tr h="1473775">
                <a:tc>
                  <a:txBody>
                    <a:bodyPr/>
                    <a:lstStyle/>
                    <a:p>
                      <a:pPr marL="0" marR="0" algn="ctr">
                        <a:lnSpc>
                          <a:spcPct val="115000"/>
                        </a:lnSpc>
                        <a:spcBef>
                          <a:spcPts val="0"/>
                        </a:spcBef>
                        <a:spcAft>
                          <a:spcPts val="0"/>
                        </a:spcAft>
                      </a:pPr>
                      <a:r>
                        <a:rPr lang="en-US" sz="1200" b="1" dirty="0">
                          <a:effectLst/>
                          <a:latin typeface="Arial Black" panose="020B0A04020102020204" pitchFamily="34" charset="0"/>
                          <a:ea typeface="Calibri"/>
                          <a:cs typeface="Times New Roman"/>
                        </a:rPr>
                        <a:t>Fall 2015</a:t>
                      </a:r>
                      <a:endParaRPr lang="en-US" sz="1600" dirty="0">
                        <a:effectLst/>
                        <a:latin typeface="Arial Black" panose="020B0A04020102020204" pitchFamily="34" charset="0"/>
                        <a:ea typeface="Calibri"/>
                        <a:cs typeface="Times New Roman"/>
                      </a:endParaRPr>
                    </a:p>
                  </a:txBody>
                  <a:tcPr marL="61784" marR="617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lvl="0" indent="0">
                        <a:lnSpc>
                          <a:spcPct val="115000"/>
                        </a:lnSpc>
                        <a:spcBef>
                          <a:spcPts val="0"/>
                        </a:spcBef>
                        <a:spcAft>
                          <a:spcPts val="0"/>
                        </a:spcAft>
                        <a:buFontTx/>
                        <a:buNone/>
                      </a:pPr>
                      <a:r>
                        <a:rPr lang="en-US" sz="1100" dirty="0">
                          <a:effectLst/>
                          <a:latin typeface="Arial Black" panose="020B0A04020102020204" pitchFamily="34" charset="0"/>
                          <a:ea typeface="Calibri"/>
                          <a:cs typeface="Times New Roman"/>
                        </a:rPr>
                        <a:t>Provide districts state criteria for determining Median Student Growth Percentiles (see Table 3 on page 5 in this guidance). </a:t>
                      </a:r>
                      <a:endParaRPr lang="en-US" sz="1100" dirty="0" smtClean="0">
                        <a:effectLst/>
                        <a:latin typeface="Arial Black" panose="020B0A04020102020204" pitchFamily="34" charset="0"/>
                        <a:ea typeface="Calibri"/>
                        <a:cs typeface="Times New Roman"/>
                      </a:endParaRPr>
                    </a:p>
                    <a:p>
                      <a:pPr marL="0" marR="0" lvl="0" indent="0">
                        <a:lnSpc>
                          <a:spcPct val="115000"/>
                        </a:lnSpc>
                        <a:spcBef>
                          <a:spcPts val="0"/>
                        </a:spcBef>
                        <a:spcAft>
                          <a:spcPts val="0"/>
                        </a:spcAft>
                        <a:buFontTx/>
                        <a:buNone/>
                      </a:pPr>
                      <a:endParaRPr lang="en-US" sz="1400" dirty="0">
                        <a:effectLst/>
                        <a:latin typeface="Arial Black" panose="020B0A04020102020204" pitchFamily="34" charset="0"/>
                        <a:ea typeface="Calibri"/>
                        <a:cs typeface="Times New Roman"/>
                      </a:endParaRPr>
                    </a:p>
                    <a:p>
                      <a:pPr marL="0" marR="0" lvl="0" indent="0">
                        <a:lnSpc>
                          <a:spcPct val="115000"/>
                        </a:lnSpc>
                        <a:spcBef>
                          <a:spcPts val="0"/>
                        </a:spcBef>
                        <a:spcAft>
                          <a:spcPts val="0"/>
                        </a:spcAft>
                        <a:buFontTx/>
                        <a:buNone/>
                      </a:pPr>
                      <a:r>
                        <a:rPr lang="en-US" sz="1100" dirty="0">
                          <a:effectLst/>
                          <a:latin typeface="Arial Black" panose="020B0A04020102020204" pitchFamily="34" charset="0"/>
                          <a:ea typeface="Calibri"/>
                          <a:cs typeface="Times New Roman"/>
                        </a:rPr>
                        <a:t>Provide districts with communications and guidance.</a:t>
                      </a:r>
                      <a:endParaRPr lang="en-US" sz="1400" dirty="0">
                        <a:effectLst/>
                        <a:latin typeface="Arial Black" panose="020B0A04020102020204" pitchFamily="34" charset="0"/>
                        <a:ea typeface="Calibri"/>
                        <a:cs typeface="Times New Roman"/>
                      </a:endParaRPr>
                    </a:p>
                  </a:txBody>
                  <a:tcPr marL="61784" marR="61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nSpc>
                          <a:spcPct val="115000"/>
                        </a:lnSpc>
                        <a:spcBef>
                          <a:spcPts val="0"/>
                        </a:spcBef>
                        <a:spcAft>
                          <a:spcPts val="0"/>
                        </a:spcAft>
                        <a:buFontTx/>
                        <a:buNone/>
                      </a:pPr>
                      <a:r>
                        <a:rPr lang="en-US" sz="1100" dirty="0">
                          <a:effectLst/>
                          <a:latin typeface="Arial Black" panose="020B0A04020102020204" pitchFamily="34" charset="0"/>
                          <a:ea typeface="Calibri"/>
                          <a:cs typeface="Times New Roman"/>
                        </a:rPr>
                        <a:t>Select Option A or Option B to be used district-wide.</a:t>
                      </a:r>
                      <a:endParaRPr lang="en-US" sz="1400" dirty="0">
                        <a:effectLst/>
                        <a:latin typeface="Arial Black" panose="020B0A04020102020204" pitchFamily="34" charset="0"/>
                        <a:ea typeface="Calibri"/>
                        <a:cs typeface="Times New Roman"/>
                      </a:endParaRPr>
                    </a:p>
                    <a:p>
                      <a:pPr marL="0" marR="0" lvl="0" indent="0">
                        <a:lnSpc>
                          <a:spcPct val="115000"/>
                        </a:lnSpc>
                        <a:spcBef>
                          <a:spcPts val="0"/>
                        </a:spcBef>
                        <a:spcAft>
                          <a:spcPts val="0"/>
                        </a:spcAft>
                        <a:buFontTx/>
                        <a:buNone/>
                      </a:pPr>
                      <a:r>
                        <a:rPr lang="en-US" sz="1100" dirty="0">
                          <a:effectLst/>
                          <a:latin typeface="Arial Black" panose="020B0A04020102020204" pitchFamily="34" charset="0"/>
                          <a:ea typeface="Calibri"/>
                          <a:cs typeface="Times New Roman"/>
                        </a:rPr>
                        <a:t>Establish a process for determining the teacher of record</a:t>
                      </a:r>
                      <a:r>
                        <a:rPr lang="en-US" sz="1100" dirty="0" smtClean="0">
                          <a:effectLst/>
                          <a:latin typeface="Arial Black" panose="020B0A04020102020204" pitchFamily="34" charset="0"/>
                          <a:ea typeface="Calibri"/>
                          <a:cs typeface="Times New Roman"/>
                        </a:rPr>
                        <a:t>.</a:t>
                      </a:r>
                    </a:p>
                    <a:p>
                      <a:pPr marL="0" marR="0" lvl="0" indent="0">
                        <a:lnSpc>
                          <a:spcPct val="115000"/>
                        </a:lnSpc>
                        <a:spcBef>
                          <a:spcPts val="0"/>
                        </a:spcBef>
                        <a:spcAft>
                          <a:spcPts val="0"/>
                        </a:spcAft>
                        <a:buFontTx/>
                        <a:buNone/>
                      </a:pPr>
                      <a:endParaRPr lang="en-US" sz="1400" dirty="0">
                        <a:effectLst/>
                        <a:latin typeface="Arial Black" panose="020B0A04020102020204" pitchFamily="34" charset="0"/>
                        <a:ea typeface="Calibri"/>
                        <a:cs typeface="Times New Roman"/>
                      </a:endParaRPr>
                    </a:p>
                    <a:p>
                      <a:pPr marL="0" marR="0" lvl="0" indent="0">
                        <a:lnSpc>
                          <a:spcPct val="115000"/>
                        </a:lnSpc>
                        <a:spcBef>
                          <a:spcPts val="0"/>
                        </a:spcBef>
                        <a:spcAft>
                          <a:spcPts val="0"/>
                        </a:spcAft>
                        <a:buFontTx/>
                        <a:buNone/>
                      </a:pPr>
                      <a:r>
                        <a:rPr lang="en-US" sz="1100" dirty="0">
                          <a:effectLst/>
                          <a:latin typeface="Arial Black" panose="020B0A04020102020204" pitchFamily="34" charset="0"/>
                          <a:ea typeface="Calibri"/>
                          <a:cs typeface="Times New Roman"/>
                        </a:rPr>
                        <a:t>Create class rosters and establish a roster verification process.</a:t>
                      </a:r>
                      <a:endParaRPr lang="en-US" sz="1400" dirty="0">
                        <a:effectLst/>
                        <a:latin typeface="Arial Black" panose="020B0A04020102020204" pitchFamily="34" charset="0"/>
                        <a:ea typeface="Calibri"/>
                        <a:cs typeface="Times New Roman"/>
                      </a:endParaRPr>
                    </a:p>
                  </a:txBody>
                  <a:tcPr marL="61784" marR="61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6889">
                <a:tc>
                  <a:txBody>
                    <a:bodyPr/>
                    <a:lstStyle/>
                    <a:p>
                      <a:pPr marL="0" marR="0" algn="ctr">
                        <a:lnSpc>
                          <a:spcPct val="115000"/>
                        </a:lnSpc>
                        <a:spcBef>
                          <a:spcPts val="0"/>
                        </a:spcBef>
                        <a:spcAft>
                          <a:spcPts val="0"/>
                        </a:spcAft>
                      </a:pPr>
                      <a:r>
                        <a:rPr lang="en-US" sz="1200" b="1" dirty="0">
                          <a:effectLst/>
                          <a:latin typeface="Arial Black" panose="020B0A04020102020204" pitchFamily="34" charset="0"/>
                          <a:ea typeface="Calibri"/>
                          <a:cs typeface="Times New Roman"/>
                        </a:rPr>
                        <a:t>2015-16 </a:t>
                      </a:r>
                      <a:endParaRPr lang="en-US" sz="1200" b="1" dirty="0" smtClean="0">
                        <a:effectLst/>
                        <a:latin typeface="Arial Black" panose="020B0A04020102020204" pitchFamily="34" charset="0"/>
                        <a:ea typeface="Calibri"/>
                        <a:cs typeface="Times New Roman"/>
                      </a:endParaRPr>
                    </a:p>
                    <a:p>
                      <a:pPr marL="0" marR="0" algn="ctr">
                        <a:lnSpc>
                          <a:spcPct val="115000"/>
                        </a:lnSpc>
                        <a:spcBef>
                          <a:spcPts val="0"/>
                        </a:spcBef>
                        <a:spcAft>
                          <a:spcPts val="0"/>
                        </a:spcAft>
                      </a:pPr>
                      <a:r>
                        <a:rPr lang="en-US" sz="1200" b="1" dirty="0" smtClean="0">
                          <a:effectLst/>
                          <a:latin typeface="Arial Black" panose="020B0A04020102020204" pitchFamily="34" charset="0"/>
                          <a:ea typeface="Calibri"/>
                          <a:cs typeface="Times New Roman"/>
                        </a:rPr>
                        <a:t>School </a:t>
                      </a:r>
                      <a:r>
                        <a:rPr lang="en-US" sz="1200" b="1" dirty="0">
                          <a:effectLst/>
                          <a:latin typeface="Arial Black" panose="020B0A04020102020204" pitchFamily="34" charset="0"/>
                          <a:ea typeface="Calibri"/>
                          <a:cs typeface="Times New Roman"/>
                        </a:rPr>
                        <a:t>Year</a:t>
                      </a:r>
                      <a:endParaRPr lang="en-US" sz="1600" dirty="0">
                        <a:effectLst/>
                        <a:latin typeface="Arial Black" panose="020B0A04020102020204" pitchFamily="34" charset="0"/>
                        <a:ea typeface="Calibri"/>
                        <a:cs typeface="Times New Roman"/>
                      </a:endParaRPr>
                    </a:p>
                  </a:txBody>
                  <a:tcPr marL="61784" marR="617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lvl="0" indent="0">
                        <a:lnSpc>
                          <a:spcPct val="115000"/>
                        </a:lnSpc>
                        <a:spcBef>
                          <a:spcPts val="0"/>
                        </a:spcBef>
                        <a:spcAft>
                          <a:spcPts val="0"/>
                        </a:spcAft>
                        <a:buFontTx/>
                        <a:buNone/>
                      </a:pPr>
                      <a:r>
                        <a:rPr lang="en-US" sz="1100">
                          <a:effectLst/>
                          <a:latin typeface="Arial Black" panose="020B0A04020102020204" pitchFamily="34" charset="0"/>
                          <a:ea typeface="Calibri"/>
                          <a:cs typeface="Times New Roman"/>
                        </a:rPr>
                        <a:t>Provide districts with professional development and technical support.</a:t>
                      </a:r>
                      <a:endParaRPr lang="en-US" sz="1400">
                        <a:effectLst/>
                        <a:latin typeface="Arial Black" panose="020B0A04020102020204" pitchFamily="34" charset="0"/>
                        <a:ea typeface="Calibri"/>
                        <a:cs typeface="Times New Roman"/>
                      </a:endParaRPr>
                    </a:p>
                  </a:txBody>
                  <a:tcPr marL="61784" marR="61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nSpc>
                          <a:spcPct val="115000"/>
                        </a:lnSpc>
                        <a:spcBef>
                          <a:spcPts val="0"/>
                        </a:spcBef>
                        <a:spcAft>
                          <a:spcPts val="0"/>
                        </a:spcAft>
                        <a:buFontTx/>
                        <a:buNone/>
                      </a:pPr>
                      <a:r>
                        <a:rPr lang="en-US" sz="1100" dirty="0">
                          <a:effectLst/>
                          <a:latin typeface="Arial Black" panose="020B0A04020102020204" pitchFamily="34" charset="0"/>
                          <a:ea typeface="Calibri"/>
                          <a:cs typeface="Times New Roman"/>
                        </a:rPr>
                        <a:t>Provide training in the district to educators, evaluators, and coordinating staff.</a:t>
                      </a:r>
                      <a:endParaRPr lang="en-US" sz="1400" dirty="0">
                        <a:effectLst/>
                        <a:latin typeface="Arial Black" panose="020B0A04020102020204" pitchFamily="34" charset="0"/>
                        <a:ea typeface="Calibri"/>
                        <a:cs typeface="Times New Roman"/>
                      </a:endParaRPr>
                    </a:p>
                  </a:txBody>
                  <a:tcPr marL="61784" marR="61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6889">
                <a:tc>
                  <a:txBody>
                    <a:bodyPr/>
                    <a:lstStyle/>
                    <a:p>
                      <a:pPr marL="0" marR="0" algn="ctr">
                        <a:lnSpc>
                          <a:spcPct val="115000"/>
                        </a:lnSpc>
                        <a:spcBef>
                          <a:spcPts val="0"/>
                        </a:spcBef>
                        <a:spcAft>
                          <a:spcPts val="0"/>
                        </a:spcAft>
                      </a:pPr>
                      <a:r>
                        <a:rPr lang="en-US" sz="1200" b="1" dirty="0">
                          <a:effectLst/>
                          <a:latin typeface="Arial Black" panose="020B0A04020102020204" pitchFamily="34" charset="0"/>
                          <a:ea typeface="Calibri"/>
                          <a:cs typeface="Times New Roman"/>
                        </a:rPr>
                        <a:t>February - June 2016</a:t>
                      </a:r>
                      <a:endParaRPr lang="en-US" sz="1600" dirty="0">
                        <a:effectLst/>
                        <a:latin typeface="Arial Black" panose="020B0A04020102020204" pitchFamily="34" charset="0"/>
                        <a:ea typeface="Calibri"/>
                        <a:cs typeface="Times New Roman"/>
                      </a:endParaRPr>
                    </a:p>
                  </a:txBody>
                  <a:tcPr marL="61784" marR="617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lvl="0" indent="0">
                        <a:lnSpc>
                          <a:spcPct val="115000"/>
                        </a:lnSpc>
                        <a:spcBef>
                          <a:spcPts val="0"/>
                        </a:spcBef>
                        <a:spcAft>
                          <a:spcPts val="0"/>
                        </a:spcAft>
                        <a:buFontTx/>
                        <a:buNone/>
                      </a:pPr>
                      <a:r>
                        <a:rPr lang="en-US" sz="1100">
                          <a:effectLst/>
                          <a:latin typeface="Arial Black" panose="020B0A04020102020204" pitchFamily="34" charset="0"/>
                          <a:ea typeface="Calibri"/>
                          <a:cs typeface="Times New Roman"/>
                        </a:rPr>
                        <a:t>Administer Smarter Balanced Assessment </a:t>
                      </a:r>
                      <a:endParaRPr lang="en-US" sz="1400">
                        <a:effectLst/>
                        <a:latin typeface="Arial Black" panose="020B0A04020102020204" pitchFamily="34" charset="0"/>
                        <a:ea typeface="Calibri"/>
                        <a:cs typeface="Times New Roman"/>
                      </a:endParaRPr>
                    </a:p>
                  </a:txBody>
                  <a:tcPr marL="61784" marR="61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nSpc>
                          <a:spcPct val="115000"/>
                        </a:lnSpc>
                        <a:spcBef>
                          <a:spcPts val="0"/>
                        </a:spcBef>
                        <a:spcAft>
                          <a:spcPts val="0"/>
                        </a:spcAft>
                        <a:buFontTx/>
                        <a:buNone/>
                      </a:pPr>
                      <a:r>
                        <a:rPr lang="en-US" sz="1100">
                          <a:effectLst/>
                          <a:latin typeface="Arial Black" panose="020B0A04020102020204" pitchFamily="34" charset="0"/>
                          <a:ea typeface="Calibri"/>
                          <a:cs typeface="Times New Roman"/>
                        </a:rPr>
                        <a:t>Administer Smarter Balanced Assessment</a:t>
                      </a:r>
                      <a:endParaRPr lang="en-US" sz="1400">
                        <a:effectLst/>
                        <a:latin typeface="Arial Black" panose="020B0A04020102020204" pitchFamily="34" charset="0"/>
                        <a:ea typeface="Calibri"/>
                        <a:cs typeface="Times New Roman"/>
                      </a:endParaRPr>
                    </a:p>
                    <a:p>
                      <a:pPr marL="0" marR="0" lvl="0" indent="0">
                        <a:lnSpc>
                          <a:spcPct val="115000"/>
                        </a:lnSpc>
                        <a:spcBef>
                          <a:spcPts val="0"/>
                        </a:spcBef>
                        <a:spcAft>
                          <a:spcPts val="0"/>
                        </a:spcAft>
                        <a:buFontTx/>
                        <a:buNone/>
                      </a:pPr>
                      <a:r>
                        <a:rPr lang="en-US" sz="1100">
                          <a:effectLst/>
                          <a:latin typeface="Arial Black" panose="020B0A04020102020204" pitchFamily="34" charset="0"/>
                          <a:ea typeface="Calibri"/>
                          <a:cs typeface="Times New Roman"/>
                        </a:rPr>
                        <a:t>Educators verify class rosters.</a:t>
                      </a:r>
                      <a:endParaRPr lang="en-US" sz="1400">
                        <a:effectLst/>
                        <a:latin typeface="Arial Black" panose="020B0A04020102020204" pitchFamily="34" charset="0"/>
                        <a:ea typeface="Calibri"/>
                        <a:cs typeface="Times New Roman"/>
                      </a:endParaRPr>
                    </a:p>
                  </a:txBody>
                  <a:tcPr marL="61784" marR="61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28147">
                <a:tc>
                  <a:txBody>
                    <a:bodyPr/>
                    <a:lstStyle/>
                    <a:p>
                      <a:pPr marL="0" marR="0" algn="ctr">
                        <a:lnSpc>
                          <a:spcPct val="115000"/>
                        </a:lnSpc>
                        <a:spcBef>
                          <a:spcPts val="0"/>
                        </a:spcBef>
                        <a:spcAft>
                          <a:spcPts val="0"/>
                        </a:spcAft>
                      </a:pPr>
                      <a:r>
                        <a:rPr lang="en-US" sz="1200" b="1" dirty="0">
                          <a:effectLst/>
                          <a:latin typeface="Arial Black" panose="020B0A04020102020204" pitchFamily="34" charset="0"/>
                          <a:ea typeface="Calibri"/>
                          <a:cs typeface="Times New Roman"/>
                        </a:rPr>
                        <a:t>Summer 2016</a:t>
                      </a:r>
                      <a:endParaRPr lang="en-US" sz="1600" dirty="0">
                        <a:effectLst/>
                        <a:latin typeface="Arial Black" panose="020B0A04020102020204" pitchFamily="34" charset="0"/>
                        <a:ea typeface="Calibri"/>
                        <a:cs typeface="Times New Roman"/>
                      </a:endParaRPr>
                    </a:p>
                    <a:p>
                      <a:pPr marL="0" marR="0" algn="ctr">
                        <a:lnSpc>
                          <a:spcPct val="115000"/>
                        </a:lnSpc>
                        <a:spcBef>
                          <a:spcPts val="0"/>
                        </a:spcBef>
                        <a:spcAft>
                          <a:spcPts val="0"/>
                        </a:spcAft>
                      </a:pPr>
                      <a:r>
                        <a:rPr lang="en-US" sz="1200" b="1" dirty="0">
                          <a:effectLst/>
                          <a:latin typeface="Arial Black" panose="020B0A04020102020204" pitchFamily="34" charset="0"/>
                          <a:ea typeface="Calibri"/>
                          <a:cs typeface="Times New Roman"/>
                        </a:rPr>
                        <a:t> </a:t>
                      </a:r>
                      <a:endParaRPr lang="en-US" sz="1600" dirty="0">
                        <a:effectLst/>
                        <a:latin typeface="Arial Black" panose="020B0A04020102020204" pitchFamily="34" charset="0"/>
                        <a:ea typeface="Calibri"/>
                        <a:cs typeface="Times New Roman"/>
                      </a:endParaRPr>
                    </a:p>
                  </a:txBody>
                  <a:tcPr marL="61784" marR="617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lvl="0" indent="0">
                        <a:lnSpc>
                          <a:spcPct val="115000"/>
                        </a:lnSpc>
                        <a:spcBef>
                          <a:spcPts val="0"/>
                        </a:spcBef>
                        <a:spcAft>
                          <a:spcPts val="0"/>
                        </a:spcAft>
                        <a:buFontTx/>
                        <a:buNone/>
                      </a:pPr>
                      <a:r>
                        <a:rPr lang="en-US" sz="1100" dirty="0">
                          <a:effectLst/>
                          <a:latin typeface="Arial Black" panose="020B0A04020102020204" pitchFamily="34" charset="0"/>
                          <a:ea typeface="Calibri"/>
                          <a:cs typeface="Times New Roman"/>
                        </a:rPr>
                        <a:t>Calculate Student Growth Percentiles for all students</a:t>
                      </a:r>
                      <a:r>
                        <a:rPr lang="en-US" sz="1100" dirty="0" smtClean="0">
                          <a:effectLst/>
                          <a:latin typeface="Arial Black" panose="020B0A04020102020204" pitchFamily="34" charset="0"/>
                          <a:ea typeface="Calibri"/>
                          <a:cs typeface="Times New Roman"/>
                        </a:rPr>
                        <a:t>.</a:t>
                      </a:r>
                    </a:p>
                    <a:p>
                      <a:pPr marL="0" marR="0" lvl="0" indent="0">
                        <a:lnSpc>
                          <a:spcPct val="115000"/>
                        </a:lnSpc>
                        <a:spcBef>
                          <a:spcPts val="0"/>
                        </a:spcBef>
                        <a:spcAft>
                          <a:spcPts val="0"/>
                        </a:spcAft>
                        <a:buFontTx/>
                        <a:buNone/>
                      </a:pPr>
                      <a:endParaRPr lang="en-US" sz="1400" dirty="0">
                        <a:effectLst/>
                        <a:latin typeface="Arial Black" panose="020B0A04020102020204" pitchFamily="34" charset="0"/>
                        <a:ea typeface="Calibri"/>
                        <a:cs typeface="Times New Roman"/>
                      </a:endParaRPr>
                    </a:p>
                    <a:p>
                      <a:pPr marL="0" marR="0" lvl="0" indent="0">
                        <a:lnSpc>
                          <a:spcPct val="115000"/>
                        </a:lnSpc>
                        <a:spcBef>
                          <a:spcPts val="0"/>
                        </a:spcBef>
                        <a:spcAft>
                          <a:spcPts val="0"/>
                        </a:spcAft>
                        <a:buFontTx/>
                        <a:buNone/>
                      </a:pPr>
                      <a:r>
                        <a:rPr lang="en-US" sz="1100" dirty="0">
                          <a:effectLst/>
                          <a:latin typeface="Arial Black" panose="020B0A04020102020204" pitchFamily="34" charset="0"/>
                          <a:ea typeface="Calibri"/>
                          <a:cs typeface="Times New Roman"/>
                        </a:rPr>
                        <a:t>Send districts Student Growth Percentiles and Smarter Balanced achievement data in August.</a:t>
                      </a:r>
                      <a:endParaRPr lang="en-US" sz="1400" dirty="0">
                        <a:effectLst/>
                        <a:latin typeface="Arial Black" panose="020B0A04020102020204" pitchFamily="34" charset="0"/>
                        <a:ea typeface="Calibri"/>
                        <a:cs typeface="Times New Roman"/>
                      </a:endParaRPr>
                    </a:p>
                  </a:txBody>
                  <a:tcPr marL="61784" marR="61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nSpc>
                          <a:spcPct val="115000"/>
                        </a:lnSpc>
                        <a:spcBef>
                          <a:spcPts val="0"/>
                        </a:spcBef>
                        <a:spcAft>
                          <a:spcPts val="0"/>
                        </a:spcAft>
                        <a:buFontTx/>
                        <a:buNone/>
                      </a:pPr>
                      <a:r>
                        <a:rPr lang="en-US" sz="1100">
                          <a:effectLst/>
                          <a:latin typeface="Arial Black" panose="020B0A04020102020204" pitchFamily="34" charset="0"/>
                          <a:ea typeface="Calibri"/>
                          <a:cs typeface="Times New Roman"/>
                        </a:rPr>
                        <a:t>Receive Student Growth Percentiles and Smarter Balanced results from ODE.</a:t>
                      </a:r>
                      <a:endParaRPr lang="en-US" sz="1400">
                        <a:effectLst/>
                        <a:latin typeface="Arial Black" panose="020B0A04020102020204" pitchFamily="34" charset="0"/>
                        <a:ea typeface="Calibri"/>
                        <a:cs typeface="Times New Roman"/>
                      </a:endParaRPr>
                    </a:p>
                  </a:txBody>
                  <a:tcPr marL="61784" marR="61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07970">
                <a:tc>
                  <a:txBody>
                    <a:bodyPr/>
                    <a:lstStyle/>
                    <a:p>
                      <a:pPr marL="0" marR="0" algn="ctr">
                        <a:lnSpc>
                          <a:spcPct val="115000"/>
                        </a:lnSpc>
                        <a:spcBef>
                          <a:spcPts val="0"/>
                        </a:spcBef>
                        <a:spcAft>
                          <a:spcPts val="0"/>
                        </a:spcAft>
                      </a:pPr>
                      <a:r>
                        <a:rPr lang="en-US" sz="1200" b="1" dirty="0">
                          <a:effectLst/>
                          <a:latin typeface="Arial Black" panose="020B0A04020102020204" pitchFamily="34" charset="0"/>
                          <a:ea typeface="Calibri"/>
                          <a:cs typeface="Times New Roman"/>
                        </a:rPr>
                        <a:t>Fall 2016</a:t>
                      </a:r>
                      <a:endParaRPr lang="en-US" sz="1600" dirty="0">
                        <a:effectLst/>
                        <a:latin typeface="Arial Black" panose="020B0A04020102020204" pitchFamily="34" charset="0"/>
                        <a:ea typeface="Calibri"/>
                        <a:cs typeface="Times New Roman"/>
                      </a:endParaRPr>
                    </a:p>
                  </a:txBody>
                  <a:tcPr marL="61784" marR="617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lvl="0" indent="0">
                        <a:lnSpc>
                          <a:spcPct val="115000"/>
                        </a:lnSpc>
                        <a:spcBef>
                          <a:spcPts val="0"/>
                        </a:spcBef>
                        <a:spcAft>
                          <a:spcPts val="0"/>
                        </a:spcAft>
                        <a:buFontTx/>
                        <a:buNone/>
                      </a:pPr>
                      <a:r>
                        <a:rPr lang="en-US" sz="1100" dirty="0">
                          <a:effectLst/>
                          <a:latin typeface="Arial Black" panose="020B0A04020102020204" pitchFamily="34" charset="0"/>
                          <a:ea typeface="Calibri"/>
                          <a:cs typeface="Times New Roman"/>
                        </a:rPr>
                        <a:t>Provide guidance and support to districts.</a:t>
                      </a:r>
                      <a:endParaRPr lang="en-US" sz="1400" dirty="0">
                        <a:effectLst/>
                        <a:latin typeface="Arial Black" panose="020B0A04020102020204" pitchFamily="34" charset="0"/>
                        <a:ea typeface="Calibri"/>
                        <a:cs typeface="Times New Roman"/>
                      </a:endParaRPr>
                    </a:p>
                  </a:txBody>
                  <a:tcPr marL="61784" marR="61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nSpc>
                          <a:spcPct val="115000"/>
                        </a:lnSpc>
                        <a:spcBef>
                          <a:spcPts val="0"/>
                        </a:spcBef>
                        <a:spcAft>
                          <a:spcPts val="0"/>
                        </a:spcAft>
                        <a:buFontTx/>
                        <a:buNone/>
                      </a:pPr>
                      <a:r>
                        <a:rPr lang="en-US" sz="1100" dirty="0">
                          <a:effectLst/>
                          <a:latin typeface="Arial Black" panose="020B0A04020102020204" pitchFamily="34" charset="0"/>
                          <a:ea typeface="Calibri"/>
                          <a:cs typeface="Times New Roman"/>
                        </a:rPr>
                        <a:t>Determine the Median Student Growth Percentile ratings using the state criteria</a:t>
                      </a:r>
                      <a:r>
                        <a:rPr lang="en-US" sz="1100" dirty="0" smtClean="0">
                          <a:effectLst/>
                          <a:latin typeface="Arial Black" panose="020B0A04020102020204" pitchFamily="34" charset="0"/>
                          <a:ea typeface="Calibri"/>
                          <a:cs typeface="Times New Roman"/>
                        </a:rPr>
                        <a:t>.</a:t>
                      </a:r>
                    </a:p>
                    <a:p>
                      <a:pPr marL="0" marR="0" lvl="0" indent="0">
                        <a:lnSpc>
                          <a:spcPct val="115000"/>
                        </a:lnSpc>
                        <a:spcBef>
                          <a:spcPts val="0"/>
                        </a:spcBef>
                        <a:spcAft>
                          <a:spcPts val="0"/>
                        </a:spcAft>
                        <a:buFontTx/>
                        <a:buNone/>
                      </a:pPr>
                      <a:endParaRPr lang="en-US" sz="1400" dirty="0">
                        <a:effectLst/>
                        <a:latin typeface="Arial Black" panose="020B0A04020102020204" pitchFamily="34" charset="0"/>
                        <a:ea typeface="Calibri"/>
                        <a:cs typeface="Times New Roman"/>
                      </a:endParaRPr>
                    </a:p>
                    <a:p>
                      <a:pPr marL="0" marR="0" lvl="0" indent="0">
                        <a:lnSpc>
                          <a:spcPct val="115000"/>
                        </a:lnSpc>
                        <a:spcBef>
                          <a:spcPts val="0"/>
                        </a:spcBef>
                        <a:spcAft>
                          <a:spcPts val="0"/>
                        </a:spcAft>
                        <a:buFontTx/>
                        <a:buNone/>
                      </a:pPr>
                      <a:r>
                        <a:rPr lang="en-US" sz="1100" dirty="0">
                          <a:effectLst/>
                          <a:latin typeface="Arial Black" panose="020B0A04020102020204" pitchFamily="34" charset="0"/>
                          <a:ea typeface="Calibri"/>
                          <a:cs typeface="Times New Roman"/>
                        </a:rPr>
                        <a:t>Incorporate median Student Growth Percentile ratings into educator summative evaluations.</a:t>
                      </a:r>
                      <a:endParaRPr lang="en-US" sz="1400" dirty="0">
                        <a:effectLst/>
                        <a:latin typeface="Arial Black" panose="020B0A04020102020204" pitchFamily="34" charset="0"/>
                        <a:ea typeface="Calibri"/>
                        <a:cs typeface="Times New Roman"/>
                      </a:endParaRPr>
                    </a:p>
                  </a:txBody>
                  <a:tcPr marL="61784" marR="61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6887321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0"/>
            <a:ext cx="8534400" cy="758952"/>
          </a:xfrm>
        </p:spPr>
        <p:txBody>
          <a:bodyPr>
            <a:noAutofit/>
          </a:bodyPr>
          <a:lstStyle/>
          <a:p>
            <a:r>
              <a:rPr lang="en-US" sz="3150" b="1" dirty="0" smtClean="0"/>
              <a:t>What do we need to do this year?</a:t>
            </a:r>
            <a:endParaRPr lang="en-US" sz="3150" b="1" dirty="0"/>
          </a:p>
        </p:txBody>
      </p:sp>
      <p:sp>
        <p:nvSpPr>
          <p:cNvPr id="3" name="Content Placeholder 2"/>
          <p:cNvSpPr>
            <a:spLocks noGrp="1"/>
          </p:cNvSpPr>
          <p:nvPr>
            <p:ph idx="1"/>
          </p:nvPr>
        </p:nvSpPr>
        <p:spPr>
          <a:xfrm>
            <a:off x="457200" y="1828800"/>
            <a:ext cx="7620000" cy="4800600"/>
          </a:xfrm>
        </p:spPr>
        <p:txBody>
          <a:bodyPr>
            <a:normAutofit/>
          </a:bodyPr>
          <a:lstStyle/>
          <a:p>
            <a:r>
              <a:rPr lang="en-US" sz="3600" dirty="0" smtClean="0"/>
              <a:t>Goal Setting</a:t>
            </a:r>
          </a:p>
          <a:p>
            <a:endParaRPr lang="en-US" sz="3600" dirty="0" smtClean="0"/>
          </a:p>
          <a:p>
            <a:r>
              <a:rPr lang="en-US" sz="3600" dirty="0" smtClean="0"/>
              <a:t>Goal Scoring</a:t>
            </a:r>
          </a:p>
          <a:p>
            <a:endParaRPr lang="en-US" sz="3600" dirty="0" smtClean="0"/>
          </a:p>
          <a:p>
            <a:r>
              <a:rPr lang="en-US" sz="3600" dirty="0" smtClean="0"/>
              <a:t>Summative Evaluations</a:t>
            </a:r>
          </a:p>
        </p:txBody>
      </p:sp>
    </p:spTree>
    <p:extLst>
      <p:ext uri="{BB962C8B-B14F-4D97-AF65-F5344CB8AC3E}">
        <p14:creationId xmlns:p14="http://schemas.microsoft.com/office/powerpoint/2010/main" val="25316726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dirty="0" smtClean="0"/>
              <a:t>SLG Requirements </a:t>
            </a:r>
            <a:r>
              <a:rPr lang="en-US" sz="4400" b="1" dirty="0"/>
              <a:t>for 2015-16</a:t>
            </a:r>
          </a:p>
        </p:txBody>
      </p:sp>
      <p:sp>
        <p:nvSpPr>
          <p:cNvPr id="5" name="Content Placeholder 4"/>
          <p:cNvSpPr>
            <a:spLocks noGrp="1"/>
          </p:cNvSpPr>
          <p:nvPr>
            <p:ph sz="half" idx="1"/>
          </p:nvPr>
        </p:nvSpPr>
        <p:spPr>
          <a:xfrm>
            <a:off x="381000" y="1371600"/>
            <a:ext cx="4191000" cy="5181600"/>
          </a:xfrm>
        </p:spPr>
        <p:txBody>
          <a:bodyPr>
            <a:normAutofit fontScale="40000" lnSpcReduction="20000"/>
          </a:bodyPr>
          <a:lstStyle/>
          <a:p>
            <a:pPr marL="82296" indent="0" algn="ctr">
              <a:buNone/>
            </a:pPr>
            <a:r>
              <a:rPr lang="en-US" altLang="en-US" sz="5800" u="sng" dirty="0" smtClean="0"/>
              <a:t>REQUIRED</a:t>
            </a:r>
          </a:p>
          <a:p>
            <a:r>
              <a:rPr lang="en-US" altLang="en-US" sz="5900" dirty="0" smtClean="0"/>
              <a:t>8 components including </a:t>
            </a:r>
            <a:r>
              <a:rPr lang="en-US" altLang="en-US" sz="5900" b="1" dirty="0" smtClean="0"/>
              <a:t>Rationale</a:t>
            </a:r>
          </a:p>
          <a:p>
            <a:endParaRPr lang="en-US" altLang="en-US" sz="2500" dirty="0" smtClean="0"/>
          </a:p>
          <a:p>
            <a:r>
              <a:rPr lang="en-US" altLang="en-US" sz="5900" dirty="0" smtClean="0"/>
              <a:t>Minimum </a:t>
            </a:r>
            <a:r>
              <a:rPr lang="en-US" altLang="en-US" sz="5900" dirty="0"/>
              <a:t>of 2 SLG goals </a:t>
            </a:r>
            <a:r>
              <a:rPr lang="en-US" altLang="en-US" sz="5900" b="1" dirty="0"/>
              <a:t>each year</a:t>
            </a:r>
          </a:p>
          <a:p>
            <a:endParaRPr lang="en-US" sz="2100" dirty="0" smtClean="0"/>
          </a:p>
          <a:p>
            <a:r>
              <a:rPr lang="en-US" sz="5900" dirty="0" smtClean="0">
                <a:solidFill>
                  <a:srgbClr val="FF0000"/>
                </a:solidFill>
              </a:rPr>
              <a:t>*Statewide </a:t>
            </a:r>
            <a:r>
              <a:rPr lang="en-US" sz="5900" dirty="0">
                <a:solidFill>
                  <a:srgbClr val="FF0000"/>
                </a:solidFill>
              </a:rPr>
              <a:t>assessments (Category 1) required for teachers and principals in tested grades and subjects </a:t>
            </a:r>
            <a:endParaRPr lang="en-US" sz="5900" dirty="0" smtClean="0">
              <a:solidFill>
                <a:srgbClr val="FF0000"/>
              </a:solidFill>
            </a:endParaRPr>
          </a:p>
          <a:p>
            <a:endParaRPr lang="en-US" sz="2100" dirty="0">
              <a:solidFill>
                <a:srgbClr val="FF0000"/>
              </a:solidFill>
            </a:endParaRPr>
          </a:p>
          <a:p>
            <a:r>
              <a:rPr lang="en-US" altLang="en-US" sz="5900" dirty="0" smtClean="0"/>
              <a:t>Oregon Matrix used for summative evaluation</a:t>
            </a:r>
          </a:p>
          <a:p>
            <a:pPr marL="0" indent="0">
              <a:buNone/>
            </a:pPr>
            <a:endParaRPr lang="en-US" altLang="en-US" sz="5900" dirty="0" smtClean="0"/>
          </a:p>
          <a:p>
            <a:pPr marL="0" indent="0">
              <a:buNone/>
            </a:pPr>
            <a:r>
              <a:rPr lang="en-US" sz="5000" dirty="0" smtClean="0"/>
              <a:t>*Pending review of HB 2680</a:t>
            </a:r>
            <a:endParaRPr lang="en-US" sz="5000" dirty="0"/>
          </a:p>
        </p:txBody>
      </p:sp>
      <p:sp>
        <p:nvSpPr>
          <p:cNvPr id="6" name="Content Placeholder 5"/>
          <p:cNvSpPr>
            <a:spLocks noGrp="1"/>
          </p:cNvSpPr>
          <p:nvPr>
            <p:ph sz="half" idx="2"/>
          </p:nvPr>
        </p:nvSpPr>
        <p:spPr>
          <a:xfrm>
            <a:off x="4401312" y="1371600"/>
            <a:ext cx="3980688" cy="5334000"/>
          </a:xfrm>
        </p:spPr>
        <p:txBody>
          <a:bodyPr>
            <a:normAutofit fontScale="40000" lnSpcReduction="20000"/>
          </a:bodyPr>
          <a:lstStyle/>
          <a:p>
            <a:pPr marL="82296" indent="0" algn="ctr">
              <a:buNone/>
            </a:pPr>
            <a:r>
              <a:rPr lang="en-US" sz="5800" u="sng" dirty="0" smtClean="0"/>
              <a:t>RECOMMENDED</a:t>
            </a:r>
          </a:p>
          <a:p>
            <a:r>
              <a:rPr lang="en-US" sz="5900" dirty="0" smtClean="0"/>
              <a:t>Content </a:t>
            </a:r>
            <a:r>
              <a:rPr lang="en-US" sz="5900" dirty="0"/>
              <a:t>is focused, not everything you teach</a:t>
            </a:r>
          </a:p>
          <a:p>
            <a:endParaRPr lang="en-US" sz="1700" dirty="0" smtClean="0"/>
          </a:p>
          <a:p>
            <a:endParaRPr lang="en-US" sz="1700" dirty="0" smtClean="0"/>
          </a:p>
          <a:p>
            <a:endParaRPr lang="en-US" sz="1700" dirty="0"/>
          </a:p>
          <a:p>
            <a:r>
              <a:rPr lang="en-US" sz="5900" dirty="0"/>
              <a:t>Context can help ascertain instructional needs</a:t>
            </a:r>
          </a:p>
          <a:p>
            <a:endParaRPr lang="en-US" sz="1700" dirty="0" smtClean="0"/>
          </a:p>
          <a:p>
            <a:endParaRPr lang="en-US" sz="1700" dirty="0" smtClean="0"/>
          </a:p>
          <a:p>
            <a:endParaRPr lang="en-US" sz="1700" dirty="0"/>
          </a:p>
          <a:p>
            <a:r>
              <a:rPr lang="en-US" sz="5900" dirty="0"/>
              <a:t>Tier goals/targets where </a:t>
            </a:r>
            <a:r>
              <a:rPr lang="en-US" sz="5900" dirty="0" smtClean="0"/>
              <a:t>appropriate</a:t>
            </a:r>
            <a:endParaRPr lang="en-US" sz="1700" dirty="0"/>
          </a:p>
          <a:p>
            <a:endParaRPr lang="en-US" sz="1700" dirty="0"/>
          </a:p>
          <a:p>
            <a:r>
              <a:rPr lang="en-US" sz="5900" dirty="0"/>
              <a:t>Include the support YOU </a:t>
            </a:r>
            <a:r>
              <a:rPr lang="en-US" sz="5900" dirty="0" smtClean="0"/>
              <a:t>need</a:t>
            </a:r>
            <a:endParaRPr lang="en-US" sz="5900" dirty="0"/>
          </a:p>
        </p:txBody>
      </p:sp>
    </p:spTree>
    <p:extLst>
      <p:ext uri="{BB962C8B-B14F-4D97-AF65-F5344CB8AC3E}">
        <p14:creationId xmlns:p14="http://schemas.microsoft.com/office/powerpoint/2010/main" val="22086526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0"/>
            <a:ext cx="8534400" cy="758952"/>
          </a:xfrm>
        </p:spPr>
        <p:txBody>
          <a:bodyPr>
            <a:noAutofit/>
          </a:bodyPr>
          <a:lstStyle/>
          <a:p>
            <a:r>
              <a:rPr lang="en-US" sz="3150" b="1" dirty="0" smtClean="0"/>
              <a:t>How do SGPs change the goal setting and scoring processes?</a:t>
            </a:r>
            <a:endParaRPr lang="en-US" sz="3150" b="1" dirty="0"/>
          </a:p>
        </p:txBody>
      </p:sp>
      <p:sp>
        <p:nvSpPr>
          <p:cNvPr id="3" name="Content Placeholder 2"/>
          <p:cNvSpPr>
            <a:spLocks noGrp="1"/>
          </p:cNvSpPr>
          <p:nvPr>
            <p:ph idx="1"/>
          </p:nvPr>
        </p:nvSpPr>
        <p:spPr>
          <a:xfrm>
            <a:off x="457200" y="1828800"/>
            <a:ext cx="7620000" cy="4800600"/>
          </a:xfrm>
        </p:spPr>
        <p:txBody>
          <a:bodyPr>
            <a:normAutofit/>
          </a:bodyPr>
          <a:lstStyle/>
          <a:p>
            <a:r>
              <a:rPr lang="en-US" sz="3600" dirty="0" smtClean="0"/>
              <a:t>Teachers and principals in </a:t>
            </a:r>
            <a:r>
              <a:rPr lang="en-US" sz="3600" dirty="0" smtClean="0">
                <a:solidFill>
                  <a:srgbClr val="FF0000"/>
                </a:solidFill>
              </a:rPr>
              <a:t>grades 4- 8 in ELA and math</a:t>
            </a:r>
          </a:p>
          <a:p>
            <a:endParaRPr lang="en-US" sz="3600" dirty="0" smtClean="0"/>
          </a:p>
          <a:p>
            <a:r>
              <a:rPr lang="en-US" sz="3600" dirty="0" smtClean="0"/>
              <a:t>All other educators</a:t>
            </a:r>
            <a:endParaRPr lang="en-US" sz="3600" dirty="0"/>
          </a:p>
        </p:txBody>
      </p:sp>
    </p:spTree>
    <p:extLst>
      <p:ext uri="{BB962C8B-B14F-4D97-AF65-F5344CB8AC3E}">
        <p14:creationId xmlns:p14="http://schemas.microsoft.com/office/powerpoint/2010/main" val="2788113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4048"/>
            <a:ext cx="8534400" cy="758952"/>
          </a:xfrm>
        </p:spPr>
        <p:txBody>
          <a:bodyPr>
            <a:noAutofit/>
          </a:bodyPr>
          <a:lstStyle/>
          <a:p>
            <a:r>
              <a:rPr lang="en-US" sz="3200" b="1" dirty="0" smtClean="0"/>
              <a:t>Teachers and Principals in Grades 4 – 8 ELA and Math</a:t>
            </a:r>
            <a:endParaRPr lang="en-US" sz="3200" b="1" dirty="0"/>
          </a:p>
        </p:txBody>
      </p:sp>
      <p:sp>
        <p:nvSpPr>
          <p:cNvPr id="3" name="Content Placeholder 2"/>
          <p:cNvSpPr>
            <a:spLocks noGrp="1"/>
          </p:cNvSpPr>
          <p:nvPr>
            <p:ph idx="1"/>
          </p:nvPr>
        </p:nvSpPr>
        <p:spPr>
          <a:xfrm>
            <a:off x="457200" y="1447800"/>
            <a:ext cx="7620000" cy="5105400"/>
          </a:xfrm>
        </p:spPr>
        <p:txBody>
          <a:bodyPr>
            <a:normAutofit fontScale="92500"/>
          </a:bodyPr>
          <a:lstStyle/>
          <a:p>
            <a:r>
              <a:rPr lang="en-US" altLang="en-US" sz="2800" dirty="0"/>
              <a:t>Minimum of 2 SLG </a:t>
            </a:r>
            <a:r>
              <a:rPr lang="en-US" altLang="en-US" sz="2800" dirty="0" smtClean="0"/>
              <a:t>goals </a:t>
            </a:r>
            <a:r>
              <a:rPr lang="en-US" altLang="en-US" sz="2800" b="1" dirty="0"/>
              <a:t>each year</a:t>
            </a:r>
          </a:p>
          <a:p>
            <a:r>
              <a:rPr lang="en-US" altLang="en-US" sz="2800" dirty="0" smtClean="0"/>
              <a:t>Quality </a:t>
            </a:r>
            <a:r>
              <a:rPr lang="en-US" altLang="en-US" sz="2800" dirty="0"/>
              <a:t>Review Checklist used for goal setting</a:t>
            </a:r>
            <a:endParaRPr lang="en-US" altLang="en-US" sz="2800" b="1" dirty="0"/>
          </a:p>
          <a:p>
            <a:r>
              <a:rPr lang="en-US" altLang="en-US" sz="2800" dirty="0" smtClean="0">
                <a:solidFill>
                  <a:srgbClr val="FF0000"/>
                </a:solidFill>
              </a:rPr>
              <a:t>One goal must use Category 1 measure (Smarter)</a:t>
            </a:r>
          </a:p>
          <a:p>
            <a:pPr lvl="1"/>
            <a:r>
              <a:rPr lang="en-US" altLang="en-US" sz="2800" dirty="0" smtClean="0">
                <a:solidFill>
                  <a:srgbClr val="FF0000"/>
                </a:solidFill>
              </a:rPr>
              <a:t>Method for</a:t>
            </a:r>
            <a:r>
              <a:rPr lang="en-US" altLang="en-US" sz="2800" dirty="0">
                <a:solidFill>
                  <a:srgbClr val="FF0000"/>
                </a:solidFill>
              </a:rPr>
              <a:t> </a:t>
            </a:r>
            <a:r>
              <a:rPr lang="en-US" altLang="en-US" sz="2800" dirty="0" smtClean="0">
                <a:solidFill>
                  <a:srgbClr val="FF0000"/>
                </a:solidFill>
              </a:rPr>
              <a:t>scoring Category 1 goal depends on whether the district uses Option A or Option B </a:t>
            </a:r>
          </a:p>
          <a:p>
            <a:r>
              <a:rPr lang="en-US" altLang="en-US" sz="3000" dirty="0" smtClean="0"/>
              <a:t>Second goal can use either </a:t>
            </a:r>
            <a:r>
              <a:rPr lang="en-US" altLang="en-US" sz="3000" dirty="0"/>
              <a:t>Category 1 or Category 2 measures</a:t>
            </a:r>
          </a:p>
          <a:p>
            <a:pPr lvl="1"/>
            <a:r>
              <a:rPr lang="en-US" altLang="en-US" sz="2800" dirty="0" smtClean="0"/>
              <a:t>Category 2 goals </a:t>
            </a:r>
            <a:r>
              <a:rPr lang="en-US" altLang="en-US" sz="2800" dirty="0"/>
              <a:t>scored using the statewide SLG Scoring </a:t>
            </a:r>
            <a:r>
              <a:rPr lang="en-US" altLang="en-US" sz="2800" dirty="0" smtClean="0"/>
              <a:t>Rubric</a:t>
            </a:r>
            <a:endParaRPr lang="en-US" sz="2800" dirty="0">
              <a:solidFill>
                <a:srgbClr val="FF0000"/>
              </a:solidFill>
            </a:endParaRPr>
          </a:p>
          <a:p>
            <a:r>
              <a:rPr lang="en-US" altLang="en-US" sz="2800" dirty="0" smtClean="0"/>
              <a:t>Oregon </a:t>
            </a:r>
            <a:r>
              <a:rPr lang="en-US" altLang="en-US" sz="2800" dirty="0"/>
              <a:t>Matrix used to identify summative scores</a:t>
            </a:r>
          </a:p>
          <a:p>
            <a:endParaRPr lang="en-US" dirty="0" smtClean="0"/>
          </a:p>
          <a:p>
            <a:endParaRPr lang="en-US" dirty="0"/>
          </a:p>
        </p:txBody>
      </p:sp>
    </p:spTree>
    <p:extLst>
      <p:ext uri="{BB962C8B-B14F-4D97-AF65-F5344CB8AC3E}">
        <p14:creationId xmlns:p14="http://schemas.microsoft.com/office/powerpoint/2010/main" val="37117651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4400" b="1" cap="none" dirty="0" smtClean="0"/>
              <a:t>All Other Educators</a:t>
            </a:r>
            <a:endParaRPr lang="en-US" sz="4400" b="1" cap="none" dirty="0"/>
          </a:p>
        </p:txBody>
      </p:sp>
      <p:sp>
        <p:nvSpPr>
          <p:cNvPr id="2" name="Content Placeholder 1"/>
          <p:cNvSpPr>
            <a:spLocks noGrp="1"/>
          </p:cNvSpPr>
          <p:nvPr>
            <p:ph idx="1"/>
          </p:nvPr>
        </p:nvSpPr>
        <p:spPr>
          <a:xfrm>
            <a:off x="457200" y="1371600"/>
            <a:ext cx="7790688" cy="5410200"/>
          </a:xfrm>
        </p:spPr>
        <p:txBody>
          <a:bodyPr>
            <a:noAutofit/>
          </a:bodyPr>
          <a:lstStyle/>
          <a:p>
            <a:r>
              <a:rPr lang="en-US" altLang="en-US" sz="2800" dirty="0"/>
              <a:t>Minimum of 2 SLG </a:t>
            </a:r>
            <a:r>
              <a:rPr lang="en-US" altLang="en-US" sz="2800" dirty="0" smtClean="0"/>
              <a:t>goals </a:t>
            </a:r>
            <a:r>
              <a:rPr lang="en-US" altLang="en-US" sz="2800" b="1" dirty="0" smtClean="0"/>
              <a:t>each year</a:t>
            </a:r>
          </a:p>
          <a:p>
            <a:r>
              <a:rPr lang="en-US" altLang="en-US" sz="2800" dirty="0"/>
              <a:t>Quality Review Checklist used for goal </a:t>
            </a:r>
            <a:r>
              <a:rPr lang="en-US" altLang="en-US" sz="2800" dirty="0" smtClean="0"/>
              <a:t>setting</a:t>
            </a:r>
            <a:endParaRPr lang="en-US" altLang="en-US" sz="2800" b="1" dirty="0" smtClean="0"/>
          </a:p>
          <a:p>
            <a:r>
              <a:rPr lang="en-US" altLang="en-US" sz="2800" dirty="0" smtClean="0"/>
              <a:t>Goals can use either:</a:t>
            </a:r>
          </a:p>
          <a:p>
            <a:pPr lvl="1"/>
            <a:r>
              <a:rPr lang="en-US" altLang="en-US" sz="2600" dirty="0" smtClean="0"/>
              <a:t>Category 1 (statewide assessments) </a:t>
            </a:r>
            <a:r>
              <a:rPr lang="en-US" altLang="en-US" sz="2600" b="1" dirty="0" smtClean="0"/>
              <a:t>OR</a:t>
            </a:r>
          </a:p>
          <a:p>
            <a:pPr lvl="1"/>
            <a:r>
              <a:rPr lang="en-US" altLang="en-US" sz="2600" dirty="0" smtClean="0"/>
              <a:t>Category 2 (school or district-wide assessments) measures</a:t>
            </a:r>
          </a:p>
          <a:p>
            <a:r>
              <a:rPr lang="en-US" altLang="en-US" sz="2800" dirty="0" smtClean="0"/>
              <a:t>Goals scored using the statewide SLG Scoring Rubric</a:t>
            </a:r>
            <a:endParaRPr lang="en-US" sz="2800" dirty="0" smtClean="0">
              <a:solidFill>
                <a:srgbClr val="FF0000"/>
              </a:solidFill>
            </a:endParaRPr>
          </a:p>
          <a:p>
            <a:r>
              <a:rPr lang="en-US" altLang="en-US" sz="2800" dirty="0" smtClean="0"/>
              <a:t>Oregon </a:t>
            </a:r>
            <a:r>
              <a:rPr lang="en-US" altLang="en-US" sz="2800" dirty="0"/>
              <a:t>Matrix </a:t>
            </a:r>
            <a:r>
              <a:rPr lang="en-US" altLang="en-US" sz="2800" dirty="0" smtClean="0"/>
              <a:t>used to identify summative scores</a:t>
            </a:r>
            <a:endParaRPr lang="en-US" dirty="0"/>
          </a:p>
        </p:txBody>
      </p:sp>
    </p:spTree>
    <p:extLst>
      <p:ext uri="{BB962C8B-B14F-4D97-AF65-F5344CB8AC3E}">
        <p14:creationId xmlns:p14="http://schemas.microsoft.com/office/powerpoint/2010/main" val="9540839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Warm Up</a:t>
            </a:r>
            <a:endParaRPr lang="en-US" b="1" dirty="0"/>
          </a:p>
        </p:txBody>
      </p:sp>
      <p:sp>
        <p:nvSpPr>
          <p:cNvPr id="3" name="Content Placeholder 2"/>
          <p:cNvSpPr>
            <a:spLocks noGrp="1"/>
          </p:cNvSpPr>
          <p:nvPr>
            <p:ph idx="1"/>
          </p:nvPr>
        </p:nvSpPr>
        <p:spPr/>
        <p:txBody>
          <a:bodyPr>
            <a:normAutofit/>
          </a:bodyPr>
          <a:lstStyle/>
          <a:p>
            <a:pPr marL="114300" indent="0" algn="ctr">
              <a:buNone/>
            </a:pPr>
            <a:r>
              <a:rPr lang="en-US" sz="3600" dirty="0" smtClean="0"/>
              <a:t>The </a:t>
            </a:r>
            <a:r>
              <a:rPr lang="en-US" sz="3600" b="1" dirty="0" smtClean="0"/>
              <a:t>median</a:t>
            </a:r>
            <a:r>
              <a:rPr lang="en-US" sz="3600" dirty="0" smtClean="0"/>
              <a:t> is the middle number in a sequence of numbers</a:t>
            </a:r>
          </a:p>
          <a:p>
            <a:endParaRPr lang="en-US" sz="800" dirty="0" smtClean="0"/>
          </a:p>
          <a:p>
            <a:pPr lvl="1"/>
            <a:r>
              <a:rPr lang="en-US" sz="2800" dirty="0" smtClean="0"/>
              <a:t>On your table is a list of Student Growth Percentiles from Mr. </a:t>
            </a:r>
            <a:r>
              <a:rPr lang="en-US" sz="2800" dirty="0" err="1" smtClean="0"/>
              <a:t>Hendrick’s</a:t>
            </a:r>
            <a:r>
              <a:rPr lang="en-US" sz="2800" dirty="0" smtClean="0"/>
              <a:t> class</a:t>
            </a:r>
          </a:p>
          <a:p>
            <a:pPr lvl="1"/>
            <a:endParaRPr lang="en-US" sz="2800" dirty="0"/>
          </a:p>
          <a:p>
            <a:pPr lvl="1"/>
            <a:r>
              <a:rPr lang="en-US" sz="2800" dirty="0" smtClean="0"/>
              <a:t>Identify the median score from his class list and circle it</a:t>
            </a:r>
          </a:p>
          <a:p>
            <a:endParaRPr lang="en-US" dirty="0"/>
          </a:p>
        </p:txBody>
      </p:sp>
    </p:spTree>
    <p:extLst>
      <p:ext uri="{BB962C8B-B14F-4D97-AF65-F5344CB8AC3E}">
        <p14:creationId xmlns:p14="http://schemas.microsoft.com/office/powerpoint/2010/main" val="35717081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dirty="0" smtClean="0"/>
              <a:t>Quality Review Checklist</a:t>
            </a:r>
            <a:endParaRPr lang="en-US" sz="4400" b="1" dirty="0"/>
          </a:p>
        </p:txBody>
      </p:sp>
      <p:sp>
        <p:nvSpPr>
          <p:cNvPr id="3" name="Content Placeholder 2"/>
          <p:cNvSpPr>
            <a:spLocks noGrp="1"/>
          </p:cNvSpPr>
          <p:nvPr>
            <p:ph sz="quarter" idx="1"/>
          </p:nvPr>
        </p:nvSpPr>
        <p:spPr>
          <a:xfrm>
            <a:off x="304800" y="1447800"/>
            <a:ext cx="8458200" cy="5181600"/>
          </a:xfrm>
        </p:spPr>
        <p:txBody>
          <a:bodyPr>
            <a:normAutofit fontScale="92500" lnSpcReduction="20000"/>
          </a:bodyPr>
          <a:lstStyle/>
          <a:p>
            <a:pPr marL="0" lvl="0" indent="0" fontAlgn="base">
              <a:spcBef>
                <a:spcPct val="0"/>
              </a:spcBef>
              <a:spcAft>
                <a:spcPct val="0"/>
              </a:spcAft>
              <a:buClrTx/>
              <a:buSzTx/>
              <a:buNone/>
            </a:pPr>
            <a:endParaRPr lang="en-US" altLang="en-US" sz="1800" dirty="0">
              <a:latin typeface="Arial" pitchFamily="34" charset="0"/>
              <a:cs typeface="Arial" pitchFamily="34" charset="0"/>
            </a:endParaRPr>
          </a:p>
          <a:p>
            <a:pPr fontAlgn="base">
              <a:spcAft>
                <a:spcPct val="0"/>
              </a:spcAft>
            </a:pPr>
            <a:r>
              <a:rPr lang="en-US" altLang="en-US" sz="3600" dirty="0"/>
              <a:t>Takes place during the goal setting phase of the professional growth cycle for teachers and administrators</a:t>
            </a:r>
          </a:p>
          <a:p>
            <a:pPr fontAlgn="base">
              <a:spcAft>
                <a:spcPct val="0"/>
              </a:spcAft>
            </a:pPr>
            <a:endParaRPr lang="en-US" altLang="en-US" sz="3600" dirty="0"/>
          </a:p>
          <a:p>
            <a:pPr fontAlgn="base">
              <a:spcAft>
                <a:spcPct val="0"/>
              </a:spcAft>
            </a:pPr>
            <a:r>
              <a:rPr lang="en-US" altLang="en-US" sz="3600" dirty="0"/>
              <a:t>For an SLG goal to be approved, all criteria must be met</a:t>
            </a:r>
          </a:p>
          <a:p>
            <a:pPr fontAlgn="base">
              <a:spcAft>
                <a:spcPct val="0"/>
              </a:spcAft>
            </a:pPr>
            <a:endParaRPr lang="en-US" altLang="en-US" sz="3600" dirty="0"/>
          </a:p>
          <a:p>
            <a:pPr fontAlgn="base">
              <a:spcAft>
                <a:spcPct val="0"/>
              </a:spcAft>
            </a:pPr>
            <a:r>
              <a:rPr lang="en-US" altLang="en-US" sz="3600" dirty="0"/>
              <a:t>Version with guiding questions available in SLG section of toolkit</a:t>
            </a:r>
          </a:p>
          <a:p>
            <a:pPr marL="0" indent="0" fontAlgn="base">
              <a:spcAft>
                <a:spcPct val="0"/>
              </a:spcAft>
              <a:buNone/>
            </a:pPr>
            <a:r>
              <a:rPr lang="en-US" altLang="en-US" sz="3600" dirty="0">
                <a:hlinkClick r:id="rId3"/>
              </a:rPr>
              <a:t>www.ode.state.or.us/search/page/?id=3836</a:t>
            </a:r>
            <a:r>
              <a:rPr lang="en-US" altLang="en-US" sz="3600" dirty="0"/>
              <a:t> </a:t>
            </a:r>
          </a:p>
          <a:p>
            <a:endParaRPr lang="en-US" dirty="0"/>
          </a:p>
        </p:txBody>
      </p:sp>
    </p:spTree>
    <p:extLst>
      <p:ext uri="{BB962C8B-B14F-4D97-AF65-F5344CB8AC3E}">
        <p14:creationId xmlns:p14="http://schemas.microsoft.com/office/powerpoint/2010/main" val="4235368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3600" b="1" dirty="0"/>
              <a:t>Scoring SLG Goals</a:t>
            </a:r>
            <a:endParaRPr lang="en-US" dirty="0"/>
          </a:p>
        </p:txBody>
      </p:sp>
      <p:sp>
        <p:nvSpPr>
          <p:cNvPr id="6" name="Content Placeholder 5"/>
          <p:cNvSpPr>
            <a:spLocks noGrp="1"/>
          </p:cNvSpPr>
          <p:nvPr>
            <p:ph sz="quarter" idx="1"/>
          </p:nvPr>
        </p:nvSpPr>
        <p:spPr/>
        <p:txBody>
          <a:bodyPr/>
          <a:lstStyle/>
          <a:p>
            <a:pPr lvl="0" fontAlgn="base">
              <a:spcAft>
                <a:spcPct val="0"/>
              </a:spcAft>
              <a:buSzTx/>
            </a:pPr>
            <a:r>
              <a:rPr lang="en-US" altLang="en-US" sz="2800" dirty="0"/>
              <a:t>Category 2 goals scored using State SLG Scoring Rubric</a:t>
            </a:r>
          </a:p>
          <a:p>
            <a:pPr lvl="0" fontAlgn="base">
              <a:spcAft>
                <a:spcPct val="0"/>
              </a:spcAft>
              <a:buSzTx/>
            </a:pPr>
            <a:endParaRPr lang="en-US" altLang="en-US" sz="700" dirty="0"/>
          </a:p>
          <a:p>
            <a:pPr lvl="0" fontAlgn="base">
              <a:spcAft>
                <a:spcPct val="0"/>
              </a:spcAft>
              <a:buSzTx/>
            </a:pPr>
            <a:r>
              <a:rPr lang="en-US" altLang="en-US" sz="2800" dirty="0" smtClean="0"/>
              <a:t>Category 1 goal for tested grades and subjects must use SGPs (compared to Cat. 1 rating from scoring rubric, if district chooses Option B)</a:t>
            </a:r>
            <a:endParaRPr lang="en-US" altLang="en-US" sz="2800" dirty="0"/>
          </a:p>
          <a:p>
            <a:pPr marL="285750" lvl="0" indent="-285750" eaLnBrk="0" fontAlgn="base" hangingPunct="0">
              <a:spcBef>
                <a:spcPct val="0"/>
              </a:spcBef>
              <a:spcAft>
                <a:spcPct val="0"/>
              </a:spcAft>
              <a:buClrTx/>
              <a:buSzTx/>
              <a:buFont typeface="Arial" panose="020B0604020202020204" pitchFamily="34" charset="0"/>
              <a:buChar char="•"/>
            </a:pPr>
            <a:endParaRPr lang="en-US" sz="700" dirty="0">
              <a:cs typeface="Times New Roman" pitchFamily="18" charset="0"/>
            </a:endParaRPr>
          </a:p>
          <a:p>
            <a:pPr fontAlgn="base">
              <a:spcAft>
                <a:spcPct val="0"/>
              </a:spcAft>
            </a:pPr>
            <a:r>
              <a:rPr lang="en-US" altLang="en-US" sz="2800" dirty="0"/>
              <a:t>Regardless of “on cycle” or “off cycle” year, all teachers and administrators set and score two goals </a:t>
            </a:r>
            <a:r>
              <a:rPr lang="en-US" altLang="en-US" sz="2800" b="1" dirty="0"/>
              <a:t>every year</a:t>
            </a:r>
          </a:p>
          <a:p>
            <a:endParaRPr lang="en-US" dirty="0"/>
          </a:p>
        </p:txBody>
      </p:sp>
    </p:spTree>
    <p:extLst>
      <p:ext uri="{BB962C8B-B14F-4D97-AF65-F5344CB8AC3E}">
        <p14:creationId xmlns:p14="http://schemas.microsoft.com/office/powerpoint/2010/main" val="12315504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Turn! </a:t>
            </a:r>
            <a:endParaRPr lang="en-US" dirty="0"/>
          </a:p>
        </p:txBody>
      </p:sp>
      <p:sp>
        <p:nvSpPr>
          <p:cNvPr id="3" name="Content Placeholder 2"/>
          <p:cNvSpPr>
            <a:spLocks noGrp="1"/>
          </p:cNvSpPr>
          <p:nvPr>
            <p:ph sz="quarter" idx="1"/>
          </p:nvPr>
        </p:nvSpPr>
        <p:spPr/>
        <p:txBody>
          <a:bodyPr/>
          <a:lstStyle/>
          <a:p>
            <a:r>
              <a:rPr lang="en-US" dirty="0" smtClean="0"/>
              <a:t>Use the data packet provided to:</a:t>
            </a:r>
          </a:p>
          <a:p>
            <a:pPr lvl="1"/>
            <a:r>
              <a:rPr lang="en-US" dirty="0" smtClean="0"/>
              <a:t>Calculate Mr. </a:t>
            </a:r>
            <a:r>
              <a:rPr lang="en-US" dirty="0" err="1" smtClean="0"/>
              <a:t>Hendrick’s</a:t>
            </a:r>
            <a:r>
              <a:rPr lang="en-US" dirty="0" smtClean="0"/>
              <a:t> Y-axis rating</a:t>
            </a:r>
          </a:p>
          <a:p>
            <a:pPr lvl="1"/>
            <a:r>
              <a:rPr lang="en-US" dirty="0" smtClean="0"/>
              <a:t>Determine Mr. </a:t>
            </a:r>
            <a:r>
              <a:rPr lang="en-US" dirty="0" err="1" smtClean="0"/>
              <a:t>Hendrick’s</a:t>
            </a:r>
            <a:r>
              <a:rPr lang="en-US" dirty="0" smtClean="0"/>
              <a:t> median SGP</a:t>
            </a:r>
          </a:p>
          <a:p>
            <a:pPr lvl="2"/>
            <a:r>
              <a:rPr lang="en-US" dirty="0" smtClean="0"/>
              <a:t>Use the “State Median Student Growth Percentile Criteria” (p.5 of SGP Guidance, Table 3)</a:t>
            </a:r>
          </a:p>
          <a:p>
            <a:pPr lvl="1"/>
            <a:r>
              <a:rPr lang="en-US" dirty="0" smtClean="0"/>
              <a:t>Calculate Mr. </a:t>
            </a:r>
            <a:r>
              <a:rPr lang="en-US" dirty="0" err="1" smtClean="0"/>
              <a:t>Hendrick’s</a:t>
            </a:r>
            <a:r>
              <a:rPr lang="en-US" dirty="0" smtClean="0"/>
              <a:t> X-axis rating</a:t>
            </a:r>
          </a:p>
          <a:p>
            <a:r>
              <a:rPr lang="en-US" dirty="0" smtClean="0"/>
              <a:t>Share Out</a:t>
            </a:r>
            <a:endParaRPr lang="en-US" dirty="0"/>
          </a:p>
        </p:txBody>
      </p:sp>
    </p:spTree>
    <p:extLst>
      <p:ext uri="{BB962C8B-B14F-4D97-AF65-F5344CB8AC3E}">
        <p14:creationId xmlns:p14="http://schemas.microsoft.com/office/powerpoint/2010/main" val="18543930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Things to Keep in Mind…</a:t>
            </a:r>
            <a:endParaRPr lang="en-US" sz="4000" b="1" dirty="0"/>
          </a:p>
        </p:txBody>
      </p:sp>
      <p:sp>
        <p:nvSpPr>
          <p:cNvPr id="3" name="Content Placeholder 2"/>
          <p:cNvSpPr>
            <a:spLocks noGrp="1"/>
          </p:cNvSpPr>
          <p:nvPr>
            <p:ph sz="quarter" idx="1"/>
          </p:nvPr>
        </p:nvSpPr>
        <p:spPr/>
        <p:txBody>
          <a:bodyPr>
            <a:normAutofit fontScale="92500" lnSpcReduction="20000"/>
          </a:bodyPr>
          <a:lstStyle/>
          <a:p>
            <a:r>
              <a:rPr lang="en-US" sz="3300" dirty="0" smtClean="0"/>
              <a:t>Districts </a:t>
            </a:r>
            <a:r>
              <a:rPr lang="en-US" sz="3300" dirty="0"/>
              <a:t>with contract teachers on a two year cycle MAY select two of the four goals from the </a:t>
            </a:r>
            <a:r>
              <a:rPr lang="en-US" sz="3300" dirty="0" smtClean="0"/>
              <a:t>cycle</a:t>
            </a:r>
          </a:p>
          <a:p>
            <a:r>
              <a:rPr lang="en-US" sz="3300" dirty="0" smtClean="0"/>
              <a:t>Decisions about probationary teachers do not have to be based on SLG goal scores</a:t>
            </a:r>
          </a:p>
          <a:p>
            <a:r>
              <a:rPr lang="en-US" sz="3300" dirty="0" smtClean="0"/>
              <a:t>Tested grades and subjects must use one Cat.1 goal rating in summative evaluation (Matrix)</a:t>
            </a:r>
          </a:p>
          <a:p>
            <a:r>
              <a:rPr lang="en-US" sz="3300" dirty="0" smtClean="0"/>
              <a:t>Adjusting evaluation cycle </a:t>
            </a:r>
          </a:p>
          <a:p>
            <a:pPr lvl="1"/>
            <a:r>
              <a:rPr lang="en-US" sz="2600" dirty="0" smtClean="0"/>
              <a:t>Fall to Fall</a:t>
            </a:r>
          </a:p>
          <a:p>
            <a:pPr lvl="1"/>
            <a:r>
              <a:rPr lang="en-US" sz="2600" dirty="0" smtClean="0"/>
              <a:t>Spring to Spring</a:t>
            </a:r>
          </a:p>
          <a:p>
            <a:pPr lvl="1"/>
            <a:endParaRPr lang="en-US" dirty="0"/>
          </a:p>
        </p:txBody>
      </p:sp>
    </p:spTree>
    <p:extLst>
      <p:ext uri="{BB962C8B-B14F-4D97-AF65-F5344CB8AC3E}">
        <p14:creationId xmlns:p14="http://schemas.microsoft.com/office/powerpoint/2010/main" val="6404577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normAutofit/>
          </a:bodyPr>
          <a:lstStyle/>
          <a:p>
            <a:r>
              <a:rPr lang="en-US" sz="3200" dirty="0" smtClean="0">
                <a:hlinkClick r:id="rId3"/>
              </a:rPr>
              <a:t>ODE Webpage for SGPs </a:t>
            </a:r>
            <a:r>
              <a:rPr lang="en-US" sz="3200" dirty="0" smtClean="0"/>
              <a:t>has been added to the EE Toolkit</a:t>
            </a:r>
          </a:p>
          <a:p>
            <a:endParaRPr lang="en-US" sz="3200" dirty="0" smtClean="0"/>
          </a:p>
          <a:p>
            <a:r>
              <a:rPr lang="en-US" sz="3200" dirty="0" smtClean="0"/>
              <a:t>ESD Regional Workshops</a:t>
            </a:r>
          </a:p>
          <a:p>
            <a:pPr lvl="1"/>
            <a:r>
              <a:rPr lang="en-US" sz="3000" dirty="0" smtClean="0"/>
              <a:t>Contact your ESD to find out when a regional training might be available in your area</a:t>
            </a:r>
            <a:endParaRPr lang="en-US" sz="3000" dirty="0"/>
          </a:p>
        </p:txBody>
      </p:sp>
    </p:spTree>
    <p:extLst>
      <p:ext uri="{BB962C8B-B14F-4D97-AF65-F5344CB8AC3E}">
        <p14:creationId xmlns:p14="http://schemas.microsoft.com/office/powerpoint/2010/main" val="7686526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620000" cy="1143000"/>
          </a:xfrm>
        </p:spPr>
        <p:txBody>
          <a:bodyPr>
            <a:normAutofit/>
          </a:bodyPr>
          <a:lstStyle/>
          <a:p>
            <a:r>
              <a:rPr lang="en-US" dirty="0"/>
              <a:t>R</a:t>
            </a:r>
            <a:r>
              <a:rPr lang="en-US" dirty="0" smtClean="0"/>
              <a:t>emaining questions?</a:t>
            </a:r>
            <a:endParaRPr lang="en-US" dirty="0"/>
          </a:p>
        </p:txBody>
      </p:sp>
      <p:pic>
        <p:nvPicPr>
          <p:cNvPr id="4" name="Content Placeholder 3"/>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228600" y="1295401"/>
            <a:ext cx="8044720" cy="5333999"/>
          </a:xfrm>
          <a:prstGeom prst="rect">
            <a:avLst/>
          </a:prstGeom>
        </p:spPr>
      </p:pic>
    </p:spTree>
    <p:extLst>
      <p:ext uri="{BB962C8B-B14F-4D97-AF65-F5344CB8AC3E}">
        <p14:creationId xmlns:p14="http://schemas.microsoft.com/office/powerpoint/2010/main" val="5051933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ODE Contacts</a:t>
            </a:r>
            <a:endParaRPr lang="en-US" sz="4000" b="1" dirty="0"/>
          </a:p>
        </p:txBody>
      </p:sp>
      <p:sp>
        <p:nvSpPr>
          <p:cNvPr id="3" name="Content Placeholder 2"/>
          <p:cNvSpPr>
            <a:spLocks noGrp="1"/>
          </p:cNvSpPr>
          <p:nvPr>
            <p:ph sz="quarter" idx="1"/>
          </p:nvPr>
        </p:nvSpPr>
        <p:spPr/>
        <p:txBody>
          <a:bodyPr/>
          <a:lstStyle/>
          <a:p>
            <a:pPr marL="82296" indent="0">
              <a:buNone/>
            </a:pPr>
            <a:r>
              <a:rPr lang="en-US" dirty="0"/>
              <a:t>Educator Effectiveness Team</a:t>
            </a:r>
            <a:r>
              <a:rPr lang="en-US" dirty="0" smtClean="0"/>
              <a:t>:</a:t>
            </a:r>
          </a:p>
          <a:p>
            <a:pPr marL="82296" indent="0">
              <a:buNone/>
            </a:pPr>
            <a:endParaRPr lang="en-US" dirty="0"/>
          </a:p>
          <a:p>
            <a:r>
              <a:rPr lang="en-US" dirty="0"/>
              <a:t>Tanya </a:t>
            </a:r>
            <a:r>
              <a:rPr lang="en-US" dirty="0" err="1"/>
              <a:t>Frisendahl</a:t>
            </a:r>
            <a:r>
              <a:rPr lang="en-US" dirty="0"/>
              <a:t> </a:t>
            </a:r>
            <a:r>
              <a:rPr lang="en-US" dirty="0">
                <a:hlinkClick r:id="rId3"/>
              </a:rPr>
              <a:t>tanya.frisendahl@state.or.us</a:t>
            </a:r>
            <a:r>
              <a:rPr lang="en-US" dirty="0"/>
              <a:t> </a:t>
            </a:r>
            <a:endParaRPr lang="en-US" dirty="0" smtClean="0"/>
          </a:p>
          <a:p>
            <a:endParaRPr lang="en-US" dirty="0"/>
          </a:p>
          <a:p>
            <a:r>
              <a:rPr lang="en-US" dirty="0"/>
              <a:t>Sarah Martin </a:t>
            </a:r>
            <a:r>
              <a:rPr lang="en-US" dirty="0">
                <a:hlinkClick r:id="rId4"/>
              </a:rPr>
              <a:t>sarah.martin@state.or.us</a:t>
            </a:r>
            <a:r>
              <a:rPr lang="en-US" dirty="0"/>
              <a:t> </a:t>
            </a:r>
            <a:endParaRPr lang="en-US" dirty="0" smtClean="0"/>
          </a:p>
          <a:p>
            <a:endParaRPr lang="en-US" dirty="0"/>
          </a:p>
          <a:p>
            <a:r>
              <a:rPr lang="en-US" dirty="0"/>
              <a:t>Sarah Phillips </a:t>
            </a:r>
            <a:r>
              <a:rPr lang="en-US" dirty="0">
                <a:hlinkClick r:id="rId5"/>
              </a:rPr>
              <a:t>sarah.phillips@state.or.us</a:t>
            </a:r>
            <a:r>
              <a:rPr lang="en-US" dirty="0"/>
              <a:t> </a:t>
            </a:r>
            <a:endParaRPr lang="en-US" dirty="0" smtClean="0"/>
          </a:p>
          <a:p>
            <a:endParaRPr lang="en-US" dirty="0"/>
          </a:p>
          <a:p>
            <a:r>
              <a:rPr lang="en-US" dirty="0"/>
              <a:t>Brian Putnam </a:t>
            </a:r>
            <a:r>
              <a:rPr lang="en-US" dirty="0">
                <a:hlinkClick r:id="rId6"/>
              </a:rPr>
              <a:t>brian.putnam@state.or.us</a:t>
            </a:r>
            <a:r>
              <a:rPr lang="en-US" dirty="0"/>
              <a:t> </a:t>
            </a:r>
          </a:p>
          <a:p>
            <a:pPr marL="0" indent="0">
              <a:buNone/>
            </a:pPr>
            <a:endParaRPr lang="en-US" dirty="0"/>
          </a:p>
        </p:txBody>
      </p:sp>
    </p:spTree>
    <p:extLst>
      <p:ext uri="{BB962C8B-B14F-4D97-AF65-F5344CB8AC3E}">
        <p14:creationId xmlns:p14="http://schemas.microsoft.com/office/powerpoint/2010/main" val="13301061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smtClean="0"/>
              <a:t>Norms</a:t>
            </a:r>
            <a:endParaRPr lang="en-US" b="1" dirty="0"/>
          </a:p>
        </p:txBody>
      </p:sp>
      <p:sp>
        <p:nvSpPr>
          <p:cNvPr id="2" name="Content Placeholder 1"/>
          <p:cNvSpPr>
            <a:spLocks noGrp="1"/>
          </p:cNvSpPr>
          <p:nvPr>
            <p:ph idx="1"/>
          </p:nvPr>
        </p:nvSpPr>
        <p:spPr>
          <a:xfrm>
            <a:off x="457200" y="1371600"/>
            <a:ext cx="7620000" cy="4800600"/>
          </a:xfrm>
        </p:spPr>
        <p:txBody>
          <a:bodyPr>
            <a:normAutofit/>
          </a:bodyPr>
          <a:lstStyle/>
          <a:p>
            <a:pPr lvl="1">
              <a:defRPr/>
            </a:pPr>
            <a:r>
              <a:rPr lang="en-US" altLang="en-US" sz="3200" dirty="0" smtClean="0"/>
              <a:t>Share your expertise</a:t>
            </a:r>
          </a:p>
          <a:p>
            <a:pPr lvl="1">
              <a:defRPr/>
            </a:pPr>
            <a:r>
              <a:rPr lang="en-US" altLang="en-US" sz="3200" dirty="0" smtClean="0"/>
              <a:t>Equity </a:t>
            </a:r>
            <a:r>
              <a:rPr lang="en-US" altLang="en-US" sz="3200" dirty="0"/>
              <a:t>of voice</a:t>
            </a:r>
          </a:p>
          <a:p>
            <a:pPr lvl="1">
              <a:defRPr/>
            </a:pPr>
            <a:r>
              <a:rPr lang="en-US" altLang="en-US" sz="3200" dirty="0"/>
              <a:t>Active listening</a:t>
            </a:r>
          </a:p>
          <a:p>
            <a:pPr lvl="1">
              <a:defRPr/>
            </a:pPr>
            <a:r>
              <a:rPr lang="en-US" altLang="en-US" sz="3200" dirty="0" smtClean="0"/>
              <a:t>Respect for all perspectives</a:t>
            </a:r>
            <a:endParaRPr lang="en-US" altLang="en-US" sz="3200" dirty="0"/>
          </a:p>
          <a:p>
            <a:pPr lvl="1">
              <a:defRPr/>
            </a:pPr>
            <a:r>
              <a:rPr lang="en-US" altLang="en-US" sz="3200" dirty="0" smtClean="0"/>
              <a:t>Self-monitor use </a:t>
            </a:r>
            <a:r>
              <a:rPr lang="en-US" altLang="en-US" sz="3200" dirty="0"/>
              <a:t>of </a:t>
            </a:r>
            <a:r>
              <a:rPr lang="en-US" altLang="en-US" sz="3200" dirty="0" smtClean="0"/>
              <a:t>technology</a:t>
            </a:r>
          </a:p>
          <a:p>
            <a:pPr lvl="1">
              <a:defRPr/>
            </a:pPr>
            <a:r>
              <a:rPr lang="en-US" altLang="en-US" sz="3200" dirty="0" smtClean="0"/>
              <a:t>Safety and confidentiality</a:t>
            </a:r>
            <a:endParaRPr lang="en-US" altLang="en-US" sz="3200" dirty="0"/>
          </a:p>
          <a:p>
            <a:pPr marL="114300" indent="0">
              <a:buNone/>
            </a:pPr>
            <a:endParaRPr lang="en-US" dirty="0"/>
          </a:p>
        </p:txBody>
      </p:sp>
    </p:spTree>
    <p:extLst>
      <p:ext uri="{BB962C8B-B14F-4D97-AF65-F5344CB8AC3E}">
        <p14:creationId xmlns:p14="http://schemas.microsoft.com/office/powerpoint/2010/main" val="34492435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5400" dirty="0" smtClean="0"/>
              <a:t>Connector</a:t>
            </a:r>
            <a:endParaRPr lang="en-US" sz="5400" dirty="0">
              <a:solidFill>
                <a:schemeClr val="accent2">
                  <a:lumMod val="75000"/>
                </a:schemeClr>
              </a:solidFill>
              <a:latin typeface="Arial Black" panose="020B0A04020102020204" pitchFamily="34" charset="0"/>
            </a:endParaRPr>
          </a:p>
        </p:txBody>
      </p:sp>
      <p:sp>
        <p:nvSpPr>
          <p:cNvPr id="2" name="Content Placeholder 1"/>
          <p:cNvSpPr>
            <a:spLocks noGrp="1"/>
          </p:cNvSpPr>
          <p:nvPr>
            <p:ph idx="1"/>
          </p:nvPr>
        </p:nvSpPr>
        <p:spPr/>
        <p:txBody>
          <a:bodyPr/>
          <a:lstStyle/>
          <a:p>
            <a:pPr marL="109728" indent="0" algn="ctr">
              <a:buNone/>
            </a:pPr>
            <a:r>
              <a:rPr lang="en-US" sz="3200" dirty="0" smtClean="0"/>
              <a:t>On an index card please complete the following sentence stem</a:t>
            </a:r>
          </a:p>
          <a:p>
            <a:pPr marL="109728" indent="0">
              <a:buNone/>
            </a:pPr>
            <a:endParaRPr lang="en-US" sz="3200" dirty="0" smtClean="0"/>
          </a:p>
          <a:p>
            <a:pPr marL="109728" indent="0">
              <a:buNone/>
            </a:pPr>
            <a:r>
              <a:rPr lang="en-US" sz="3200" dirty="0" smtClean="0">
                <a:solidFill>
                  <a:schemeClr val="accent1">
                    <a:lumMod val="75000"/>
                  </a:schemeClr>
                </a:solidFill>
              </a:rPr>
              <a:t>“One of the most important learnings that I hope to take away today is…”</a:t>
            </a:r>
          </a:p>
          <a:p>
            <a:pPr marL="109728" indent="0">
              <a:buNone/>
            </a:pPr>
            <a:endParaRPr lang="en-US" dirty="0">
              <a:solidFill>
                <a:schemeClr val="accent1">
                  <a:lumMod val="75000"/>
                </a:schemeClr>
              </a:solidFill>
              <a:latin typeface="Arial Black" panose="020B0A04020102020204" pitchFamily="34" charset="0"/>
            </a:endParaRPr>
          </a:p>
          <a:p>
            <a:pPr marL="109728" indent="0">
              <a:buNone/>
            </a:pPr>
            <a:endParaRPr lang="en-US" dirty="0">
              <a:latin typeface="Arial Black" panose="020B0A04020102020204" pitchFamily="34" charset="0"/>
            </a:endParaRPr>
          </a:p>
        </p:txBody>
      </p:sp>
    </p:spTree>
    <p:extLst>
      <p:ext uri="{BB962C8B-B14F-4D97-AF65-F5344CB8AC3E}">
        <p14:creationId xmlns:p14="http://schemas.microsoft.com/office/powerpoint/2010/main" val="4123897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4400" b="1" dirty="0" smtClean="0"/>
              <a:t>Give One, Get One!</a:t>
            </a:r>
            <a:endParaRPr lang="en-US" sz="4400" b="1" dirty="0">
              <a:solidFill>
                <a:schemeClr val="accent2">
                  <a:lumMod val="75000"/>
                </a:schemeClr>
              </a:solidFill>
              <a:latin typeface="Arial Black" panose="020B0A04020102020204" pitchFamily="34" charset="0"/>
            </a:endParaRPr>
          </a:p>
        </p:txBody>
      </p:sp>
      <p:sp>
        <p:nvSpPr>
          <p:cNvPr id="2" name="Content Placeholder 1"/>
          <p:cNvSpPr>
            <a:spLocks noGrp="1"/>
          </p:cNvSpPr>
          <p:nvPr>
            <p:ph idx="1"/>
          </p:nvPr>
        </p:nvSpPr>
        <p:spPr/>
        <p:txBody>
          <a:bodyPr>
            <a:normAutofit lnSpcReduction="10000"/>
          </a:bodyPr>
          <a:lstStyle/>
          <a:p>
            <a:pPr marL="109728" indent="0">
              <a:buNone/>
            </a:pPr>
            <a:r>
              <a:rPr lang="en-US" sz="3200" dirty="0" smtClean="0"/>
              <a:t> </a:t>
            </a:r>
          </a:p>
          <a:p>
            <a:pPr marL="1143000" indent="-400050">
              <a:buSzPct val="108000"/>
              <a:buFont typeface="Wingdings" panose="05000000000000000000" pitchFamily="2" charset="2"/>
              <a:buChar char="q"/>
            </a:pPr>
            <a:r>
              <a:rPr lang="en-US" sz="3200" dirty="0" smtClean="0"/>
              <a:t>Turn to a neighbor</a:t>
            </a:r>
          </a:p>
          <a:p>
            <a:pPr marL="1143000" indent="-400050">
              <a:buSzPct val="108000"/>
              <a:buFont typeface="Wingdings" panose="05000000000000000000" pitchFamily="2" charset="2"/>
              <a:buChar char="q"/>
            </a:pPr>
            <a:r>
              <a:rPr lang="en-US" sz="3200" dirty="0" smtClean="0"/>
              <a:t>Introduce yourself to a colleague</a:t>
            </a:r>
          </a:p>
          <a:p>
            <a:pPr marL="742950" indent="0">
              <a:buSzPct val="108000"/>
              <a:buNone/>
            </a:pPr>
            <a:r>
              <a:rPr lang="en-US" sz="3200" dirty="0" smtClean="0"/>
              <a:t>	  (name, position &amp; district)</a:t>
            </a:r>
          </a:p>
          <a:p>
            <a:pPr marL="1143000" indent="-400050">
              <a:buSzPct val="108000"/>
              <a:buFont typeface="Wingdings" panose="05000000000000000000" pitchFamily="2" charset="2"/>
              <a:buChar char="q"/>
            </a:pPr>
            <a:r>
              <a:rPr lang="en-US" sz="3200" dirty="0" smtClean="0"/>
              <a:t>Share the information on your card</a:t>
            </a:r>
          </a:p>
          <a:p>
            <a:pPr marL="1143000" indent="-400050">
              <a:buSzPct val="108000"/>
              <a:buFont typeface="Wingdings" panose="05000000000000000000" pitchFamily="2" charset="2"/>
              <a:buChar char="q"/>
            </a:pPr>
            <a:r>
              <a:rPr lang="en-US" sz="3200" dirty="0" smtClean="0"/>
              <a:t>Turn the other direction and start the process over again</a:t>
            </a:r>
          </a:p>
          <a:p>
            <a:pPr marL="1143000" indent="-400050">
              <a:buSzPct val="108000"/>
              <a:buFont typeface="Wingdings" panose="05000000000000000000" pitchFamily="2" charset="2"/>
              <a:buChar char="q"/>
            </a:pPr>
            <a:r>
              <a:rPr lang="en-US" sz="3200" dirty="0" smtClean="0"/>
              <a:t>Share out</a:t>
            </a:r>
          </a:p>
          <a:p>
            <a:pPr marL="1143000" indent="-400050">
              <a:buSzPct val="108000"/>
              <a:buFont typeface="Wingdings" panose="05000000000000000000" pitchFamily="2" charset="2"/>
              <a:buChar char="q"/>
            </a:pPr>
            <a:endParaRPr lang="en-US" dirty="0" smtClean="0">
              <a:latin typeface="Arial Black" panose="020B0A04020102020204" pitchFamily="34" charset="0"/>
            </a:endParaRPr>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17763" r="24499" b="22149"/>
          <a:stretch/>
        </p:blipFill>
        <p:spPr>
          <a:xfrm>
            <a:off x="6283842" y="1295401"/>
            <a:ext cx="1392865" cy="1245780"/>
          </a:xfrm>
          <a:prstGeom prst="rect">
            <a:avLst/>
          </a:prstGeom>
        </p:spPr>
      </p:pic>
    </p:spTree>
    <p:extLst>
      <p:ext uri="{BB962C8B-B14F-4D97-AF65-F5344CB8AC3E}">
        <p14:creationId xmlns:p14="http://schemas.microsoft.com/office/powerpoint/2010/main" val="39174880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smtClean="0"/>
              <a:t>Outcomes for Today</a:t>
            </a:r>
            <a:endParaRPr lang="en-US" b="1" dirty="0"/>
          </a:p>
        </p:txBody>
      </p:sp>
      <p:sp>
        <p:nvSpPr>
          <p:cNvPr id="2" name="Content Placeholder 1"/>
          <p:cNvSpPr>
            <a:spLocks noGrp="1"/>
          </p:cNvSpPr>
          <p:nvPr>
            <p:ph idx="1"/>
          </p:nvPr>
        </p:nvSpPr>
        <p:spPr>
          <a:xfrm>
            <a:off x="533400" y="1676400"/>
            <a:ext cx="7848600" cy="4724400"/>
          </a:xfrm>
        </p:spPr>
        <p:txBody>
          <a:bodyPr>
            <a:normAutofit/>
          </a:bodyPr>
          <a:lstStyle/>
          <a:p>
            <a:pPr marL="566928" indent="-457200"/>
            <a:r>
              <a:rPr lang="en-US" sz="3200" dirty="0" smtClean="0"/>
              <a:t>ESEA Waiver Update</a:t>
            </a:r>
          </a:p>
          <a:p>
            <a:pPr marL="566928" indent="-457200"/>
            <a:endParaRPr lang="en-US" sz="3200" dirty="0" smtClean="0"/>
          </a:p>
          <a:p>
            <a:pPr marL="566928" indent="-457200"/>
            <a:r>
              <a:rPr lang="en-US" sz="3200" dirty="0" smtClean="0"/>
              <a:t>Review SLG Goal process and requirements</a:t>
            </a:r>
          </a:p>
          <a:p>
            <a:pPr marL="566928" indent="-457200"/>
            <a:endParaRPr lang="en-US" sz="3200" dirty="0" smtClean="0"/>
          </a:p>
          <a:p>
            <a:pPr marL="566928" indent="-457200"/>
            <a:r>
              <a:rPr lang="en-US" sz="3200" dirty="0" smtClean="0"/>
              <a:t>Clarify the connection between SGPs and SLGs for the 2015-16 SY</a:t>
            </a:r>
            <a:endParaRPr lang="en-US" sz="3200" dirty="0"/>
          </a:p>
          <a:p>
            <a:pPr marL="452628" indent="-342900"/>
            <a:endParaRPr lang="en-US" dirty="0" smtClean="0"/>
          </a:p>
          <a:p>
            <a:pPr marL="452628" indent="-342900"/>
            <a:endParaRPr lang="en-US" dirty="0" smtClean="0"/>
          </a:p>
          <a:p>
            <a:pPr marL="109728" indent="0">
              <a:buNone/>
            </a:pPr>
            <a:endParaRPr lang="en-US" dirty="0"/>
          </a:p>
        </p:txBody>
      </p:sp>
    </p:spTree>
    <p:extLst>
      <p:ext uri="{BB962C8B-B14F-4D97-AF65-F5344CB8AC3E}">
        <p14:creationId xmlns:p14="http://schemas.microsoft.com/office/powerpoint/2010/main" val="14018619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ESEA Waiver Requirement</a:t>
            </a:r>
            <a:endParaRPr lang="en-US" sz="4000" b="1" dirty="0"/>
          </a:p>
        </p:txBody>
      </p:sp>
      <p:sp>
        <p:nvSpPr>
          <p:cNvPr id="3" name="Content Placeholder 2"/>
          <p:cNvSpPr>
            <a:spLocks noGrp="1"/>
          </p:cNvSpPr>
          <p:nvPr>
            <p:ph sz="quarter" idx="1"/>
          </p:nvPr>
        </p:nvSpPr>
        <p:spPr>
          <a:xfrm>
            <a:off x="457200" y="1371600"/>
            <a:ext cx="8458200" cy="5029200"/>
          </a:xfrm>
        </p:spPr>
        <p:txBody>
          <a:bodyPr>
            <a:normAutofit/>
          </a:bodyPr>
          <a:lstStyle/>
          <a:p>
            <a:r>
              <a:rPr lang="en-US" sz="2200" dirty="0" smtClean="0"/>
              <a:t>Teachers in tested grades and subjects (Grades 4-8 ELA/Math) and principals must use state assessments as one measure of student learning and growth (SLG) in their evaluation</a:t>
            </a:r>
          </a:p>
          <a:p>
            <a:r>
              <a:rPr lang="en-US" sz="2200" dirty="0" smtClean="0"/>
              <a:t>Oregon educators set two SLG goals annually; Category 1 goals are measured by state assessment; Category 2 goals are measured by other assessments </a:t>
            </a:r>
          </a:p>
          <a:p>
            <a:pPr marL="0" indent="0">
              <a:buNone/>
            </a:pPr>
            <a:endParaRPr lang="en-US" sz="1600" dirty="0" smtClean="0"/>
          </a:p>
          <a:p>
            <a:pPr marL="731520" lvl="1" indent="-457200">
              <a:buFont typeface="+mj-lt"/>
              <a:buAutoNum type="arabicPeriod"/>
            </a:pPr>
            <a:endParaRPr lang="en-US" sz="1400" dirty="0"/>
          </a:p>
        </p:txBody>
      </p:sp>
      <p:graphicFrame>
        <p:nvGraphicFramePr>
          <p:cNvPr id="4" name="Diagram 3"/>
          <p:cNvGraphicFramePr/>
          <p:nvPr>
            <p:extLst>
              <p:ext uri="{D42A27DB-BD31-4B8C-83A1-F6EECF244321}">
                <p14:modId xmlns:p14="http://schemas.microsoft.com/office/powerpoint/2010/main" val="455766437"/>
              </p:ext>
            </p:extLst>
          </p:nvPr>
        </p:nvGraphicFramePr>
        <p:xfrm>
          <a:off x="1524000" y="3733800"/>
          <a:ext cx="6096000" cy="279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Pentagon 4"/>
          <p:cNvSpPr/>
          <p:nvPr/>
        </p:nvSpPr>
        <p:spPr>
          <a:xfrm>
            <a:off x="1295400" y="4038600"/>
            <a:ext cx="1371600" cy="609600"/>
          </a:xfrm>
          <a:prstGeom prst="homePlate">
            <a:avLst/>
          </a:prstGeom>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rgbClr val="FFFFFF"/>
                </a:solidFill>
              </a:rPr>
              <a:t>ELA/Math</a:t>
            </a:r>
          </a:p>
          <a:p>
            <a:pPr algn="ctr"/>
            <a:r>
              <a:rPr lang="en-US" sz="1400" dirty="0">
                <a:solidFill>
                  <a:srgbClr val="FFFFFF"/>
                </a:solidFill>
              </a:rPr>
              <a:t>Grades 4-8</a:t>
            </a:r>
          </a:p>
        </p:txBody>
      </p:sp>
      <p:sp>
        <p:nvSpPr>
          <p:cNvPr id="6" name="Oval 5"/>
          <p:cNvSpPr/>
          <p:nvPr/>
        </p:nvSpPr>
        <p:spPr>
          <a:xfrm>
            <a:off x="2514600" y="3505200"/>
            <a:ext cx="2209800" cy="2133600"/>
          </a:xfrm>
          <a:prstGeom prst="ellipse">
            <a:avLst/>
          </a:prstGeom>
          <a:no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Tree>
    <p:extLst>
      <p:ext uri="{BB962C8B-B14F-4D97-AF65-F5344CB8AC3E}">
        <p14:creationId xmlns:p14="http://schemas.microsoft.com/office/powerpoint/2010/main" val="2937563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ESEA Waiver Update</a:t>
            </a:r>
            <a:r>
              <a:rPr lang="en-US" b="1" dirty="0" smtClean="0"/>
              <a:t>	</a:t>
            </a:r>
            <a:endParaRPr lang="en-US" b="1" dirty="0"/>
          </a:p>
        </p:txBody>
      </p:sp>
      <p:sp>
        <p:nvSpPr>
          <p:cNvPr id="3" name="Content Placeholder 2"/>
          <p:cNvSpPr>
            <a:spLocks noGrp="1"/>
          </p:cNvSpPr>
          <p:nvPr>
            <p:ph sz="quarter" idx="1"/>
          </p:nvPr>
        </p:nvSpPr>
        <p:spPr>
          <a:xfrm>
            <a:off x="301752" y="1527048"/>
            <a:ext cx="8503920" cy="5330952"/>
          </a:xfrm>
        </p:spPr>
        <p:txBody>
          <a:bodyPr>
            <a:normAutofit/>
          </a:bodyPr>
          <a:lstStyle/>
          <a:p>
            <a:r>
              <a:rPr lang="en-US" sz="3200" dirty="0" smtClean="0"/>
              <a:t>Oregon’s waiver approved for 3 years with conditions removed</a:t>
            </a:r>
          </a:p>
          <a:p>
            <a:endParaRPr lang="en-US" sz="800" dirty="0" smtClean="0"/>
          </a:p>
          <a:p>
            <a:endParaRPr lang="en-US" sz="800" dirty="0" smtClean="0"/>
          </a:p>
          <a:p>
            <a:r>
              <a:rPr lang="en-US" sz="3200" b="1" dirty="0" smtClean="0"/>
              <a:t>For </a:t>
            </a:r>
            <a:r>
              <a:rPr lang="en-US" sz="3200" b="1" dirty="0"/>
              <a:t>evaluation purposes </a:t>
            </a:r>
            <a:r>
              <a:rPr lang="en-US" sz="3200" dirty="0"/>
              <a:t>statewide assessments will only be used as a measure of SLG goal attainment for those grades that have baseline data</a:t>
            </a:r>
          </a:p>
          <a:p>
            <a:pPr lvl="1"/>
            <a:r>
              <a:rPr lang="en-US" sz="3200" dirty="0"/>
              <a:t>Tested grades and subjects are now ELA and Math 4-8</a:t>
            </a:r>
          </a:p>
          <a:p>
            <a:endParaRPr lang="en-US" sz="3200" dirty="0"/>
          </a:p>
        </p:txBody>
      </p:sp>
    </p:spTree>
    <p:extLst>
      <p:ext uri="{BB962C8B-B14F-4D97-AF65-F5344CB8AC3E}">
        <p14:creationId xmlns:p14="http://schemas.microsoft.com/office/powerpoint/2010/main" val="2623138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Impact of Class Size on SGPs</a:t>
            </a:r>
            <a:endParaRPr lang="en-US" b="1" dirty="0"/>
          </a:p>
        </p:txBody>
      </p:sp>
      <p:sp>
        <p:nvSpPr>
          <p:cNvPr id="3" name="Content Placeholder 2"/>
          <p:cNvSpPr>
            <a:spLocks noGrp="1"/>
          </p:cNvSpPr>
          <p:nvPr>
            <p:ph idx="1"/>
          </p:nvPr>
        </p:nvSpPr>
        <p:spPr/>
        <p:txBody>
          <a:bodyPr>
            <a:normAutofit lnSpcReduction="10000"/>
          </a:bodyPr>
          <a:lstStyle/>
          <a:p>
            <a:r>
              <a:rPr lang="en-US" sz="3200" dirty="0" smtClean="0"/>
              <a:t>Districts </a:t>
            </a:r>
            <a:r>
              <a:rPr lang="en-US" sz="3200" dirty="0"/>
              <a:t>are required to use Median Student Growth Percentiles for educators who have at least 20 students </a:t>
            </a:r>
            <a:endParaRPr lang="en-US" sz="3200" dirty="0" smtClean="0"/>
          </a:p>
          <a:p>
            <a:endParaRPr lang="en-US" sz="3200" dirty="0" smtClean="0"/>
          </a:p>
          <a:p>
            <a:r>
              <a:rPr lang="en-US" sz="3200" dirty="0" smtClean="0"/>
              <a:t>Teachers and principals in </a:t>
            </a:r>
            <a:r>
              <a:rPr lang="en-US" sz="3200" dirty="0"/>
              <a:t>grades </a:t>
            </a:r>
            <a:r>
              <a:rPr lang="en-US" sz="3200" dirty="0" smtClean="0"/>
              <a:t>4-8 (ELA and math only) </a:t>
            </a:r>
            <a:r>
              <a:rPr lang="en-US" sz="3200" dirty="0"/>
              <a:t>who fall below 20 students must use other measures that are valid, reliable, and comparable across the school or district (Category 2 measures</a:t>
            </a:r>
            <a:r>
              <a:rPr lang="en-US" sz="3200" dirty="0" smtClean="0"/>
              <a:t>)</a:t>
            </a:r>
            <a:endParaRPr lang="en-US" sz="3200" dirty="0"/>
          </a:p>
          <a:p>
            <a:endParaRPr lang="en-US" dirty="0"/>
          </a:p>
        </p:txBody>
      </p:sp>
    </p:spTree>
    <p:extLst>
      <p:ext uri="{BB962C8B-B14F-4D97-AF65-F5344CB8AC3E}">
        <p14:creationId xmlns:p14="http://schemas.microsoft.com/office/powerpoint/2010/main" val="18262877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100</TotalTime>
  <Words>3068</Words>
  <Application>Microsoft Office PowerPoint</Application>
  <PresentationFormat>On-screen Show (4:3)</PresentationFormat>
  <Paragraphs>319</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Civic</vt:lpstr>
      <vt:lpstr>ODE Update on Educator Effectiveness</vt:lpstr>
      <vt:lpstr>Warm Up</vt:lpstr>
      <vt:lpstr>Norms</vt:lpstr>
      <vt:lpstr>Connector</vt:lpstr>
      <vt:lpstr>Give One, Get One!</vt:lpstr>
      <vt:lpstr>Outcomes for Today</vt:lpstr>
      <vt:lpstr>ESEA Waiver Requirement</vt:lpstr>
      <vt:lpstr>ESEA Waiver Update </vt:lpstr>
      <vt:lpstr>Impact of Class Size on SGPs</vt:lpstr>
      <vt:lpstr>Request to USED for 2015-16</vt:lpstr>
      <vt:lpstr>What is a Student Growth Percentile?</vt:lpstr>
      <vt:lpstr>What is a Median Student Growth Percentile?</vt:lpstr>
      <vt:lpstr>Two Options; Districts Choose</vt:lpstr>
      <vt:lpstr>Timeline and Responsibilities</vt:lpstr>
      <vt:lpstr>What do we need to do this year?</vt:lpstr>
      <vt:lpstr>SLG Requirements for 2015-16</vt:lpstr>
      <vt:lpstr>How do SGPs change the goal setting and scoring processes?</vt:lpstr>
      <vt:lpstr>Teachers and Principals in Grades 4 – 8 ELA and Math</vt:lpstr>
      <vt:lpstr>All Other Educators</vt:lpstr>
      <vt:lpstr>Quality Review Checklist</vt:lpstr>
      <vt:lpstr>Scoring SLG Goals</vt:lpstr>
      <vt:lpstr>Your Turn! </vt:lpstr>
      <vt:lpstr>Things to Keep in Mind…</vt:lpstr>
      <vt:lpstr>Resources</vt:lpstr>
      <vt:lpstr>Remaining questions?</vt:lpstr>
      <vt:lpstr>ODE Contacts</vt:lpstr>
    </vt:vector>
  </TitlesOfParts>
  <Company>Oregon Department of Education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ODE Update on Educator Effectiveness</dc:title>
  <dc:creator>Administrator</dc:creator>
  <cp:lastModifiedBy>PHILLIPS Sarah</cp:lastModifiedBy>
  <cp:revision>15</cp:revision>
  <dcterms:created xsi:type="dcterms:W3CDTF">2015-10-13T15:37:35Z</dcterms:created>
  <dcterms:modified xsi:type="dcterms:W3CDTF">2015-10-19T17:16:59Z</dcterms:modified>
</cp:coreProperties>
</file>