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418" r:id="rId3"/>
    <p:sldId id="421" r:id="rId4"/>
    <p:sldId id="423" r:id="rId5"/>
    <p:sldId id="417" r:id="rId6"/>
    <p:sldId id="381" r:id="rId7"/>
    <p:sldId id="386" r:id="rId8"/>
    <p:sldId id="387" r:id="rId9"/>
    <p:sldId id="388" r:id="rId10"/>
    <p:sldId id="389" r:id="rId11"/>
    <p:sldId id="390" r:id="rId12"/>
    <p:sldId id="391" r:id="rId13"/>
    <p:sldId id="425" r:id="rId14"/>
    <p:sldId id="41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800"/>
    <a:srgbClr val="67348E"/>
    <a:srgbClr val="00549F"/>
    <a:srgbClr val="007A87"/>
    <a:srgbClr val="577E00"/>
    <a:srgbClr val="532E60"/>
    <a:srgbClr val="AD80D0"/>
    <a:srgbClr val="92D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5" autoAdjust="0"/>
    <p:restoredTop sz="87093" autoAdjust="0"/>
  </p:normalViewPr>
  <p:slideViewPr>
    <p:cSldViewPr>
      <p:cViewPr varScale="1">
        <p:scale>
          <a:sx n="96" d="100"/>
          <a:sy n="96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16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2D02E4-F8B1-46D6-845F-3E880D8EA4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27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9" tIns="46590" rIns="93179" bIns="4659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7F1193-773B-4705-9BF6-3C012357AE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7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1193-773B-4705-9BF6-3C012357AEE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60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Mark’s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1193-773B-4705-9BF6-3C012357AEE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7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81375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880474-2620-4A35-966C-F7A4F653800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81375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880474-2620-4A35-966C-F7A4F653800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880474-2620-4A35-966C-F7A4F653800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4ADAD-2F5E-456D-A921-6885FEF9D63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19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4ADAD-2F5E-456D-A921-6885FEF9D63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33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4ADAD-2F5E-456D-A921-6885FEF9D63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816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4ADAD-2F5E-456D-A921-6885FEF9D63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85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4ADAD-2F5E-456D-A921-6885FEF9D63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720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76400" y="2130425"/>
            <a:ext cx="6934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577E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577E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133" name="Picture 13" descr="EducationNW_logo_4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3200400" cy="19415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AF3C89-813B-4792-B065-8A38C8CEA1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606129-314E-4003-B2AA-7BAA0B936C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C1EA61-3CB6-4311-BDCD-72B2CF763C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55FBB0-7B7F-4310-A37C-A24F4E2D5B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B53298-2EDB-44F8-9F06-AC0190C58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41422A-9320-4B8C-BE22-792CD302E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77C592-9354-4610-B923-DDD2AE32FC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3F5F11-582E-42C7-A15F-38B3C84F6F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16656F-098B-489D-9E85-BB4C5BB37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1C5159-4378-41A6-BD99-319546211B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577E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577E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381750"/>
            <a:ext cx="914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39EC4D8-9C41-48B4-BA32-0D9B1301B5F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103" name="Picture 31" descr="EducationNW_logoNoTag_Whit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8063"/>
            <a:ext cx="1676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549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3D58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3D58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3D58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D58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D58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D58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D58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D58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D58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ark.endsley@educationnorthwest.org" TargetMode="External"/><Relationship Id="rId7" Type="http://schemas.openxmlformats.org/officeDocument/2006/relationships/hyperlink" Target="mailto:*sarah.phillips@state.or.u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rian.putnam@state.or.us" TargetMode="External"/><Relationship Id="rId5" Type="http://schemas.openxmlformats.org/officeDocument/2006/relationships/hyperlink" Target="mailto:hella.belhadjamor@educationnorthwest.org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1904" y="533400"/>
            <a:ext cx="5257800" cy="1981200"/>
          </a:xfrm>
        </p:spPr>
        <p:txBody>
          <a:bodyPr/>
          <a:lstStyle/>
          <a:p>
            <a:pPr>
              <a:spcAft>
                <a:spcPts val="2000"/>
              </a:spcAft>
            </a:pPr>
            <a:r>
              <a:rPr lang="en-US" sz="3600" dirty="0" smtClean="0"/>
              <a:t>Student Learning and Growth Goals: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Collaborative Writing Practice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2805860"/>
            <a:ext cx="3733800" cy="685800"/>
          </a:xfrm>
        </p:spPr>
        <p:txBody>
          <a:bodyPr/>
          <a:lstStyle/>
          <a:p>
            <a:r>
              <a:rPr lang="en-US" sz="2000" dirty="0" smtClean="0"/>
              <a:t>August 2015</a:t>
            </a:r>
            <a:endParaRPr lang="en-US" sz="2000" dirty="0"/>
          </a:p>
        </p:txBody>
      </p:sp>
      <p:pic>
        <p:nvPicPr>
          <p:cNvPr id="4" name="Picture 3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110" y="6297295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4114800"/>
            <a:ext cx="8229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 </a:t>
            </a:r>
            <a:r>
              <a:rPr lang="en-US" sz="2400" dirty="0">
                <a:solidFill>
                  <a:schemeClr val="tx2"/>
                </a:solidFill>
              </a:rPr>
              <a:t>challenge from last year that </a:t>
            </a:r>
            <a:r>
              <a:rPr lang="en-US" sz="2400" dirty="0" smtClean="0">
                <a:solidFill>
                  <a:schemeClr val="tx2"/>
                </a:solidFill>
              </a:rPr>
              <a:t>you would </a:t>
            </a:r>
            <a:r>
              <a:rPr lang="en-US" sz="2400" dirty="0">
                <a:solidFill>
                  <a:schemeClr val="tx2"/>
                </a:solidFill>
              </a:rPr>
              <a:t>like to avoid this year 	</a:t>
            </a:r>
            <a:r>
              <a:rPr lang="en-US" sz="2400" dirty="0" smtClean="0">
                <a:solidFill>
                  <a:schemeClr val="tx2"/>
                </a:solidFill>
              </a:rPr>
              <a:t>		</a:t>
            </a:r>
            <a:r>
              <a:rPr lang="en-US" sz="2800" dirty="0" smtClean="0">
                <a:solidFill>
                  <a:srgbClr val="3D5800"/>
                </a:solidFill>
              </a:rPr>
              <a:t>OR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A</a:t>
            </a:r>
            <a:r>
              <a:rPr lang="en-US" sz="2400" dirty="0" smtClean="0">
                <a:solidFill>
                  <a:schemeClr val="tx2"/>
                </a:solidFill>
              </a:rPr>
              <a:t>n </a:t>
            </a:r>
            <a:r>
              <a:rPr lang="en-US" sz="2400" dirty="0">
                <a:solidFill>
                  <a:schemeClr val="tx2"/>
                </a:solidFill>
              </a:rPr>
              <a:t>effective practice </a:t>
            </a:r>
            <a:r>
              <a:rPr lang="en-US" sz="2400" dirty="0" smtClean="0">
                <a:solidFill>
                  <a:schemeClr val="tx2"/>
                </a:solidFill>
              </a:rPr>
              <a:t>you used </a:t>
            </a:r>
            <a:r>
              <a:rPr lang="en-US" sz="2400" dirty="0">
                <a:solidFill>
                  <a:schemeClr val="tx2"/>
                </a:solidFill>
              </a:rPr>
              <a:t>last year that </a:t>
            </a:r>
            <a:r>
              <a:rPr lang="en-US" sz="2400" dirty="0" smtClean="0">
                <a:solidFill>
                  <a:schemeClr val="tx2"/>
                </a:solidFill>
              </a:rPr>
              <a:t>you would like to </a:t>
            </a:r>
            <a:r>
              <a:rPr lang="en-US" sz="2400" dirty="0">
                <a:solidFill>
                  <a:schemeClr val="tx2"/>
                </a:solidFill>
              </a:rPr>
              <a:t>share with </a:t>
            </a:r>
            <a:r>
              <a:rPr lang="en-US" sz="2400" dirty="0" smtClean="0">
                <a:solidFill>
                  <a:schemeClr val="tx2"/>
                </a:solidFill>
              </a:rPr>
              <a:t>others</a:t>
            </a:r>
          </a:p>
          <a:p>
            <a:pPr algn="ctr"/>
            <a:r>
              <a:rPr lang="en-US" sz="2400" i="1" dirty="0" smtClean="0">
                <a:solidFill>
                  <a:srgbClr val="3D5800"/>
                </a:solidFill>
              </a:rPr>
              <a:t>This will inform ODE’s continued planning</a:t>
            </a:r>
            <a:endParaRPr lang="en-US" sz="2400" i="1" dirty="0">
              <a:solidFill>
                <a:srgbClr val="3D58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468469"/>
            <a:ext cx="8126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3D5800"/>
                </a:solidFill>
              </a:rPr>
              <a:t>DO NOW </a:t>
            </a:r>
            <a:r>
              <a:rPr lang="en-US" sz="2400" dirty="0">
                <a:solidFill>
                  <a:schemeClr val="tx2"/>
                </a:solidFill>
              </a:rPr>
              <a:t>On chart paper on the wall, please </a:t>
            </a:r>
            <a:r>
              <a:rPr lang="en-US" sz="2400" dirty="0" smtClean="0">
                <a:solidFill>
                  <a:schemeClr val="tx2"/>
                </a:solidFill>
              </a:rPr>
              <a:t>share:</a:t>
            </a:r>
            <a:endParaRPr lang="en-US" sz="2400" dirty="0">
              <a:solidFill>
                <a:schemeClr val="tx2"/>
              </a:solidFill>
            </a:endParaRPr>
          </a:p>
          <a:p>
            <a:pPr algn="ctr"/>
            <a:endParaRPr lang="en-US" sz="3600" b="1" i="1" dirty="0" smtClean="0">
              <a:solidFill>
                <a:srgbClr val="3D58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2420"/>
            <a:ext cx="5410200" cy="68580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Analyze </a:t>
            </a:r>
            <a:r>
              <a:rPr lang="en-US" dirty="0" smtClean="0"/>
              <a:t>Baseline Data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62200" y="1085744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kern="0" dirty="0" smtClean="0">
                <a:solidFill>
                  <a:prstClr val="black"/>
                </a:solidFill>
                <a:latin typeface="+mj-lt"/>
              </a:rPr>
              <a:t>4 Rounds @ 5 </a:t>
            </a:r>
            <a:r>
              <a:rPr lang="en-US" sz="2800" kern="0" dirty="0">
                <a:solidFill>
                  <a:prstClr val="black"/>
                </a:solidFill>
                <a:latin typeface="+mj-lt"/>
              </a:rPr>
              <a:t>minutes </a:t>
            </a:r>
            <a:r>
              <a:rPr lang="en-US" sz="2800" kern="0" dirty="0" smtClean="0">
                <a:solidFill>
                  <a:prstClr val="black"/>
                </a:solidFill>
                <a:latin typeface="+mj-lt"/>
              </a:rPr>
              <a:t>each </a:t>
            </a:r>
            <a:endParaRPr lang="en-US" sz="2800" kern="0" dirty="0">
              <a:solidFill>
                <a:sysClr val="windowText" lastClr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	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55301" y="1676399"/>
            <a:ext cx="266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813629"/>
              </p:ext>
            </p:extLst>
          </p:nvPr>
        </p:nvGraphicFramePr>
        <p:xfrm>
          <a:off x="775047" y="1828800"/>
          <a:ext cx="8083604" cy="4389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20901"/>
                <a:gridCol w="2186763"/>
                <a:gridCol w="1855039"/>
                <a:gridCol w="2020901"/>
              </a:tblGrid>
              <a:tr h="20288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Round 1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 data told them about their student’s areas of strength and weakness? For example,…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Round 2 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the implications of this data on annual goal setting, for both teaching and student learning growth target(s)? For example . . .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Round 3 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help or support might you need to enact these goals? For example …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Round 4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insight(s) and aha(s) did you gain from this discussion? For example …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</a:tr>
              <a:tr h="2085975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“Based on this data, I/we believe the students our focus should be on, should be… because…”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RECORDER: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 main points from this round on the poster paper provided.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“What initial goal(s) could be set to support student growth?” 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RECORDER: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 main points from this round on the poster paper provided.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“I would love to get professional development or support for…”</a:t>
                      </a:r>
                      <a:endParaRPr lang="en-US" sz="1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RECORDER: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 main points from this round on the poster paper provided.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“Based on all of this, I think that I might…”</a:t>
                      </a: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RECORDER: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 main points from this round on the poster paper provided.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992" y="62484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7"/>
          <p:cNvSpPr txBox="1"/>
          <p:nvPr/>
        </p:nvSpPr>
        <p:spPr>
          <a:xfrm>
            <a:off x="5257800" y="152400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Handout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p.8 Step 2 and p.9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2" name="Picture 11" descr="http://pixabay.com/static/uploads/photo/2013/12/12/07/16/analysis-227171_640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55818"/>
            <a:ext cx="74295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291565" y="1085744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  <a:latin typeface="Broadway" panose="04040905080B02020502" pitchFamily="82" charset="0"/>
              </a:rPr>
              <a:t>STEP</a:t>
            </a:r>
          </a:p>
        </p:txBody>
      </p:sp>
      <p:pic>
        <p:nvPicPr>
          <p:cNvPr id="15" name="Picture 14" descr="http://images.clipshrine.com/download/wheel/large-Neon-Numerals-2-2-33.3-13043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79885"/>
            <a:ext cx="72390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38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12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Develop a </a:t>
            </a:r>
            <a:r>
              <a:rPr lang="en-US" dirty="0" smtClean="0"/>
              <a:t>Rigorous and </a:t>
            </a:r>
            <a:r>
              <a:rPr lang="en-US" dirty="0"/>
              <a:t>Realistic </a:t>
            </a:r>
            <a:r>
              <a:rPr lang="en-US" dirty="0" smtClean="0"/>
              <a:t>SLG Goal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6762" y="2806466"/>
            <a:ext cx="855623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ym typeface="Wingdings"/>
              </a:rPr>
              <a:t></a:t>
            </a:r>
            <a:r>
              <a:rPr lang="en-US" sz="2800" dirty="0"/>
              <a:t> </a:t>
            </a:r>
            <a:r>
              <a:rPr lang="en-US" sz="2400" dirty="0"/>
              <a:t>Based on the group’s discussion complete </a:t>
            </a:r>
            <a:r>
              <a:rPr lang="en-US" sz="2400" dirty="0" smtClean="0"/>
              <a:t>these portions </a:t>
            </a:r>
            <a:r>
              <a:rPr lang="en-US" sz="2400" dirty="0"/>
              <a:t>of the </a:t>
            </a:r>
            <a:r>
              <a:rPr lang="en-US" sz="2400" dirty="0" smtClean="0"/>
              <a:t>Teacher SLG Goal Setting Template: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 Content Standards/Skills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 Assessments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 Context/Students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 Baseline Data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 Student Growth Goal (Targets)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639" y="2044126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15 minutes</a:t>
            </a:r>
            <a:endParaRPr lang="en-US" sz="3200" b="1" dirty="0"/>
          </a:p>
        </p:txBody>
      </p:sp>
      <p:pic>
        <p:nvPicPr>
          <p:cNvPr id="11" name="Picture 10" descr="H:\LABWIDE\LOGOS\NWCC logos\NWCC logo_small_color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2484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7"/>
          <p:cNvSpPr txBox="1"/>
          <p:nvPr/>
        </p:nvSpPr>
        <p:spPr>
          <a:xfrm>
            <a:off x="6858000" y="1143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Handout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p.10 Step 3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" name="Picture 9" descr="http://pixabay.com/static/uploads/photo/2013/07/12/18/36/agenda-153555_6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99746"/>
            <a:ext cx="8763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2209800" y="151508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Broadway" panose="04040905080B02020502" pitchFamily="82" charset="0"/>
              </a:rPr>
              <a:t>STEP</a:t>
            </a:r>
          </a:p>
        </p:txBody>
      </p:sp>
      <p:pic>
        <p:nvPicPr>
          <p:cNvPr id="14" name="Picture 13" descr="http://images.clipshrine.com/download/wheel/medium-Neon-Numerals-3-2-166.6-13046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90171"/>
            <a:ext cx="7239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77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37" y="256478"/>
            <a:ext cx="8131206" cy="81032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SLG Goal </a:t>
            </a:r>
            <a:r>
              <a:rPr lang="en-US" dirty="0"/>
              <a:t>Approval </a:t>
            </a:r>
            <a:r>
              <a:rPr lang="en-US" dirty="0" smtClean="0"/>
              <a:t>Process </a:t>
            </a:r>
            <a:br>
              <a:rPr lang="en-US" dirty="0" smtClean="0"/>
            </a:br>
            <a:r>
              <a:rPr lang="en-US" dirty="0" smtClean="0"/>
              <a:t>Gallery Walk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7337" y="2267518"/>
            <a:ext cx="43308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POST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YOUR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SLG Goal</a:t>
            </a:r>
            <a:endParaRPr lang="en-US" sz="2400" dirty="0">
              <a:solidFill>
                <a:prstClr val="black"/>
              </a:solidFill>
              <a:latin typeface="+mj-lt"/>
            </a:endParaRPr>
          </a:p>
          <a:p>
            <a:pPr lvl="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PROVIDE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FEEDBACK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	TO 	YOUR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COLLEAGUES</a:t>
            </a:r>
          </a:p>
          <a:p>
            <a:pPr marL="914400" lvl="0" indent="-457200" defTabSz="457200">
              <a:spcBef>
                <a:spcPts val="0"/>
              </a:spcBef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+mj-lt"/>
              </a:rPr>
              <a:t>Choose one aspect of the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SLG Goal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Checklist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and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and Provide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SPECIFIC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and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ACTIONABLE FEEDBACK</a:t>
            </a:r>
          </a:p>
        </p:txBody>
      </p:sp>
      <p:pic>
        <p:nvPicPr>
          <p:cNvPr id="8" name="Picture 7" descr="H:\LABWIDE\LOGOS\NWCC logos\NWCC logo_small_color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11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200400"/>
            <a:ext cx="30480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7"/>
          <p:cNvSpPr txBox="1"/>
          <p:nvPr/>
        </p:nvSpPr>
        <p:spPr>
          <a:xfrm>
            <a:off x="5486400" y="52578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15 minutes</a:t>
            </a:r>
            <a:endParaRPr lang="en-US" sz="3200" b="1" dirty="0"/>
          </a:p>
        </p:txBody>
      </p:sp>
      <p:sp>
        <p:nvSpPr>
          <p:cNvPr id="9" name="TextBox 7"/>
          <p:cNvSpPr txBox="1"/>
          <p:nvPr/>
        </p:nvSpPr>
        <p:spPr>
          <a:xfrm>
            <a:off x="6850781" y="381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Handout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p.10 Step 4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1" name="Picture 10" descr="http://pixabay.com/static/uploads/photo/2012/04/18/19/01/check-37583_64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1752600"/>
            <a:ext cx="74295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352800" y="1219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Broadway" panose="04040905080B02020502" pitchFamily="82" charset="0"/>
              </a:rPr>
              <a:t>STEP</a:t>
            </a:r>
          </a:p>
        </p:txBody>
      </p:sp>
      <p:pic>
        <p:nvPicPr>
          <p:cNvPr id="14" name="Picture 13" descr="http://pixabay.com/static/uploads/photo/2013/07/12/12/24/neon-145717_640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027331"/>
            <a:ext cx="657225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4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37" y="256478"/>
            <a:ext cx="8131206" cy="81032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Exit Ticket</a:t>
            </a:r>
            <a:endParaRPr lang="en-US" dirty="0"/>
          </a:p>
        </p:txBody>
      </p:sp>
      <p:pic>
        <p:nvPicPr>
          <p:cNvPr id="8" name="Picture 7" descr="H:\LABWIDE\LOGOS\NWCC logos\NWCC logo_small_color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11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xplosion 1 2"/>
          <p:cNvSpPr/>
          <p:nvPr/>
        </p:nvSpPr>
        <p:spPr>
          <a:xfrm>
            <a:off x="6429375" y="746321"/>
            <a:ext cx="2306955" cy="5044879"/>
          </a:xfrm>
          <a:prstGeom prst="irregularSeal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Lucida Sans Typewriter" panose="020B0509030504030204" pitchFamily="49" charset="0"/>
              </a:rPr>
              <a:t>Please rip it off, fill it in, and leave it on the table</a:t>
            </a:r>
            <a:endParaRPr lang="en-US" sz="1600" dirty="0">
              <a:solidFill>
                <a:schemeClr val="tx1"/>
              </a:solidFill>
              <a:latin typeface="Lucida Sans Typewriter" panose="020B0509030504030204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543877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4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639762"/>
          </a:xfrm>
        </p:spPr>
        <p:txBody>
          <a:bodyPr/>
          <a:lstStyle/>
          <a:p>
            <a:pPr algn="l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86200"/>
            <a:ext cx="3733800" cy="15240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Mark </a:t>
            </a:r>
            <a:r>
              <a:rPr lang="en-US" sz="1600" dirty="0" err="1" smtClean="0"/>
              <a:t>Endsley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Senior Advisor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Education Northwest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Office 503.275.9643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3"/>
              </a:rPr>
              <a:t>mark.endsley@educationnorthwest.org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H:\LABWIDE\LOGOS\NWCC logos\NWCC logo_small_color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041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61602" y="3810000"/>
            <a:ext cx="4114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D58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D5800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D5800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D5800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en-US" sz="1600" kern="0" dirty="0" smtClean="0"/>
              <a:t>Hella Bel Hadj Amor, Ph.D.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600" kern="0" dirty="0" smtClean="0"/>
              <a:t>Practice Expert: Education Policy and Research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600" kern="0" dirty="0" smtClean="0"/>
              <a:t>Education Northwest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600" dirty="0"/>
              <a:t>Office </a:t>
            </a:r>
            <a:r>
              <a:rPr lang="en-US" sz="1600" kern="0" dirty="0" smtClean="0"/>
              <a:t>503.275.9587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600" kern="0" dirty="0" smtClean="0">
                <a:hlinkClick r:id="rId5"/>
              </a:rPr>
              <a:t>hella.belhadjamor@educationnorthwest.org</a:t>
            </a:r>
            <a:endParaRPr lang="en-US" sz="1600" kern="0" dirty="0" smtClean="0"/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2400" kern="0" dirty="0" smtClean="0"/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2400" kern="0" dirty="0" smtClean="0"/>
          </a:p>
          <a:p>
            <a:pPr marL="0" indent="0">
              <a:buFontTx/>
              <a:buNone/>
            </a:pPr>
            <a:endParaRPr lang="en-US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09600" y="1600200"/>
            <a:ext cx="2590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D58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D5800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D5800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D5800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Brian Putnam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Education Specialist 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Office </a:t>
            </a:r>
            <a:r>
              <a:rPr lang="en-US" sz="1600" dirty="0"/>
              <a:t>503.947.5806 </a:t>
            </a:r>
            <a:r>
              <a:rPr lang="en-US" sz="1600" dirty="0" smtClean="0">
                <a:hlinkClick r:id="rId6"/>
              </a:rPr>
              <a:t>brian.putnam@state.or.us</a:t>
            </a:r>
            <a:endParaRPr lang="en-US" sz="1600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867400" y="1603513"/>
            <a:ext cx="251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D58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D5800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D5800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D5800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Sarah Phillips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Educator Effectiveness Education Specialist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Office 503.947.5783 </a:t>
            </a:r>
            <a:r>
              <a:rPr lang="en-US" sz="1600" u="sng" dirty="0" smtClean="0">
                <a:hlinkClick r:id="rId7"/>
              </a:rPr>
              <a:t>sarah.phillips@state.or.us</a:t>
            </a:r>
            <a:endParaRPr lang="en-US" sz="2400" kern="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kern="0" dirty="0" smtClean="0"/>
          </a:p>
          <a:p>
            <a:pPr marL="0" indent="0">
              <a:buNone/>
            </a:pP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223591" y="1600200"/>
            <a:ext cx="2590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D58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D5800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D5800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D5800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D5800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Sarah </a:t>
            </a:r>
            <a:r>
              <a:rPr lang="en-US" sz="1600" dirty="0" smtClean="0"/>
              <a:t>Martin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Educator Effectiveness Education </a:t>
            </a:r>
            <a:r>
              <a:rPr lang="en-US" sz="1600" dirty="0" smtClean="0"/>
              <a:t>Specialist, Instructional Resources</a:t>
            </a:r>
            <a:r>
              <a:rPr lang="en-US" sz="16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Office 503.947.5668 </a:t>
            </a:r>
            <a:r>
              <a:rPr lang="en-US" sz="1600" u="sng" dirty="0" smtClean="0">
                <a:hlinkClick r:id="rId7"/>
              </a:rPr>
              <a:t>sarah.martin@state.or.us</a:t>
            </a:r>
            <a:endParaRPr lang="en-US" sz="2400" kern="0" dirty="0" smtClean="0"/>
          </a:p>
          <a:p>
            <a:pPr marL="0" indent="0">
              <a:buNone/>
            </a:pPr>
            <a:endParaRPr lang="en-US" kern="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172194"/>
            <a:ext cx="32004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Oregon Department of </a:t>
            </a:r>
            <a:r>
              <a:rPr lang="en-US" sz="1600" dirty="0" smtClean="0">
                <a:latin typeface="+mn-lt"/>
              </a:rPr>
              <a:t>Education</a:t>
            </a:r>
            <a:endParaRPr lang="en-US" sz="16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548" y="3352800"/>
            <a:ext cx="218992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Education Northwest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2533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/>
          <a:lstStyle/>
          <a:p>
            <a:pPr algn="l"/>
            <a:r>
              <a:rPr lang="en-US" dirty="0" smtClean="0">
                <a:latin typeface="Arial" charset="0"/>
                <a:cs typeface="Arial" charset="0"/>
              </a:rPr>
              <a:t>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447800"/>
          </a:xfrm>
        </p:spPr>
        <p:txBody>
          <a:bodyPr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/>
              <a:t>How can I support teachers writing Student Learning and Growth (SLG) Goals?</a:t>
            </a:r>
            <a:endParaRPr lang="en-US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3352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549F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Outcome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3400" y="42672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/>
              <a:t>Learn the steps of writing an SLG Goal to be able to support teachers</a:t>
            </a:r>
            <a:endParaRPr lang="en-US" sz="3600" dirty="0"/>
          </a:p>
        </p:txBody>
      </p:sp>
      <p:pic>
        <p:nvPicPr>
          <p:cNvPr id="7" name="Picture 3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297295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17"/>
          <p:cNvSpPr txBox="1"/>
          <p:nvPr/>
        </p:nvSpPr>
        <p:spPr>
          <a:xfrm>
            <a:off x="685800" y="5484167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Agenda in Handout p.1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Box 17"/>
          <p:cNvSpPr txBox="1"/>
          <p:nvPr/>
        </p:nvSpPr>
        <p:spPr>
          <a:xfrm>
            <a:off x="4876800" y="5489954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Definition in Handout p.2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4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838200"/>
          </a:xfrm>
        </p:spPr>
        <p:txBody>
          <a:bodyPr/>
          <a:lstStyle/>
          <a:p>
            <a:pPr algn="l"/>
            <a:r>
              <a:rPr lang="en-US" dirty="0" smtClean="0">
                <a:latin typeface="Arial" charset="0"/>
                <a:cs typeface="Arial" charset="0"/>
              </a:rPr>
              <a:t>Working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3429000"/>
          </a:xfrm>
        </p:spPr>
        <p:txBody>
          <a:bodyPr rtlCol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3600" dirty="0"/>
              <a:t>Recognize the work as a journey</a:t>
            </a:r>
          </a:p>
          <a:p>
            <a:pPr lvl="0">
              <a:spcBef>
                <a:spcPts val="600"/>
              </a:spcBef>
            </a:pPr>
            <a:r>
              <a:rPr lang="en-US" sz="3600" dirty="0" smtClean="0"/>
              <a:t>Be fully present</a:t>
            </a:r>
          </a:p>
          <a:p>
            <a:pPr lvl="0">
              <a:spcBef>
                <a:spcPts val="600"/>
              </a:spcBef>
            </a:pPr>
            <a:r>
              <a:rPr lang="en-US" sz="3600" dirty="0" smtClean="0"/>
              <a:t>Share the air</a:t>
            </a:r>
          </a:p>
          <a:p>
            <a:pPr>
              <a:spcBef>
                <a:spcPts val="600"/>
              </a:spcBef>
            </a:pPr>
            <a:r>
              <a:rPr lang="en-US" sz="3600" dirty="0"/>
              <a:t>Be open-minded </a:t>
            </a:r>
            <a:endParaRPr lang="en-US" sz="3600" dirty="0" smtClean="0"/>
          </a:p>
        </p:txBody>
      </p:sp>
      <p:pic>
        <p:nvPicPr>
          <p:cNvPr id="5" name="Picture 3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297295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60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838200"/>
          </a:xfrm>
        </p:spPr>
        <p:txBody>
          <a:bodyPr/>
          <a:lstStyle/>
          <a:p>
            <a:pPr algn="l"/>
            <a:r>
              <a:rPr lang="en-US" dirty="0" smtClean="0">
                <a:latin typeface="Arial" charset="0"/>
                <a:cs typeface="Arial" charset="0"/>
              </a:rPr>
              <a:t>Focus of the Session</a:t>
            </a:r>
          </a:p>
        </p:txBody>
      </p:sp>
      <p:pic>
        <p:nvPicPr>
          <p:cNvPr id="10" name="Picture 14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7"/>
          <p:cNvSpPr txBox="1"/>
          <p:nvPr/>
        </p:nvSpPr>
        <p:spPr>
          <a:xfrm>
            <a:off x="6143324" y="76646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Handout p.3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98" y="1447800"/>
            <a:ext cx="7535863" cy="419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urved Down Arrow 12"/>
          <p:cNvSpPr/>
          <p:nvPr/>
        </p:nvSpPr>
        <p:spPr>
          <a:xfrm>
            <a:off x="2747962" y="1907232"/>
            <a:ext cx="1216025" cy="731520"/>
          </a:xfrm>
          <a:prstGeom prst="curved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Curved Down Arrow 13"/>
          <p:cNvSpPr/>
          <p:nvPr/>
        </p:nvSpPr>
        <p:spPr>
          <a:xfrm rot="10800000">
            <a:off x="2667000" y="4495800"/>
            <a:ext cx="1216025" cy="731520"/>
          </a:xfrm>
          <a:prstGeom prst="curved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7"/>
          <p:cNvSpPr txBox="1"/>
          <p:nvPr/>
        </p:nvSpPr>
        <p:spPr>
          <a:xfrm>
            <a:off x="856213" y="5505651"/>
            <a:ext cx="555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Breakout of first step in Handout p.4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19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574" y="320647"/>
            <a:ext cx="8335426" cy="109784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Materials – Instructions and Forms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702633" y="5603333"/>
            <a:ext cx="1534101" cy="431735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s</a:t>
            </a:r>
            <a:fld id="{4ED67006-1A92-45A0-AF77-9F345FC87D7C}" type="slidenum">
              <a:rPr lang="en-US" b="1" smtClean="0"/>
              <a:pPr/>
              <a:t>5</a:t>
            </a:fld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 rot="20158826">
            <a:off x="3943962" y="1479604"/>
            <a:ext cx="19696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SLG Goal Template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 rot="20249082">
            <a:off x="1254977" y="1427260"/>
            <a:ext cx="19990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omic Sans MS" panose="030F0702030302020204" pitchFamily="66" charset="0"/>
              </a:rPr>
              <a:t>Protocol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 rot="20631970">
            <a:off x="6803060" y="4175560"/>
            <a:ext cx="2235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SLG Goal Checklist</a:t>
            </a:r>
            <a:endParaRPr lang="en-US" sz="3200" b="1" dirty="0"/>
          </a:p>
        </p:txBody>
      </p:sp>
      <p:pic>
        <p:nvPicPr>
          <p:cNvPr id="19" name="Picture 18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3962400"/>
            <a:ext cx="30480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1676400"/>
            <a:ext cx="30575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7"/>
          <p:cNvSpPr txBox="1"/>
          <p:nvPr/>
        </p:nvSpPr>
        <p:spPr>
          <a:xfrm>
            <a:off x="546597" y="5557833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Handout pp.5-11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TextBox 17"/>
          <p:cNvSpPr txBox="1"/>
          <p:nvPr/>
        </p:nvSpPr>
        <p:spPr>
          <a:xfrm>
            <a:off x="3719512" y="3365003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Handout pp.12-14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7"/>
          <p:cNvSpPr txBox="1"/>
          <p:nvPr/>
        </p:nvSpPr>
        <p:spPr>
          <a:xfrm>
            <a:off x="6721471" y="5561889"/>
            <a:ext cx="2138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Handout p.15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04" y="2547232"/>
            <a:ext cx="2742293" cy="248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3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923" y="203625"/>
            <a:ext cx="4038600" cy="101557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Materials - Data</a:t>
            </a:r>
            <a:r>
              <a:rPr lang="en-US" b="1" dirty="0" smtClean="0">
                <a:latin typeface="Comic Sans MS" panose="030F0702030302020204" pitchFamily="66" charset="0"/>
              </a:rPr>
              <a:t> 	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702633" y="5603333"/>
            <a:ext cx="1534101" cy="431735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s</a:t>
            </a:r>
            <a:fld id="{4ED67006-1A92-45A0-AF77-9F345FC87D7C}" type="slidenum">
              <a:rPr lang="en-US" b="1" smtClean="0"/>
              <a:pPr/>
              <a:t>6</a:t>
            </a:fld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1594131"/>
            <a:ext cx="542671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Class Profile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Subject Assessment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Beginning of the Year Data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Trend Data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Additional Information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44364" y="2671467"/>
            <a:ext cx="35047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In Handout, grades:</a:t>
            </a:r>
          </a:p>
          <a:p>
            <a:pPr algn="ctr"/>
            <a:endParaRPr lang="en-US" sz="2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4 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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pp.16-24</a:t>
            </a:r>
          </a:p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6 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 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pp.25-29</a:t>
            </a:r>
          </a:p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10-12 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 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pp.30-34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2" name="Picture 11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11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5101" y="2102200"/>
            <a:ext cx="3810000" cy="160020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5434663" y="1219200"/>
            <a:ext cx="3124200" cy="1386583"/>
          </a:xfrm>
          <a:prstGeom prst="wedgeRoundRectCallout">
            <a:avLst>
              <a:gd name="adj1" fmla="val 733"/>
              <a:gd name="adj2" fmla="val 138165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Pick a grade level and join others who make the same choice: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03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90138" y="5638800"/>
            <a:ext cx="762000" cy="365125"/>
          </a:xfrm>
          <a:prstGeom prst="rect">
            <a:avLst/>
          </a:prstGeom>
        </p:spPr>
        <p:txBody>
          <a:bodyPr/>
          <a:lstStyle/>
          <a:p>
            <a:fld id="{4ED67006-1A92-45A0-AF77-9F345FC87D7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287466"/>
              </p:ext>
            </p:extLst>
          </p:nvPr>
        </p:nvGraphicFramePr>
        <p:xfrm>
          <a:off x="1295400" y="934201"/>
          <a:ext cx="7740649" cy="5120401"/>
        </p:xfrm>
        <a:graphic>
          <a:graphicData uri="http://schemas.openxmlformats.org/drawingml/2006/table">
            <a:tbl>
              <a:tblPr firstRow="1" firstCol="1" bandRow="1"/>
              <a:tblGrid>
                <a:gridCol w="938166"/>
                <a:gridCol w="3168466"/>
                <a:gridCol w="3634017"/>
              </a:tblGrid>
              <a:tr h="85777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Recorder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Takes notes during the protocol.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5777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Facilitator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Guides group through the protocol.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5777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Creative </a:t>
                      </a: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Director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Facilitates creation of the group poster.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5777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 </a:t>
                      </a: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Keeper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Manages time for each step of the protocol.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8929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Group </a:t>
                      </a: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en-US" sz="2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Support and remind each other of the norms of the group and of looking at data and talking about students.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89" marR="65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467600" y="413266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Handout p.6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639762"/>
          </a:xfrm>
        </p:spPr>
        <p:txBody>
          <a:bodyPr/>
          <a:lstStyle/>
          <a:p>
            <a:pPr algn="l"/>
            <a:r>
              <a:rPr lang="en-US" dirty="0" smtClean="0"/>
              <a:t>Roles</a:t>
            </a:r>
            <a:endParaRPr lang="en-US" dirty="0"/>
          </a:p>
        </p:txBody>
      </p:sp>
      <p:pic>
        <p:nvPicPr>
          <p:cNvPr id="11" name="Picture 10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110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2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Time Keeper Information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836643"/>
              </p:ext>
            </p:extLst>
          </p:nvPr>
        </p:nvGraphicFramePr>
        <p:xfrm>
          <a:off x="1066800" y="1119150"/>
          <a:ext cx="7391400" cy="526592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83190"/>
                <a:gridCol w="3041210"/>
                <a:gridCol w="2667000"/>
              </a:tblGrid>
              <a:tr h="12627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Collect, Sort </a:t>
                      </a:r>
                      <a:b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Organize Data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10 minutes</a:t>
                      </a:r>
                    </a:p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394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Analyze Baseline Data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20 minutes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394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 Rigorous </a:t>
                      </a:r>
                      <a:b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Realistic SLG Goal 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15 minutes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066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SLG Goal Approval Process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(Gallery Walk)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minutes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0" descr="H:\LABWIDE\LOGOS\NWCC logos\NWCC logo_small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303" y="62484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https://openclipart.org/image/2400px/svg_to_png/198968/investigation-graph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604" y="1371600"/>
            <a:ext cx="847725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http://pixabay.com/static/uploads/photo/2013/12/12/07/16/analysis-227171_640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604" y="2667000"/>
            <a:ext cx="742950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://pixabay.com/static/uploads/photo/2013/07/12/18/36/agenda-153555_640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351" y="3886200"/>
            <a:ext cx="8763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http://pixabay.com/static/uploads/photo/2012/04/18/19/01/check-37583_640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991" y="5105400"/>
            <a:ext cx="74295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031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001000" cy="8382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Collect, </a:t>
            </a:r>
            <a:r>
              <a:rPr lang="en-US" dirty="0" smtClean="0"/>
              <a:t>Sort, and </a:t>
            </a:r>
            <a:r>
              <a:rPr lang="en-US" dirty="0"/>
              <a:t>Organize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2178579"/>
            <a:ext cx="4665628" cy="36888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Individually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10 minutes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 Review data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 Make OBSERVATIONS – Facts Only…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1002268"/>
            <a:ext cx="1236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Handout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p.7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p.8 Step 1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" name="Picture 9" descr="H:\LABWIDE\LOGOS\NWCC logos\NWCC logo_small_color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487" y="6172200"/>
            <a:ext cx="2776220" cy="5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https://openclipart.org/image/2400px/svg_to_png/198968/investigation-graph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743200"/>
            <a:ext cx="2252663" cy="2285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http://images.clipshrine.com/wheel/thumb-Neon-Numerals-1-2-0-1304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195387"/>
            <a:ext cx="723900" cy="8096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685800" y="1415534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Broadway" panose="04040905080B02020502" pitchFamily="82" charset="0"/>
              </a:rPr>
              <a:t>STEP</a:t>
            </a:r>
          </a:p>
        </p:txBody>
      </p:sp>
    </p:spTree>
    <p:extLst>
      <p:ext uri="{BB962C8B-B14F-4D97-AF65-F5344CB8AC3E}">
        <p14:creationId xmlns:p14="http://schemas.microsoft.com/office/powerpoint/2010/main" val="333931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ucation Northwest edited 7-2013">
  <a:themeElements>
    <a:clrScheme name="EDNW Bright Colors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2939"/>
      </a:accent1>
      <a:accent2>
        <a:srgbClr val="00549F"/>
      </a:accent2>
      <a:accent3>
        <a:srgbClr val="92D400"/>
      </a:accent3>
      <a:accent4>
        <a:srgbClr val="AD80D0"/>
      </a:accent4>
      <a:accent5>
        <a:srgbClr val="FFFFFF"/>
      </a:accent5>
      <a:accent6>
        <a:srgbClr val="FFFFFF"/>
      </a:accent6>
      <a:hlink>
        <a:srgbClr val="0000FF"/>
      </a:hlink>
      <a:folHlink>
        <a:srgbClr val="800080"/>
      </a:folHlink>
    </a:clrScheme>
    <a:fontScheme name="Education Northwest Green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ucation Northwest Green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Northwest Green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Northwest Green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Northwest Green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Northwest Green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Northwest Green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Northwest Green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Education Northwest edited 7-2013</Template>
  <TotalTime>2560</TotalTime>
  <Words>621</Words>
  <Application>Microsoft Office PowerPoint</Application>
  <PresentationFormat>On-screen Show (4:3)</PresentationFormat>
  <Paragraphs>178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Education Northwest edited 7-2013</vt:lpstr>
      <vt:lpstr>Student Learning and Growth Goals: Collaborative Writing Practice</vt:lpstr>
      <vt:lpstr>Essential Question</vt:lpstr>
      <vt:lpstr>Working Agreements</vt:lpstr>
      <vt:lpstr>Focus of the Session</vt:lpstr>
      <vt:lpstr>Materials – Instructions and Forms </vt:lpstr>
      <vt:lpstr>Materials - Data  </vt:lpstr>
      <vt:lpstr>Roles</vt:lpstr>
      <vt:lpstr>Time Keeper Information</vt:lpstr>
      <vt:lpstr>Collect, Sort, and Organize Data</vt:lpstr>
      <vt:lpstr>Analyze Baseline Data</vt:lpstr>
      <vt:lpstr>Develop a Rigorous and Realistic SLG Goal</vt:lpstr>
      <vt:lpstr>SLG Goal Approval Process  Gallery Walk</vt:lpstr>
      <vt:lpstr>Exit Ticket</vt:lpstr>
      <vt:lpstr>Contact</vt:lpstr>
    </vt:vector>
  </TitlesOfParts>
  <Company>Education Northwest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Learning Objectives: Recognizing Educators for the Progress of All Students</dc:title>
  <dc:creator>Administrator</dc:creator>
  <cp:lastModifiedBy>Administrator</cp:lastModifiedBy>
  <cp:revision>178</cp:revision>
  <cp:lastPrinted>2014-08-13T00:48:58Z</cp:lastPrinted>
  <dcterms:created xsi:type="dcterms:W3CDTF">2014-08-11T16:58:22Z</dcterms:created>
  <dcterms:modified xsi:type="dcterms:W3CDTF">2015-08-04T23:19:35Z</dcterms:modified>
</cp:coreProperties>
</file>