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6" r:id="rId2"/>
    <p:sldId id="272" r:id="rId3"/>
    <p:sldId id="257" r:id="rId4"/>
    <p:sldId id="281" r:id="rId5"/>
    <p:sldId id="269" r:id="rId6"/>
    <p:sldId id="258" r:id="rId7"/>
    <p:sldId id="278" r:id="rId8"/>
    <p:sldId id="279" r:id="rId9"/>
    <p:sldId id="286" r:id="rId10"/>
    <p:sldId id="267" r:id="rId11"/>
    <p:sldId id="268" r:id="rId12"/>
    <p:sldId id="292" r:id="rId13"/>
    <p:sldId id="296" r:id="rId14"/>
    <p:sldId id="287" r:id="rId15"/>
    <p:sldId id="288" r:id="rId16"/>
    <p:sldId id="289" r:id="rId17"/>
    <p:sldId id="290" r:id="rId18"/>
    <p:sldId id="295" r:id="rId19"/>
    <p:sldId id="293" r:id="rId20"/>
    <p:sldId id="294" r:id="rId21"/>
    <p:sldId id="270" r:id="rId22"/>
    <p:sldId id="276" r:id="rId23"/>
    <p:sldId id="283" r:id="rId24"/>
    <p:sldId id="275" r:id="rId25"/>
    <p:sldId id="274" r:id="rId26"/>
    <p:sldId id="265" r:id="rId27"/>
    <p:sldId id="263" r:id="rId28"/>
    <p:sldId id="266" r:id="rId29"/>
    <p:sldId id="262" r:id="rId30"/>
    <p:sldId id="273" r:id="rId31"/>
    <p:sldId id="277" r:id="rId32"/>
    <p:sldId id="282" r:id="rId33"/>
    <p:sldId id="285" r:id="rId34"/>
    <p:sldId id="284" r:id="rId35"/>
    <p:sldId id="271" r:id="rId36"/>
    <p:sldId id="260" r:id="rId37"/>
    <p:sldId id="261" r:id="rId38"/>
    <p:sldId id="291"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9" d="100"/>
          <a:sy n="99" d="100"/>
        </p:scale>
        <p:origin x="-440" y="3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249AD1-C531-AB41-859C-B262E30DB057}" type="datetimeFigureOut">
              <a:rPr lang="en-US" smtClean="0"/>
              <a:t>10/23/15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A271D4-63C1-FC46-A1E6-6A5CC5606F1F}" type="slidenum">
              <a:rPr lang="en-US" smtClean="0"/>
              <a:t>‹#›</a:t>
            </a:fld>
            <a:endParaRPr lang="en-US"/>
          </a:p>
        </p:txBody>
      </p:sp>
    </p:spTree>
    <p:extLst>
      <p:ext uri="{BB962C8B-B14F-4D97-AF65-F5344CB8AC3E}">
        <p14:creationId xmlns:p14="http://schemas.microsoft.com/office/powerpoint/2010/main" val="20803661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dirty="0"/>
              <a:t>Goals of the TELL Oregon Results</a:t>
            </a:r>
            <a:endParaRPr lang="en-US" dirty="0"/>
          </a:p>
          <a:p>
            <a:r>
              <a:rPr lang="en-US" dirty="0"/>
              <a:t>1.  Determine whether educators in schools and districts across the state have the </a:t>
            </a:r>
            <a:r>
              <a:rPr lang="en-US" dirty="0" smtClean="0"/>
              <a:t>resources </a:t>
            </a:r>
            <a:r>
              <a:rPr lang="en-US" dirty="0"/>
              <a:t>and supports necessary to provide the most effective teaching and learning environment for students. </a:t>
            </a:r>
          </a:p>
          <a:p>
            <a:pPr lvl="0"/>
            <a:r>
              <a:rPr lang="en-US" dirty="0"/>
              <a:t>2.  Use the data to inform continuous improvement in schools and districts and advocate for resources and supports at the local and state policy level.  </a:t>
            </a:r>
          </a:p>
          <a:p>
            <a:pPr defTabSz="914350">
              <a:defRPr/>
            </a:pPr>
            <a:endParaRPr lang="en-US" b="1" dirty="0"/>
          </a:p>
          <a:p>
            <a:pPr defTabSz="914350">
              <a:defRPr/>
            </a:pPr>
            <a:endParaRPr lang="en-US" b="1" dirty="0"/>
          </a:p>
          <a:p>
            <a:pPr defTabSz="914350">
              <a:defRPr/>
            </a:pPr>
            <a:r>
              <a:rPr lang="en-US" b="1" dirty="0"/>
              <a:t>The following are recommendations to consider before using the TELL survey results:</a:t>
            </a:r>
          </a:p>
          <a:p>
            <a:pPr defTabSz="914350">
              <a:defRPr/>
            </a:pPr>
            <a:r>
              <a:rPr lang="en-US" dirty="0"/>
              <a:t>1. Teaching conditions are an area for school improvement, not accountability.</a:t>
            </a:r>
          </a:p>
          <a:p>
            <a:pPr defTabSz="914350">
              <a:defRPr/>
            </a:pPr>
            <a:r>
              <a:rPr lang="en-US" dirty="0"/>
              <a:t>2. Teaching conditions are not about any one individual and it will take a </a:t>
            </a:r>
            <a:r>
              <a:rPr lang="en-US" dirty="0" smtClean="0"/>
              <a:t>community</a:t>
            </a:r>
            <a:r>
              <a:rPr lang="en-US" baseline="0" dirty="0" smtClean="0"/>
              <a:t> </a:t>
            </a:r>
            <a:r>
              <a:rPr lang="en-US" dirty="0" smtClean="0"/>
              <a:t>effort </a:t>
            </a:r>
            <a:r>
              <a:rPr lang="en-US" dirty="0"/>
              <a:t>to improve.</a:t>
            </a:r>
          </a:p>
          <a:p>
            <a:pPr defTabSz="914350">
              <a:defRPr/>
            </a:pPr>
            <a:r>
              <a:rPr lang="en-US" dirty="0"/>
              <a:t>3. Perceptual data are real data.</a:t>
            </a:r>
          </a:p>
          <a:p>
            <a:pPr defTabSz="914350">
              <a:defRPr/>
            </a:pPr>
            <a:r>
              <a:rPr lang="en-US" dirty="0"/>
              <a:t>4. Conversations need to be structured and safe.</a:t>
            </a:r>
          </a:p>
          <a:p>
            <a:pPr defTabSz="914350">
              <a:defRPr/>
            </a:pPr>
            <a:r>
              <a:rPr lang="en-US" dirty="0"/>
              <a:t>5. Identify and celebrate positives as well as considering areas for improvement.</a:t>
            </a:r>
          </a:p>
          <a:p>
            <a:pPr defTabSz="914350">
              <a:defRPr/>
            </a:pPr>
            <a:r>
              <a:rPr lang="en-US" dirty="0"/>
              <a:t>6. Create a common understanding of what defines and shapes teaching and </a:t>
            </a:r>
            <a:r>
              <a:rPr lang="en-US" dirty="0" smtClean="0"/>
              <a:t>learning</a:t>
            </a:r>
            <a:r>
              <a:rPr lang="en-US" baseline="0" dirty="0" smtClean="0"/>
              <a:t> </a:t>
            </a:r>
            <a:r>
              <a:rPr lang="en-US" dirty="0" smtClean="0"/>
              <a:t>conditions</a:t>
            </a:r>
            <a:r>
              <a:rPr lang="en-US" dirty="0"/>
              <a:t>. </a:t>
            </a:r>
          </a:p>
          <a:p>
            <a:pPr defTabSz="914350">
              <a:defRPr/>
            </a:pPr>
            <a:r>
              <a:rPr lang="en-US" dirty="0"/>
              <a:t>7. Focus on what you can solve.</a:t>
            </a:r>
          </a:p>
          <a:p>
            <a:pPr defTabSz="914350">
              <a:defRPr/>
            </a:pPr>
            <a:r>
              <a:rPr lang="en-US" dirty="0"/>
              <a:t>8. Solutions can be complex and long term. </a:t>
            </a:r>
          </a:p>
          <a:p>
            <a:endParaRPr lang="en-US" dirty="0"/>
          </a:p>
        </p:txBody>
      </p:sp>
      <p:sp>
        <p:nvSpPr>
          <p:cNvPr id="4" name="Slide Number Placeholder 3"/>
          <p:cNvSpPr>
            <a:spLocks noGrp="1"/>
          </p:cNvSpPr>
          <p:nvPr>
            <p:ph type="sldNum" sz="quarter" idx="10"/>
          </p:nvPr>
        </p:nvSpPr>
        <p:spPr/>
        <p:txBody>
          <a:bodyPr/>
          <a:lstStyle/>
          <a:p>
            <a:fld id="{BA46ED61-5D7E-4D8D-836D-F7068AF0F95F}" type="slidenum">
              <a:rPr lang="en-US" smtClean="0"/>
              <a:t>4</a:t>
            </a:fld>
            <a:endParaRPr lang="en-US"/>
          </a:p>
        </p:txBody>
      </p:sp>
    </p:spTree>
    <p:extLst>
      <p:ext uri="{BB962C8B-B14F-4D97-AF65-F5344CB8AC3E}">
        <p14:creationId xmlns:p14="http://schemas.microsoft.com/office/powerpoint/2010/main" val="3641771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Time</a:t>
            </a:r>
            <a:r>
              <a:rPr lang="en-US" dirty="0" smtClean="0"/>
              <a:t>—Available time to plan, collaborate, provide instruction, and eliminate barriers in order to maximize instructional time during the school day </a:t>
            </a:r>
          </a:p>
          <a:p>
            <a:r>
              <a:rPr lang="en-US" b="1" dirty="0" smtClean="0"/>
              <a:t>Facilities and Resources</a:t>
            </a:r>
            <a:r>
              <a:rPr lang="en-US" dirty="0" smtClean="0"/>
              <a:t>—Availability of instructional, technology, office, communication, and school resources to teachers </a:t>
            </a:r>
          </a:p>
          <a:p>
            <a:r>
              <a:rPr lang="en-US" b="1" dirty="0" smtClean="0"/>
              <a:t>Community Support and Involvement</a:t>
            </a:r>
            <a:r>
              <a:rPr lang="en-US" dirty="0" smtClean="0"/>
              <a:t>—Community and parent/guardian communication and influence in the school </a:t>
            </a:r>
          </a:p>
          <a:p>
            <a:r>
              <a:rPr lang="en-US" b="1" dirty="0" smtClean="0"/>
              <a:t>Managing Student Conduct</a:t>
            </a:r>
            <a:r>
              <a:rPr lang="en-US" dirty="0" smtClean="0"/>
              <a:t>—Policies and practices to address student conduct issues and ensure a safe school environment </a:t>
            </a:r>
          </a:p>
          <a:p>
            <a:r>
              <a:rPr lang="en-US" b="1" dirty="0" smtClean="0"/>
              <a:t>Teacher Leadership</a:t>
            </a:r>
            <a:r>
              <a:rPr lang="en-US" dirty="0" smtClean="0"/>
              <a:t>—Teacher involvement in decisions that impact classroom and school practices </a:t>
            </a:r>
            <a:r>
              <a:rPr lang="en-US" b="1" dirty="0" smtClean="0"/>
              <a:t>School Leadership</a:t>
            </a:r>
            <a:r>
              <a:rPr lang="en-US" dirty="0" smtClean="0"/>
              <a:t>—The Ability of school leadership to create trusting, supportive environments and </a:t>
            </a:r>
          </a:p>
          <a:p>
            <a:r>
              <a:rPr lang="en-US" b="1" dirty="0" smtClean="0"/>
              <a:t>Professional Development</a:t>
            </a:r>
            <a:r>
              <a:rPr lang="en-US" dirty="0" smtClean="0"/>
              <a:t>—Availability and quality of learning opportunities for educators to enhance their teaching </a:t>
            </a:r>
          </a:p>
          <a:p>
            <a:r>
              <a:rPr lang="en-US" b="1" dirty="0" smtClean="0"/>
              <a:t>Instructional Practices and Support</a:t>
            </a:r>
            <a:r>
              <a:rPr lang="en-US" dirty="0" smtClean="0"/>
              <a:t>—Data and support available to teachers to improve instruction and student learning </a:t>
            </a:r>
          </a:p>
          <a:p>
            <a:endParaRPr lang="en-US" dirty="0"/>
          </a:p>
        </p:txBody>
      </p:sp>
      <p:sp>
        <p:nvSpPr>
          <p:cNvPr id="4" name="Slide Number Placeholder 3"/>
          <p:cNvSpPr>
            <a:spLocks noGrp="1"/>
          </p:cNvSpPr>
          <p:nvPr>
            <p:ph type="sldNum" sz="quarter" idx="10"/>
          </p:nvPr>
        </p:nvSpPr>
        <p:spPr/>
        <p:txBody>
          <a:bodyPr/>
          <a:lstStyle/>
          <a:p>
            <a:fld id="{E4A271D4-63C1-FC46-A1E6-6A5CC5606F1F}" type="slidenum">
              <a:rPr lang="en-US" smtClean="0"/>
              <a:t>5</a:t>
            </a:fld>
            <a:endParaRPr lang="en-US"/>
          </a:p>
        </p:txBody>
      </p:sp>
    </p:spTree>
    <p:extLst>
      <p:ext uri="{BB962C8B-B14F-4D97-AF65-F5344CB8AC3E}">
        <p14:creationId xmlns:p14="http://schemas.microsoft.com/office/powerpoint/2010/main" val="2452666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4EFB787-CE36-164F-BBEA-7337D2BF12A8}" type="slidenum">
              <a:rPr lang="en-US" smtClean="0"/>
              <a:pPr>
                <a:defRPr/>
              </a:pPr>
              <a:t>26</a:t>
            </a:fld>
            <a:endParaRPr lang="en-US" dirty="0"/>
          </a:p>
        </p:txBody>
      </p:sp>
    </p:spTree>
    <p:extLst>
      <p:ext uri="{BB962C8B-B14F-4D97-AF65-F5344CB8AC3E}">
        <p14:creationId xmlns:p14="http://schemas.microsoft.com/office/powerpoint/2010/main" val="1888914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4EFB787-CE36-164F-BBEA-7337D2BF12A8}" type="slidenum">
              <a:rPr lang="en-US" smtClean="0"/>
              <a:pPr>
                <a:defRPr/>
              </a:pPr>
              <a:t>27</a:t>
            </a:fld>
            <a:endParaRPr lang="en-US" dirty="0"/>
          </a:p>
        </p:txBody>
      </p:sp>
    </p:spTree>
    <p:extLst>
      <p:ext uri="{BB962C8B-B14F-4D97-AF65-F5344CB8AC3E}">
        <p14:creationId xmlns:p14="http://schemas.microsoft.com/office/powerpoint/2010/main" val="3023042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4EFB787-CE36-164F-BBEA-7337D2BF12A8}" type="slidenum">
              <a:rPr lang="en-US" smtClean="0"/>
              <a:pPr>
                <a:defRPr/>
              </a:pPr>
              <a:t>28</a:t>
            </a:fld>
            <a:endParaRPr lang="en-US" dirty="0"/>
          </a:p>
        </p:txBody>
      </p:sp>
    </p:spTree>
    <p:extLst>
      <p:ext uri="{BB962C8B-B14F-4D97-AF65-F5344CB8AC3E}">
        <p14:creationId xmlns:p14="http://schemas.microsoft.com/office/powerpoint/2010/main" val="2959103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4EFB787-CE36-164F-BBEA-7337D2BF12A8}" type="slidenum">
              <a:rPr lang="en-US" smtClean="0"/>
              <a:pPr>
                <a:defRPr/>
              </a:pPr>
              <a:t>29</a:t>
            </a:fld>
            <a:endParaRPr lang="en-US" dirty="0"/>
          </a:p>
        </p:txBody>
      </p:sp>
    </p:spTree>
    <p:extLst>
      <p:ext uri="{BB962C8B-B14F-4D97-AF65-F5344CB8AC3E}">
        <p14:creationId xmlns:p14="http://schemas.microsoft.com/office/powerpoint/2010/main" val="3278442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4EFB787-CE36-164F-BBEA-7337D2BF12A8}" type="slidenum">
              <a:rPr lang="en-US" smtClean="0"/>
              <a:pPr>
                <a:defRPr/>
              </a:pPr>
              <a:t>36</a:t>
            </a:fld>
            <a:endParaRPr lang="en-US" dirty="0"/>
          </a:p>
        </p:txBody>
      </p:sp>
    </p:spTree>
    <p:extLst>
      <p:ext uri="{BB962C8B-B14F-4D97-AF65-F5344CB8AC3E}">
        <p14:creationId xmlns:p14="http://schemas.microsoft.com/office/powerpoint/2010/main" val="3507612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4EFB787-CE36-164F-BBEA-7337D2BF12A8}" type="slidenum">
              <a:rPr lang="en-US" smtClean="0"/>
              <a:pPr>
                <a:defRPr/>
              </a:pPr>
              <a:t>37</a:t>
            </a:fld>
            <a:endParaRPr lang="en-US" dirty="0"/>
          </a:p>
        </p:txBody>
      </p:sp>
    </p:spTree>
    <p:extLst>
      <p:ext uri="{BB962C8B-B14F-4D97-AF65-F5344CB8AC3E}">
        <p14:creationId xmlns:p14="http://schemas.microsoft.com/office/powerpoint/2010/main" val="787970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464E59-8963-1742-B6F2-7BF5FF7F0455}" type="datetimeFigureOut">
              <a:rPr lang="en-US" smtClean="0"/>
              <a:t>10/23/15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0E17F-0716-7744-B865-70315A37A087}" type="slidenum">
              <a:rPr lang="en-US" smtClean="0"/>
              <a:t>‹#›</a:t>
            </a:fld>
            <a:endParaRPr lang="en-US"/>
          </a:p>
        </p:txBody>
      </p:sp>
    </p:spTree>
    <p:extLst>
      <p:ext uri="{BB962C8B-B14F-4D97-AF65-F5344CB8AC3E}">
        <p14:creationId xmlns:p14="http://schemas.microsoft.com/office/powerpoint/2010/main" val="208145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464E59-8963-1742-B6F2-7BF5FF7F0455}" type="datetimeFigureOut">
              <a:rPr lang="en-US" smtClean="0"/>
              <a:t>10/23/15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0E17F-0716-7744-B865-70315A37A087}" type="slidenum">
              <a:rPr lang="en-US" smtClean="0"/>
              <a:t>‹#›</a:t>
            </a:fld>
            <a:endParaRPr lang="en-US"/>
          </a:p>
        </p:txBody>
      </p:sp>
    </p:spTree>
    <p:extLst>
      <p:ext uri="{BB962C8B-B14F-4D97-AF65-F5344CB8AC3E}">
        <p14:creationId xmlns:p14="http://schemas.microsoft.com/office/powerpoint/2010/main" val="2808757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464E59-8963-1742-B6F2-7BF5FF7F0455}" type="datetimeFigureOut">
              <a:rPr lang="en-US" smtClean="0"/>
              <a:t>10/23/15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0E17F-0716-7744-B865-70315A37A087}" type="slidenum">
              <a:rPr lang="en-US" smtClean="0"/>
              <a:t>‹#›</a:t>
            </a:fld>
            <a:endParaRPr lang="en-US"/>
          </a:p>
        </p:txBody>
      </p:sp>
    </p:spTree>
    <p:extLst>
      <p:ext uri="{BB962C8B-B14F-4D97-AF65-F5344CB8AC3E}">
        <p14:creationId xmlns:p14="http://schemas.microsoft.com/office/powerpoint/2010/main" val="56951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7500" y="4800600"/>
            <a:ext cx="7921064"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607500" y="5367338"/>
            <a:ext cx="7921064"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10/23/15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1948822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464E59-8963-1742-B6F2-7BF5FF7F0455}" type="datetimeFigureOut">
              <a:rPr lang="en-US" smtClean="0"/>
              <a:t>10/23/15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0E17F-0716-7744-B865-70315A37A087}" type="slidenum">
              <a:rPr lang="en-US" smtClean="0"/>
              <a:t>‹#›</a:t>
            </a:fld>
            <a:endParaRPr lang="en-US"/>
          </a:p>
        </p:txBody>
      </p:sp>
    </p:spTree>
    <p:extLst>
      <p:ext uri="{BB962C8B-B14F-4D97-AF65-F5344CB8AC3E}">
        <p14:creationId xmlns:p14="http://schemas.microsoft.com/office/powerpoint/2010/main" val="2944375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464E59-8963-1742-B6F2-7BF5FF7F0455}" type="datetimeFigureOut">
              <a:rPr lang="en-US" smtClean="0"/>
              <a:t>10/23/15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0E17F-0716-7744-B865-70315A37A087}" type="slidenum">
              <a:rPr lang="en-US" smtClean="0"/>
              <a:t>‹#›</a:t>
            </a:fld>
            <a:endParaRPr lang="en-US"/>
          </a:p>
        </p:txBody>
      </p:sp>
    </p:spTree>
    <p:extLst>
      <p:ext uri="{BB962C8B-B14F-4D97-AF65-F5344CB8AC3E}">
        <p14:creationId xmlns:p14="http://schemas.microsoft.com/office/powerpoint/2010/main" val="2267059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464E59-8963-1742-B6F2-7BF5FF7F0455}" type="datetimeFigureOut">
              <a:rPr lang="en-US" smtClean="0"/>
              <a:t>10/23/15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0E17F-0716-7744-B865-70315A37A087}" type="slidenum">
              <a:rPr lang="en-US" smtClean="0"/>
              <a:t>‹#›</a:t>
            </a:fld>
            <a:endParaRPr lang="en-US"/>
          </a:p>
        </p:txBody>
      </p:sp>
    </p:spTree>
    <p:extLst>
      <p:ext uri="{BB962C8B-B14F-4D97-AF65-F5344CB8AC3E}">
        <p14:creationId xmlns:p14="http://schemas.microsoft.com/office/powerpoint/2010/main" val="1789962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464E59-8963-1742-B6F2-7BF5FF7F0455}" type="datetimeFigureOut">
              <a:rPr lang="en-US" smtClean="0"/>
              <a:t>10/23/15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90E17F-0716-7744-B865-70315A37A087}" type="slidenum">
              <a:rPr lang="en-US" smtClean="0"/>
              <a:t>‹#›</a:t>
            </a:fld>
            <a:endParaRPr lang="en-US"/>
          </a:p>
        </p:txBody>
      </p:sp>
    </p:spTree>
    <p:extLst>
      <p:ext uri="{BB962C8B-B14F-4D97-AF65-F5344CB8AC3E}">
        <p14:creationId xmlns:p14="http://schemas.microsoft.com/office/powerpoint/2010/main" val="3435156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464E59-8963-1742-B6F2-7BF5FF7F0455}" type="datetimeFigureOut">
              <a:rPr lang="en-US" smtClean="0"/>
              <a:t>10/23/15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90E17F-0716-7744-B865-70315A37A087}" type="slidenum">
              <a:rPr lang="en-US" smtClean="0"/>
              <a:t>‹#›</a:t>
            </a:fld>
            <a:endParaRPr lang="en-US"/>
          </a:p>
        </p:txBody>
      </p:sp>
    </p:spTree>
    <p:extLst>
      <p:ext uri="{BB962C8B-B14F-4D97-AF65-F5344CB8AC3E}">
        <p14:creationId xmlns:p14="http://schemas.microsoft.com/office/powerpoint/2010/main" val="1589354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464E59-8963-1742-B6F2-7BF5FF7F0455}" type="datetimeFigureOut">
              <a:rPr lang="en-US" smtClean="0"/>
              <a:t>10/23/15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90E17F-0716-7744-B865-70315A37A087}" type="slidenum">
              <a:rPr lang="en-US" smtClean="0"/>
              <a:t>‹#›</a:t>
            </a:fld>
            <a:endParaRPr lang="en-US"/>
          </a:p>
        </p:txBody>
      </p:sp>
    </p:spTree>
    <p:extLst>
      <p:ext uri="{BB962C8B-B14F-4D97-AF65-F5344CB8AC3E}">
        <p14:creationId xmlns:p14="http://schemas.microsoft.com/office/powerpoint/2010/main" val="311448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464E59-8963-1742-B6F2-7BF5FF7F0455}" type="datetimeFigureOut">
              <a:rPr lang="en-US" smtClean="0"/>
              <a:t>10/23/15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0E17F-0716-7744-B865-70315A37A087}" type="slidenum">
              <a:rPr lang="en-US" smtClean="0"/>
              <a:t>‹#›</a:t>
            </a:fld>
            <a:endParaRPr lang="en-US"/>
          </a:p>
        </p:txBody>
      </p:sp>
    </p:spTree>
    <p:extLst>
      <p:ext uri="{BB962C8B-B14F-4D97-AF65-F5344CB8AC3E}">
        <p14:creationId xmlns:p14="http://schemas.microsoft.com/office/powerpoint/2010/main" val="1169461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464E59-8963-1742-B6F2-7BF5FF7F0455}" type="datetimeFigureOut">
              <a:rPr lang="en-US" smtClean="0"/>
              <a:t>10/23/15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0E17F-0716-7744-B865-70315A37A087}" type="slidenum">
              <a:rPr lang="en-US" smtClean="0"/>
              <a:t>‹#›</a:t>
            </a:fld>
            <a:endParaRPr lang="en-US"/>
          </a:p>
        </p:txBody>
      </p:sp>
    </p:spTree>
    <p:extLst>
      <p:ext uri="{BB962C8B-B14F-4D97-AF65-F5344CB8AC3E}">
        <p14:creationId xmlns:p14="http://schemas.microsoft.com/office/powerpoint/2010/main" val="12121097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464E59-8963-1742-B6F2-7BF5FF7F0455}" type="datetimeFigureOut">
              <a:rPr lang="en-US" smtClean="0"/>
              <a:t>10/23/15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0E17F-0716-7744-B865-70315A37A087}" type="slidenum">
              <a:rPr lang="en-US" smtClean="0"/>
              <a:t>‹#›</a:t>
            </a:fld>
            <a:endParaRPr lang="en-US"/>
          </a:p>
        </p:txBody>
      </p:sp>
    </p:spTree>
    <p:extLst>
      <p:ext uri="{BB962C8B-B14F-4D97-AF65-F5344CB8AC3E}">
        <p14:creationId xmlns:p14="http://schemas.microsoft.com/office/powerpoint/2010/main" val="101407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elloregon.org/uploads/File/OR_distrcit_guide_may_20_2014.pdf" TargetMode="External"/><Relationship Id="rId3" Type="http://schemas.openxmlformats.org/officeDocument/2006/relationships/image" Target="../media/image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 Id="rId3" Type="http://schemas.openxmlformats.org/officeDocument/2006/relationships/image" Target="../media/image2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5.jpeg"/><Relationship Id="rId1" Type="http://schemas.openxmlformats.org/officeDocument/2006/relationships/slideLayout" Target="../slideLayouts/slideLayout3.xml"/><Relationship Id="rId2" Type="http://schemas.openxmlformats.org/officeDocument/2006/relationships/hyperlink" Target="mailto:Hilda.rosselli@state.or.u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TELL Survey:  Tips for the 2016 Implementation</a:t>
            </a:r>
            <a:endParaRPr lang="en-US" dirty="0"/>
          </a:p>
        </p:txBody>
      </p:sp>
      <p:sp>
        <p:nvSpPr>
          <p:cNvPr id="3" name="Subtitle 2"/>
          <p:cNvSpPr>
            <a:spLocks noGrp="1"/>
          </p:cNvSpPr>
          <p:nvPr>
            <p:ph type="subTitle" idx="1"/>
          </p:nvPr>
        </p:nvSpPr>
        <p:spPr>
          <a:xfrm>
            <a:off x="1384429" y="3899028"/>
            <a:ext cx="6400800" cy="1752600"/>
          </a:xfrm>
        </p:spPr>
        <p:txBody>
          <a:bodyPr/>
          <a:lstStyle/>
          <a:p>
            <a:r>
              <a:rPr lang="en-US" dirty="0" smtClean="0"/>
              <a:t>Provided by the Chief Education Office on behalf of the TELL Partners</a:t>
            </a:r>
          </a:p>
          <a:p>
            <a:endParaRPr lang="en-US" dirty="0" smtClean="0"/>
          </a:p>
          <a:p>
            <a:endParaRPr lang="en-US" dirty="0" smtClean="0"/>
          </a:p>
          <a:p>
            <a:endParaRPr lang="en-US" dirty="0"/>
          </a:p>
        </p:txBody>
      </p:sp>
      <p:pic>
        <p:nvPicPr>
          <p:cNvPr id="6" name="Picture 5" descr="Screen Shot 2015-10-15 at 8.50.01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5800" y="399456"/>
            <a:ext cx="2844800" cy="1244600"/>
          </a:xfrm>
          <a:prstGeom prst="rect">
            <a:avLst/>
          </a:prstGeom>
        </p:spPr>
      </p:pic>
      <p:pic>
        <p:nvPicPr>
          <p:cNvPr id="7" name="Picture 6" descr="Screen Shot 2015-10-15 at 8.54.10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700745"/>
            <a:ext cx="9144000" cy="904068"/>
          </a:xfrm>
          <a:prstGeom prst="rect">
            <a:avLst/>
          </a:prstGeom>
        </p:spPr>
      </p:pic>
      <p:pic>
        <p:nvPicPr>
          <p:cNvPr id="4" name="Picture 3" descr="ChiefEduOffice_Green_3.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42344" y="399456"/>
            <a:ext cx="1561646" cy="1244600"/>
          </a:xfrm>
          <a:prstGeom prst="rect">
            <a:avLst/>
          </a:prstGeom>
        </p:spPr>
      </p:pic>
    </p:spTree>
    <p:extLst>
      <p:ext uri="{BB962C8B-B14F-4D97-AF65-F5344CB8AC3E}">
        <p14:creationId xmlns:p14="http://schemas.microsoft.com/office/powerpoint/2010/main" val="72549209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Who created the TELL?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TELL survey was developed in 2002 by the New Teacher Center. </a:t>
            </a:r>
          </a:p>
          <a:p>
            <a:r>
              <a:rPr lang="en-US" dirty="0" smtClean="0"/>
              <a:t>The New Teacher Center (NTC) is </a:t>
            </a:r>
            <a:r>
              <a:rPr lang="en-US" dirty="0"/>
              <a:t>a nonpartisan group with a mission to support the development of an effective, dedicated and inspired teaching force</a:t>
            </a:r>
            <a:r>
              <a:rPr lang="en-US" dirty="0" smtClean="0"/>
              <a:t>.</a:t>
            </a:r>
          </a:p>
          <a:p>
            <a:r>
              <a:rPr lang="en-US" dirty="0" smtClean="0"/>
              <a:t>They have experience with administering the survey in a dozen states including: North Carolina, Delaware, Tennessee, Kentucky, Colorado, Ohio, Vermont, Maryland, New Mexico, and Massachusetts.</a:t>
            </a:r>
            <a:endParaRPr lang="en-US" dirty="0"/>
          </a:p>
        </p:txBody>
      </p:sp>
      <p:pic>
        <p:nvPicPr>
          <p:cNvPr id="4" name="Picture 3" descr="ChiefEduOffice_Green_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89608" y="274638"/>
            <a:ext cx="1570965" cy="1252027"/>
          </a:xfrm>
          <a:prstGeom prst="rect">
            <a:avLst/>
          </a:prstGeom>
        </p:spPr>
      </p:pic>
    </p:spTree>
    <p:extLst>
      <p:ext uri="{BB962C8B-B14F-4D97-AF65-F5344CB8AC3E}">
        <p14:creationId xmlns:p14="http://schemas.microsoft.com/office/powerpoint/2010/main" val="1524184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What is NTC’s Role?</a:t>
            </a:r>
            <a:endParaRPr lang="en-US" dirty="0"/>
          </a:p>
        </p:txBody>
      </p:sp>
      <p:sp>
        <p:nvSpPr>
          <p:cNvPr id="3" name="Content Placeholder 2"/>
          <p:cNvSpPr>
            <a:spLocks noGrp="1"/>
          </p:cNvSpPr>
          <p:nvPr>
            <p:ph idx="1"/>
          </p:nvPr>
        </p:nvSpPr>
        <p:spPr>
          <a:xfrm>
            <a:off x="457200" y="1600200"/>
            <a:ext cx="8229600" cy="5039561"/>
          </a:xfrm>
        </p:spPr>
        <p:txBody>
          <a:bodyPr>
            <a:normAutofit fontScale="92500" lnSpcReduction="10000"/>
          </a:bodyPr>
          <a:lstStyle/>
          <a:p>
            <a:pPr marL="514350" indent="-514350">
              <a:buFont typeface="+mj-lt"/>
              <a:buAutoNum type="arabicPeriod"/>
            </a:pPr>
            <a:r>
              <a:rPr lang="en-US" dirty="0" smtClean="0"/>
              <a:t>Design </a:t>
            </a:r>
            <a:r>
              <a:rPr lang="en-US" dirty="0"/>
              <a:t>a Teaching and Learning Conditions Survey and communications plan that best reflects the needs of the state or district.</a:t>
            </a:r>
            <a:endParaRPr lang="en-US" dirty="0" smtClean="0"/>
          </a:p>
          <a:p>
            <a:pPr marL="514350" indent="-514350">
              <a:buFont typeface="+mj-lt"/>
              <a:buAutoNum type="arabicPeriod"/>
            </a:pPr>
            <a:r>
              <a:rPr lang="en-US" dirty="0" smtClean="0"/>
              <a:t>Administer </a:t>
            </a:r>
            <a:r>
              <a:rPr lang="en-US" dirty="0"/>
              <a:t>an anonymous, online Teaching and Learning Conditions Survey.</a:t>
            </a:r>
            <a:endParaRPr lang="en-US" dirty="0" smtClean="0"/>
          </a:p>
          <a:p>
            <a:pPr marL="514350" indent="-514350">
              <a:buFont typeface="+mj-lt"/>
              <a:buAutoNum type="arabicPeriod"/>
            </a:pPr>
            <a:r>
              <a:rPr lang="en-US" dirty="0" smtClean="0"/>
              <a:t>Produce</a:t>
            </a:r>
            <a:r>
              <a:rPr lang="en-US" dirty="0"/>
              <a:t>, publish and help communicate Teaching and Learning Conditions Survey results</a:t>
            </a:r>
            <a:endParaRPr lang="en-US" dirty="0" smtClean="0"/>
          </a:p>
          <a:p>
            <a:pPr marL="514350" indent="-514350">
              <a:buFont typeface="+mj-lt"/>
              <a:buAutoNum type="arabicPeriod"/>
            </a:pPr>
            <a:r>
              <a:rPr lang="en-US" dirty="0" smtClean="0"/>
              <a:t>Analyze </a:t>
            </a:r>
            <a:r>
              <a:rPr lang="en-US" dirty="0"/>
              <a:t>Teaching Conditions Survey results and explore connections</a:t>
            </a:r>
            <a:endParaRPr lang="en-US" dirty="0" smtClean="0"/>
          </a:p>
          <a:p>
            <a:pPr marL="514350" indent="-514350">
              <a:buFont typeface="+mj-lt"/>
              <a:buAutoNum type="arabicPeriod"/>
            </a:pPr>
            <a:r>
              <a:rPr lang="en-US" dirty="0" smtClean="0"/>
              <a:t>Design </a:t>
            </a:r>
            <a:r>
              <a:rPr lang="en-US" dirty="0"/>
              <a:t>training materials that facilitate use of the data</a:t>
            </a:r>
          </a:p>
        </p:txBody>
      </p:sp>
      <p:pic>
        <p:nvPicPr>
          <p:cNvPr id="4" name="Picture 3" descr="ChiefEduOffice_Green_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89608" y="274638"/>
            <a:ext cx="1570965" cy="1252027"/>
          </a:xfrm>
          <a:prstGeom prst="rect">
            <a:avLst/>
          </a:prstGeom>
        </p:spPr>
      </p:pic>
    </p:spTree>
    <p:extLst>
      <p:ext uri="{BB962C8B-B14F-4D97-AF65-F5344CB8AC3E}">
        <p14:creationId xmlns:p14="http://schemas.microsoft.com/office/powerpoint/2010/main" val="2762257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were the results in 2014?</a:t>
            </a:r>
            <a:endParaRPr lang="en-US" dirty="0"/>
          </a:p>
        </p:txBody>
      </p:sp>
      <p:sp>
        <p:nvSpPr>
          <p:cNvPr id="3" name="Text Placeholder 2"/>
          <p:cNvSpPr>
            <a:spLocks noGrp="1"/>
          </p:cNvSpPr>
          <p:nvPr>
            <p:ph type="body" idx="1"/>
          </p:nvPr>
        </p:nvSpPr>
        <p:spPr/>
        <p:txBody>
          <a:bodyPr/>
          <a:lstStyle/>
          <a:p>
            <a:endParaRPr lang="en-US"/>
          </a:p>
        </p:txBody>
      </p:sp>
      <p:pic>
        <p:nvPicPr>
          <p:cNvPr id="4" name="Picture 3" descr="ChiefEduOffice_Green_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89608" y="274638"/>
            <a:ext cx="1570965" cy="1252027"/>
          </a:xfrm>
          <a:prstGeom prst="rect">
            <a:avLst/>
          </a:prstGeom>
        </p:spPr>
      </p:pic>
    </p:spTree>
    <p:extLst>
      <p:ext uri="{BB962C8B-B14F-4D97-AF65-F5344CB8AC3E}">
        <p14:creationId xmlns:p14="http://schemas.microsoft.com/office/powerpoint/2010/main" val="1904845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8229600" cy="1143000"/>
          </a:xfrm>
        </p:spPr>
        <p:txBody>
          <a:bodyPr/>
          <a:lstStyle/>
          <a:p>
            <a:pPr algn="l"/>
            <a:r>
              <a:rPr lang="en-US" dirty="0" smtClean="0"/>
              <a:t>A Few 2014 Statewide Findings</a:t>
            </a:r>
            <a:endParaRPr lang="en-US" dirty="0"/>
          </a:p>
        </p:txBody>
      </p:sp>
      <p:sp>
        <p:nvSpPr>
          <p:cNvPr id="5" name="Content Placeholder 4"/>
          <p:cNvSpPr>
            <a:spLocks noGrp="1"/>
          </p:cNvSpPr>
          <p:nvPr>
            <p:ph idx="1"/>
          </p:nvPr>
        </p:nvSpPr>
        <p:spPr/>
        <p:txBody>
          <a:bodyPr>
            <a:normAutofit fontScale="92500" lnSpcReduction="20000"/>
          </a:bodyPr>
          <a:lstStyle/>
          <a:p>
            <a:r>
              <a:rPr lang="en-US" dirty="0"/>
              <a:t>Nearly nine of 10 educators (87 percent) agree that students understand behavioral expectations and that administrators support teachers’ effort to maintain discipline. </a:t>
            </a:r>
          </a:p>
          <a:p>
            <a:r>
              <a:rPr lang="en-US" dirty="0"/>
              <a:t>About seven of 10 educators agree that there is a shared vision (71 percent) and an atmosphere of trust in the school (70 percent), and that teachers are comfortable raising issues (69 percent). </a:t>
            </a:r>
          </a:p>
          <a:p>
            <a:r>
              <a:rPr lang="en-US" dirty="0"/>
              <a:t>Fewer than seven of 10 educators (67 percent) surveyed believe their school improvement team provides effective leadership. </a:t>
            </a:r>
          </a:p>
          <a:p>
            <a:pPr marL="0" indent="0">
              <a:buNone/>
            </a:pPr>
            <a:endParaRPr lang="en-US" dirty="0"/>
          </a:p>
        </p:txBody>
      </p:sp>
      <p:pic>
        <p:nvPicPr>
          <p:cNvPr id="6" name="Picture 5" descr="ChiefEduOffice_Green_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89608" y="274638"/>
            <a:ext cx="1570965" cy="1252027"/>
          </a:xfrm>
          <a:prstGeom prst="rect">
            <a:avLst/>
          </a:prstGeom>
        </p:spPr>
      </p:pic>
    </p:spTree>
    <p:extLst>
      <p:ext uri="{BB962C8B-B14F-4D97-AF65-F5344CB8AC3E}">
        <p14:creationId xmlns:p14="http://schemas.microsoft.com/office/powerpoint/2010/main" val="2563848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can I learn more about the 2014 results?</a:t>
            </a:r>
            <a:endParaRPr lang="en-US" dirty="0"/>
          </a:p>
        </p:txBody>
      </p:sp>
      <p:pic>
        <p:nvPicPr>
          <p:cNvPr id="3" name="Picture 2" descr="ChiefEduOffice_Green_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89608" y="274638"/>
            <a:ext cx="1570965" cy="1252027"/>
          </a:xfrm>
          <a:prstGeom prst="rect">
            <a:avLst/>
          </a:prstGeom>
        </p:spPr>
      </p:pic>
    </p:spTree>
    <p:extLst>
      <p:ext uri="{BB962C8B-B14F-4D97-AF65-F5344CB8AC3E}">
        <p14:creationId xmlns:p14="http://schemas.microsoft.com/office/powerpoint/2010/main" val="2163377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2870" y="-12318"/>
            <a:ext cx="7831848" cy="6703340"/>
          </a:xfrm>
          <a:prstGeom prst="rect">
            <a:avLst/>
          </a:prstGeom>
        </p:spPr>
      </p:pic>
      <p:sp>
        <p:nvSpPr>
          <p:cNvPr id="4" name="Right Arrow 3"/>
          <p:cNvSpPr/>
          <p:nvPr/>
        </p:nvSpPr>
        <p:spPr>
          <a:xfrm rot="20759655">
            <a:off x="658983" y="2087927"/>
            <a:ext cx="4267200" cy="824025"/>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80808"/>
                </a:solidFill>
              </a:rPr>
              <a:t>DETAILED</a:t>
            </a:r>
            <a:r>
              <a:rPr lang="en-US" dirty="0">
                <a:solidFill>
                  <a:srgbClr val="080808"/>
                </a:solidFill>
              </a:rPr>
              <a:t> </a:t>
            </a:r>
            <a:r>
              <a:rPr lang="en-US" b="1" dirty="0" smtClean="0">
                <a:solidFill>
                  <a:srgbClr val="080808"/>
                </a:solidFill>
              </a:rPr>
              <a:t>STATE </a:t>
            </a:r>
            <a:r>
              <a:rPr lang="en-US" dirty="0" smtClean="0">
                <a:solidFill>
                  <a:srgbClr val="080808"/>
                </a:solidFill>
              </a:rPr>
              <a:t>REPORT</a:t>
            </a:r>
            <a:endParaRPr lang="en-US" dirty="0">
              <a:solidFill>
                <a:srgbClr val="080808"/>
              </a:solidFill>
            </a:endParaRPr>
          </a:p>
        </p:txBody>
      </p:sp>
      <p:sp>
        <p:nvSpPr>
          <p:cNvPr id="9" name="Right Arrow 8"/>
          <p:cNvSpPr/>
          <p:nvPr/>
        </p:nvSpPr>
        <p:spPr>
          <a:xfrm rot="18953010">
            <a:off x="2135746" y="2950432"/>
            <a:ext cx="3435111" cy="777840"/>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80808"/>
                </a:solidFill>
              </a:rPr>
              <a:t>SUMMARY</a:t>
            </a:r>
            <a:r>
              <a:rPr lang="en-US" dirty="0" smtClean="0">
                <a:solidFill>
                  <a:srgbClr val="080808"/>
                </a:solidFill>
              </a:rPr>
              <a:t> </a:t>
            </a:r>
            <a:r>
              <a:rPr lang="en-US" b="1" dirty="0" smtClean="0">
                <a:solidFill>
                  <a:srgbClr val="080808"/>
                </a:solidFill>
              </a:rPr>
              <a:t>STATE</a:t>
            </a:r>
            <a:r>
              <a:rPr lang="en-US" dirty="0" smtClean="0">
                <a:solidFill>
                  <a:srgbClr val="080808"/>
                </a:solidFill>
              </a:rPr>
              <a:t> REPORT</a:t>
            </a:r>
            <a:endParaRPr lang="en-US" dirty="0">
              <a:solidFill>
                <a:srgbClr val="080808"/>
              </a:solidFill>
            </a:endParaRPr>
          </a:p>
        </p:txBody>
      </p:sp>
      <p:sp>
        <p:nvSpPr>
          <p:cNvPr id="10" name="Left Arrow 9"/>
          <p:cNvSpPr/>
          <p:nvPr/>
        </p:nvSpPr>
        <p:spPr>
          <a:xfrm rot="1132615">
            <a:off x="5292483" y="2027321"/>
            <a:ext cx="3783671" cy="1048399"/>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ysClr val="windowText" lastClr="000000"/>
                </a:solidFill>
                <a:effectLst>
                  <a:outerShdw blurRad="38100" dist="38100" dir="2700000" algn="tl">
                    <a:srgbClr val="000000">
                      <a:alpha val="43137"/>
                    </a:srgbClr>
                  </a:outerShdw>
                </a:effectLst>
              </a:rPr>
              <a:t>PRINCIPAL’S </a:t>
            </a:r>
            <a:r>
              <a:rPr lang="en-US" dirty="0" smtClean="0">
                <a:solidFill>
                  <a:sysClr val="windowText" lastClr="000000"/>
                </a:solidFill>
              </a:rPr>
              <a:t>STATE RESULTS</a:t>
            </a:r>
            <a:endParaRPr lang="en-US" dirty="0">
              <a:solidFill>
                <a:sysClr val="windowText" lastClr="000000"/>
              </a:solidFill>
            </a:endParaRPr>
          </a:p>
        </p:txBody>
      </p:sp>
      <p:sp>
        <p:nvSpPr>
          <p:cNvPr id="3" name="TextBox 2"/>
          <p:cNvSpPr txBox="1"/>
          <p:nvPr/>
        </p:nvSpPr>
        <p:spPr>
          <a:xfrm rot="545439">
            <a:off x="4967945" y="1013386"/>
            <a:ext cx="3774203" cy="369332"/>
          </a:xfrm>
          <a:prstGeom prst="rect">
            <a:avLst/>
          </a:prstGeom>
          <a:solidFill>
            <a:srgbClr val="FFFF00"/>
          </a:solidFill>
          <a:ln>
            <a:solidFill>
              <a:srgbClr val="FF0000"/>
            </a:solidFill>
          </a:ln>
        </p:spPr>
        <p:txBody>
          <a:bodyPr wrap="square" rtlCol="0">
            <a:spAutoFit/>
          </a:bodyPr>
          <a:lstStyle/>
          <a:p>
            <a:r>
              <a:rPr lang="en-US" dirty="0"/>
              <a:t>http://</a:t>
            </a:r>
            <a:r>
              <a:rPr lang="en-US" dirty="0" err="1"/>
              <a:t>www.telloregon.org</a:t>
            </a:r>
            <a:r>
              <a:rPr lang="en-US" dirty="0"/>
              <a:t>/results</a:t>
            </a:r>
          </a:p>
        </p:txBody>
      </p:sp>
    </p:spTree>
    <p:extLst>
      <p:ext uri="{BB962C8B-B14F-4D97-AF65-F5344CB8AC3E}">
        <p14:creationId xmlns:p14="http://schemas.microsoft.com/office/powerpoint/2010/main" val="177877282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7669" y="0"/>
            <a:ext cx="7831848" cy="6703340"/>
          </a:xfrm>
          <a:prstGeom prst="rect">
            <a:avLst/>
          </a:prstGeom>
        </p:spPr>
      </p:pic>
      <p:sp>
        <p:nvSpPr>
          <p:cNvPr id="14" name="Left Arrow 13"/>
          <p:cNvSpPr/>
          <p:nvPr/>
        </p:nvSpPr>
        <p:spPr>
          <a:xfrm rot="20878588">
            <a:off x="5126244" y="4847240"/>
            <a:ext cx="4380471" cy="490330"/>
          </a:xfrm>
          <a:prstGeom prst="left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80808"/>
                </a:solidFill>
              </a:rPr>
              <a:t>SUMMARY </a:t>
            </a:r>
            <a:r>
              <a:rPr lang="en-US" b="1" dirty="0" smtClean="0">
                <a:solidFill>
                  <a:srgbClr val="080808"/>
                </a:solidFill>
              </a:rPr>
              <a:t>DISTRICT</a:t>
            </a:r>
            <a:r>
              <a:rPr lang="en-US" dirty="0" smtClean="0">
                <a:solidFill>
                  <a:srgbClr val="080808"/>
                </a:solidFill>
              </a:rPr>
              <a:t> REPORT</a:t>
            </a:r>
            <a:endParaRPr lang="en-US" dirty="0">
              <a:solidFill>
                <a:srgbClr val="080808"/>
              </a:solidFill>
            </a:endParaRPr>
          </a:p>
        </p:txBody>
      </p:sp>
      <p:sp>
        <p:nvSpPr>
          <p:cNvPr id="15" name="Right Arrow 14"/>
          <p:cNvSpPr/>
          <p:nvPr/>
        </p:nvSpPr>
        <p:spPr>
          <a:xfrm>
            <a:off x="527669" y="6018207"/>
            <a:ext cx="4267200" cy="484632"/>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80808"/>
                </a:solidFill>
              </a:rPr>
              <a:t>DETAILED </a:t>
            </a:r>
            <a:r>
              <a:rPr lang="en-US" b="1" dirty="0" smtClean="0">
                <a:solidFill>
                  <a:srgbClr val="080808"/>
                </a:solidFill>
              </a:rPr>
              <a:t>SCHOOL</a:t>
            </a:r>
            <a:r>
              <a:rPr lang="en-US" dirty="0" smtClean="0">
                <a:solidFill>
                  <a:srgbClr val="080808"/>
                </a:solidFill>
              </a:rPr>
              <a:t> REPORT</a:t>
            </a:r>
            <a:endParaRPr lang="en-US" dirty="0">
              <a:solidFill>
                <a:srgbClr val="080808"/>
              </a:solidFill>
            </a:endParaRPr>
          </a:p>
        </p:txBody>
      </p:sp>
      <p:sp>
        <p:nvSpPr>
          <p:cNvPr id="16" name="Left Arrow 15"/>
          <p:cNvSpPr/>
          <p:nvPr/>
        </p:nvSpPr>
        <p:spPr>
          <a:xfrm>
            <a:off x="5319800" y="5920000"/>
            <a:ext cx="3636913" cy="681046"/>
          </a:xfrm>
          <a:prstGeom prst="lef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80808"/>
                </a:solidFill>
              </a:rPr>
              <a:t>SUMMARY</a:t>
            </a:r>
            <a:r>
              <a:rPr lang="en-US" b="1" dirty="0" smtClean="0">
                <a:solidFill>
                  <a:srgbClr val="080808"/>
                </a:solidFill>
              </a:rPr>
              <a:t> SCHOOL </a:t>
            </a:r>
            <a:r>
              <a:rPr lang="en-US" dirty="0" smtClean="0">
                <a:solidFill>
                  <a:srgbClr val="080808"/>
                </a:solidFill>
              </a:rPr>
              <a:t>REPORT</a:t>
            </a:r>
            <a:endParaRPr lang="en-US" dirty="0">
              <a:solidFill>
                <a:srgbClr val="080808"/>
              </a:solidFill>
            </a:endParaRPr>
          </a:p>
        </p:txBody>
      </p:sp>
      <p:sp>
        <p:nvSpPr>
          <p:cNvPr id="13" name="Right Arrow 12"/>
          <p:cNvSpPr/>
          <p:nvPr/>
        </p:nvSpPr>
        <p:spPr>
          <a:xfrm rot="1078035">
            <a:off x="593395" y="4657473"/>
            <a:ext cx="4267200" cy="484632"/>
          </a:xfrm>
          <a:prstGeom prst="right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80808"/>
                </a:solidFill>
              </a:rPr>
              <a:t>DETAILED </a:t>
            </a:r>
            <a:r>
              <a:rPr lang="en-US" b="1" dirty="0" smtClean="0">
                <a:solidFill>
                  <a:srgbClr val="080808"/>
                </a:solidFill>
              </a:rPr>
              <a:t>DISTRICT</a:t>
            </a:r>
            <a:r>
              <a:rPr lang="en-US" dirty="0" smtClean="0">
                <a:solidFill>
                  <a:srgbClr val="080808"/>
                </a:solidFill>
              </a:rPr>
              <a:t> REPORT</a:t>
            </a:r>
            <a:endParaRPr lang="en-US" dirty="0">
              <a:solidFill>
                <a:srgbClr val="080808"/>
              </a:solidFill>
            </a:endParaRPr>
          </a:p>
        </p:txBody>
      </p:sp>
    </p:spTree>
    <p:extLst>
      <p:ext uri="{BB962C8B-B14F-4D97-AF65-F5344CB8AC3E}">
        <p14:creationId xmlns:p14="http://schemas.microsoft.com/office/powerpoint/2010/main" val="380867721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87966" y="1519463"/>
            <a:ext cx="8078431" cy="5255045"/>
          </a:xfrm>
          <a:prstGeom prst="rect">
            <a:avLst/>
          </a:prstGeom>
        </p:spPr>
      </p:pic>
      <p:sp>
        <p:nvSpPr>
          <p:cNvPr id="3" name="Rectangle 2"/>
          <p:cNvSpPr/>
          <p:nvPr/>
        </p:nvSpPr>
        <p:spPr>
          <a:xfrm>
            <a:off x="54101" y="25125"/>
            <a:ext cx="9144000" cy="1508105"/>
          </a:xfrm>
          <a:prstGeom prst="rect">
            <a:avLst/>
          </a:prstGeom>
        </p:spPr>
        <p:txBody>
          <a:bodyPr wrap="square">
            <a:spAutoFit/>
          </a:bodyPr>
          <a:lstStyle/>
          <a:p>
            <a:pPr marL="285750" indent="-285750" algn="ctr" eaLnBrk="1" hangingPunct="1">
              <a:defRPr/>
            </a:pPr>
            <a:r>
              <a:rPr lang="en-US" sz="3200" dirty="0" smtClean="0">
                <a:solidFill>
                  <a:schemeClr val="accent5">
                    <a:lumMod val="50000"/>
                  </a:schemeClr>
                </a:solidFill>
                <a:latin typeface="+mn-lt"/>
              </a:rPr>
              <a:t>How to View &amp; Download School </a:t>
            </a:r>
          </a:p>
          <a:p>
            <a:pPr marL="285750" indent="-285750" algn="ctr" eaLnBrk="1" hangingPunct="1">
              <a:defRPr/>
            </a:pPr>
            <a:r>
              <a:rPr lang="en-US" sz="3200" b="1" dirty="0" smtClean="0">
                <a:solidFill>
                  <a:schemeClr val="accent5">
                    <a:lumMod val="50000"/>
                  </a:schemeClr>
                </a:solidFill>
                <a:latin typeface="+mn-lt"/>
              </a:rPr>
              <a:t>DETAILED</a:t>
            </a:r>
            <a:r>
              <a:rPr lang="en-US" sz="3200" dirty="0" smtClean="0">
                <a:solidFill>
                  <a:schemeClr val="accent5">
                    <a:lumMod val="50000"/>
                  </a:schemeClr>
                </a:solidFill>
                <a:latin typeface="+mn-lt"/>
              </a:rPr>
              <a:t> </a:t>
            </a:r>
            <a:r>
              <a:rPr lang="en-US" sz="3200" b="1" dirty="0" smtClean="0">
                <a:solidFill>
                  <a:schemeClr val="accent5">
                    <a:lumMod val="50000"/>
                  </a:schemeClr>
                </a:solidFill>
                <a:latin typeface="+mn-lt"/>
              </a:rPr>
              <a:t>Results</a:t>
            </a:r>
          </a:p>
          <a:p>
            <a:pPr marL="0" indent="0" eaLnBrk="1" hangingPunct="1">
              <a:buFont typeface="Arial" pitchFamily="34" charset="0"/>
              <a:buNone/>
            </a:pPr>
            <a:endParaRPr lang="en-US" sz="2800" b="1" dirty="0">
              <a:solidFill>
                <a:srgbClr val="0C0C0C"/>
              </a:solidFill>
              <a:latin typeface="+mn-lt"/>
              <a:ea typeface="Geneva"/>
              <a:cs typeface="Arial" pitchFamily="34" charset="0"/>
            </a:endParaRPr>
          </a:p>
        </p:txBody>
      </p:sp>
      <p:sp>
        <p:nvSpPr>
          <p:cNvPr id="4" name="Line Callout 1 3"/>
          <p:cNvSpPr/>
          <p:nvPr/>
        </p:nvSpPr>
        <p:spPr>
          <a:xfrm>
            <a:off x="134110" y="2993838"/>
            <a:ext cx="1426464" cy="439338"/>
          </a:xfrm>
          <a:prstGeom prst="borderCallout1">
            <a:avLst>
              <a:gd name="adj1" fmla="val 84430"/>
              <a:gd name="adj2" fmla="val 49661"/>
              <a:gd name="adj3" fmla="val 182590"/>
              <a:gd name="adj4" fmla="val 82890"/>
            </a:avLst>
          </a:prstGeom>
          <a:solidFill>
            <a:srgbClr val="FFFF0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C0C0C"/>
                </a:solidFill>
              </a:rPr>
              <a:t>download</a:t>
            </a:r>
            <a:endParaRPr lang="en-US" dirty="0">
              <a:solidFill>
                <a:srgbClr val="0C0C0C"/>
              </a:solidFill>
            </a:endParaRPr>
          </a:p>
        </p:txBody>
      </p:sp>
      <p:sp>
        <p:nvSpPr>
          <p:cNvPr id="5" name="Line Callout 1 4"/>
          <p:cNvSpPr/>
          <p:nvPr/>
        </p:nvSpPr>
        <p:spPr>
          <a:xfrm>
            <a:off x="201167" y="4715799"/>
            <a:ext cx="1225297" cy="330055"/>
          </a:xfrm>
          <a:prstGeom prst="borderCallout1">
            <a:avLst>
              <a:gd name="adj1" fmla="val 42418"/>
              <a:gd name="adj2" fmla="val 100644"/>
              <a:gd name="adj3" fmla="val -228543"/>
              <a:gd name="adj4" fmla="val 225667"/>
            </a:avLst>
          </a:prstGeom>
          <a:solidFill>
            <a:srgbClr val="FFFF0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C0C0C"/>
                </a:solidFill>
              </a:rPr>
              <a:t>district</a:t>
            </a:r>
            <a:endParaRPr lang="en-US" b="1" dirty="0">
              <a:solidFill>
                <a:srgbClr val="0C0C0C"/>
              </a:solidFill>
            </a:endParaRPr>
          </a:p>
        </p:txBody>
      </p:sp>
      <p:sp>
        <p:nvSpPr>
          <p:cNvPr id="6" name="Line Callout 1 5"/>
          <p:cNvSpPr/>
          <p:nvPr/>
        </p:nvSpPr>
        <p:spPr>
          <a:xfrm>
            <a:off x="134110" y="5113060"/>
            <a:ext cx="1225297" cy="330055"/>
          </a:xfrm>
          <a:prstGeom prst="borderCallout1">
            <a:avLst>
              <a:gd name="adj1" fmla="val 47151"/>
              <a:gd name="adj2" fmla="val 102323"/>
              <a:gd name="adj3" fmla="val -237661"/>
              <a:gd name="adj4" fmla="val 228872"/>
            </a:avLst>
          </a:prstGeom>
          <a:solidFill>
            <a:srgbClr val="FFFF0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C0C0C"/>
                </a:solidFill>
              </a:rPr>
              <a:t>like type</a:t>
            </a:r>
            <a:endParaRPr lang="en-US" b="1" dirty="0">
              <a:solidFill>
                <a:srgbClr val="0C0C0C"/>
              </a:solidFill>
            </a:endParaRPr>
          </a:p>
        </p:txBody>
      </p:sp>
      <p:sp>
        <p:nvSpPr>
          <p:cNvPr id="7" name="Line Callout 1 6"/>
          <p:cNvSpPr/>
          <p:nvPr/>
        </p:nvSpPr>
        <p:spPr>
          <a:xfrm>
            <a:off x="134110" y="5471394"/>
            <a:ext cx="1225297" cy="302831"/>
          </a:xfrm>
          <a:prstGeom prst="borderCallout1">
            <a:avLst>
              <a:gd name="adj1" fmla="val 42312"/>
              <a:gd name="adj2" fmla="val 103318"/>
              <a:gd name="adj3" fmla="val -259934"/>
              <a:gd name="adj4" fmla="val 230124"/>
            </a:avLst>
          </a:prstGeom>
          <a:solidFill>
            <a:srgbClr val="FFFF0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C0C0C"/>
                </a:solidFill>
              </a:rPr>
              <a:t>school</a:t>
            </a:r>
            <a:endParaRPr lang="en-US" b="1" dirty="0">
              <a:solidFill>
                <a:srgbClr val="0C0C0C"/>
              </a:solidFill>
            </a:endParaRPr>
          </a:p>
        </p:txBody>
      </p:sp>
    </p:spTree>
    <p:extLst>
      <p:ext uri="{BB962C8B-B14F-4D97-AF65-F5344CB8AC3E}">
        <p14:creationId xmlns:p14="http://schemas.microsoft.com/office/powerpoint/2010/main" val="406708333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were the results FROM 2014 used?</a:t>
            </a:r>
            <a:endParaRPr lang="en-US" dirty="0"/>
          </a:p>
        </p:txBody>
      </p:sp>
      <p:pic>
        <p:nvPicPr>
          <p:cNvPr id="4" name="Picture 3" descr="ChiefEduOffice_Green_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89608" y="274638"/>
            <a:ext cx="1570965" cy="1252027"/>
          </a:xfrm>
          <a:prstGeom prst="rect">
            <a:avLst/>
          </a:prstGeom>
        </p:spPr>
      </p:pic>
    </p:spTree>
    <p:extLst>
      <p:ext uri="{BB962C8B-B14F-4D97-AF65-F5344CB8AC3E}">
        <p14:creationId xmlns:p14="http://schemas.microsoft.com/office/powerpoint/2010/main" val="2903367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How were the results used?</a:t>
            </a:r>
            <a:endParaRPr lang="en-US" dirty="0"/>
          </a:p>
        </p:txBody>
      </p:sp>
      <p:sp>
        <p:nvSpPr>
          <p:cNvPr id="5" name="Content Placeholder 4"/>
          <p:cNvSpPr>
            <a:spLocks noGrp="1"/>
          </p:cNvSpPr>
          <p:nvPr>
            <p:ph idx="1"/>
          </p:nvPr>
        </p:nvSpPr>
        <p:spPr>
          <a:xfrm>
            <a:off x="346387" y="1600200"/>
            <a:ext cx="8614185" cy="4525963"/>
          </a:xfrm>
        </p:spPr>
        <p:txBody>
          <a:bodyPr>
            <a:normAutofit fontScale="92500" lnSpcReduction="20000"/>
          </a:bodyPr>
          <a:lstStyle/>
          <a:p>
            <a:pPr lvl="0"/>
            <a:r>
              <a:rPr lang="en-US" dirty="0" smtClean="0"/>
              <a:t>ODE </a:t>
            </a:r>
            <a:r>
              <a:rPr lang="en-US" dirty="0" smtClean="0"/>
              <a:t>analyzed educator </a:t>
            </a:r>
            <a:r>
              <a:rPr lang="en-US" dirty="0" smtClean="0"/>
              <a:t>perceptions regarding the educator </a:t>
            </a:r>
            <a:r>
              <a:rPr lang="en-US" dirty="0"/>
              <a:t>effectiveness </a:t>
            </a:r>
            <a:r>
              <a:rPr lang="en-US" dirty="0" smtClean="0"/>
              <a:t>model, needs related to Common Core and to </a:t>
            </a:r>
            <a:r>
              <a:rPr lang="en-US" dirty="0"/>
              <a:t>track progress on </a:t>
            </a:r>
            <a:r>
              <a:rPr lang="en-US" dirty="0" smtClean="0"/>
              <a:t>ODE’s </a:t>
            </a:r>
            <a:r>
              <a:rPr lang="en-US" dirty="0"/>
              <a:t>Strategic Plan Goal </a:t>
            </a:r>
            <a:r>
              <a:rPr lang="en-US" dirty="0" smtClean="0"/>
              <a:t>2.</a:t>
            </a:r>
          </a:p>
          <a:p>
            <a:r>
              <a:rPr lang="en-US" dirty="0" smtClean="0"/>
              <a:t>OEIB and ODE compared results from </a:t>
            </a:r>
            <a:r>
              <a:rPr lang="en-US" dirty="0" smtClean="0"/>
              <a:t>1</a:t>
            </a:r>
            <a:r>
              <a:rPr lang="en-US" baseline="30000" dirty="0" smtClean="0"/>
              <a:t>st</a:t>
            </a:r>
            <a:r>
              <a:rPr lang="en-US" dirty="0" smtClean="0"/>
              <a:t> and 2</a:t>
            </a:r>
            <a:r>
              <a:rPr lang="en-US" baseline="30000" dirty="0" smtClean="0"/>
              <a:t>nd</a:t>
            </a:r>
            <a:r>
              <a:rPr lang="en-US" dirty="0" smtClean="0"/>
              <a:t> year </a:t>
            </a:r>
            <a:r>
              <a:rPr lang="en-US" dirty="0" smtClean="0"/>
              <a:t>teachers regarding </a:t>
            </a:r>
            <a:r>
              <a:rPr lang="en-US" dirty="0" smtClean="0"/>
              <a:t>mentoring </a:t>
            </a:r>
            <a:r>
              <a:rPr lang="en-US" dirty="0" smtClean="0"/>
              <a:t>supports</a:t>
            </a:r>
            <a:r>
              <a:rPr lang="en-US" dirty="0" smtClean="0"/>
              <a:t>.</a:t>
            </a:r>
          </a:p>
          <a:p>
            <a:r>
              <a:rPr lang="en-US" dirty="0" smtClean="0"/>
              <a:t>Beaverton School District administrators </a:t>
            </a:r>
            <a:r>
              <a:rPr lang="en-US" dirty="0"/>
              <a:t>and teachers </a:t>
            </a:r>
            <a:r>
              <a:rPr lang="en-US" dirty="0" smtClean="0"/>
              <a:t>used the TELL Survey results to collaboratively engage in conversations about </a:t>
            </a:r>
            <a:r>
              <a:rPr lang="en-US" dirty="0"/>
              <a:t>best practices </a:t>
            </a:r>
            <a:r>
              <a:rPr lang="en-US"/>
              <a:t>and </a:t>
            </a:r>
            <a:r>
              <a:rPr lang="en-US" smtClean="0"/>
              <a:t>work </a:t>
            </a:r>
            <a:r>
              <a:rPr lang="en-US" dirty="0"/>
              <a:t>together in finding solutions to common challenges. </a:t>
            </a:r>
            <a:endParaRPr lang="en-US" dirty="0"/>
          </a:p>
        </p:txBody>
      </p:sp>
      <p:pic>
        <p:nvPicPr>
          <p:cNvPr id="6" name="Picture 5" descr="ChiefEduOffice_Green_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89608" y="274638"/>
            <a:ext cx="1570965" cy="1252027"/>
          </a:xfrm>
          <a:prstGeom prst="rect">
            <a:avLst/>
          </a:prstGeom>
        </p:spPr>
      </p:pic>
    </p:spTree>
    <p:extLst>
      <p:ext uri="{BB962C8B-B14F-4D97-AF65-F5344CB8AC3E}">
        <p14:creationId xmlns:p14="http://schemas.microsoft.com/office/powerpoint/2010/main" val="2632466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the tell </a:t>
            </a:r>
            <a:r>
              <a:rPr lang="en-US" dirty="0" err="1" smtClean="0"/>
              <a:t>surVey</a:t>
            </a:r>
            <a:r>
              <a:rPr lang="en-US" dirty="0" smtClean="0"/>
              <a:t>?</a:t>
            </a:r>
            <a:endParaRPr lang="en-US" dirty="0"/>
          </a:p>
        </p:txBody>
      </p:sp>
      <p:pic>
        <p:nvPicPr>
          <p:cNvPr id="3" name="Picture 2" descr="ChiefEduOffice_Green_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68880" y="399456"/>
            <a:ext cx="1635110" cy="1303150"/>
          </a:xfrm>
          <a:prstGeom prst="rect">
            <a:avLst/>
          </a:prstGeom>
        </p:spPr>
      </p:pic>
    </p:spTree>
    <p:extLst>
      <p:ext uri="{BB962C8B-B14F-4D97-AF65-F5344CB8AC3E}">
        <p14:creationId xmlns:p14="http://schemas.microsoft.com/office/powerpoint/2010/main" val="346740110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How were the results used?</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Chalkboard compared perceptions of educators in CLASS districts with non-CLASS districts:</a:t>
            </a:r>
          </a:p>
          <a:p>
            <a:pPr lvl="1"/>
            <a:r>
              <a:rPr lang="en-US" b="1" dirty="0"/>
              <a:t>Leadership in schools. </a:t>
            </a:r>
            <a:r>
              <a:rPr lang="en-US" dirty="0"/>
              <a:t>Teachers in CLASS districts were significantly more satisfied with the leadership in their districts than those in non-CLASS districts</a:t>
            </a:r>
            <a:r>
              <a:rPr lang="en-US" dirty="0" smtClean="0"/>
              <a:t>.</a:t>
            </a:r>
            <a:endParaRPr lang="en-US" sz="2400" dirty="0"/>
          </a:p>
          <a:p>
            <a:pPr lvl="1"/>
            <a:r>
              <a:rPr lang="en-US" b="1" dirty="0"/>
              <a:t>Professional development. </a:t>
            </a:r>
            <a:r>
              <a:rPr lang="en-US" dirty="0"/>
              <a:t>Teachers in CLASS districts were more in agreement and satisfied with professional development endeavors</a:t>
            </a:r>
            <a:r>
              <a:rPr lang="en-US" dirty="0" smtClean="0"/>
              <a:t>.</a:t>
            </a:r>
            <a:endParaRPr lang="en-US" sz="2400" dirty="0"/>
          </a:p>
          <a:p>
            <a:pPr lvl="1"/>
            <a:r>
              <a:rPr lang="en-US" b="1" dirty="0"/>
              <a:t>Teacher concerns. </a:t>
            </a:r>
            <a:r>
              <a:rPr lang="en-US" dirty="0"/>
              <a:t>Teachers in CLASS districts were more likely to agree that school leaders make a sustained effort to address teacher concerns.</a:t>
            </a:r>
            <a:endParaRPr lang="en-US" sz="2400" dirty="0"/>
          </a:p>
          <a:p>
            <a:pPr lvl="1"/>
            <a:endParaRPr lang="en-US" dirty="0"/>
          </a:p>
          <a:p>
            <a:pPr lvl="0"/>
            <a:endParaRPr lang="en-US" dirty="0" smtClean="0"/>
          </a:p>
          <a:p>
            <a:pPr marL="0" lvl="0" indent="0">
              <a:buNone/>
            </a:pPr>
            <a:endParaRPr lang="en-US" dirty="0"/>
          </a:p>
          <a:p>
            <a:endParaRPr lang="en-US" dirty="0"/>
          </a:p>
        </p:txBody>
      </p:sp>
      <p:pic>
        <p:nvPicPr>
          <p:cNvPr id="6" name="Picture 5" descr="ChiefEduOffice_Green_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89608" y="274638"/>
            <a:ext cx="1570965" cy="1252027"/>
          </a:xfrm>
          <a:prstGeom prst="rect">
            <a:avLst/>
          </a:prstGeom>
        </p:spPr>
      </p:pic>
    </p:spTree>
    <p:extLst>
      <p:ext uri="{BB962C8B-B14F-4D97-AF65-F5344CB8AC3E}">
        <p14:creationId xmlns:p14="http://schemas.microsoft.com/office/powerpoint/2010/main" val="2654884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my role?</a:t>
            </a:r>
            <a:endParaRPr lang="en-US" dirty="0"/>
          </a:p>
        </p:txBody>
      </p:sp>
      <p:pic>
        <p:nvPicPr>
          <p:cNvPr id="3" name="Picture 2" descr="ChiefEduOffice_Green_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89608" y="274638"/>
            <a:ext cx="1570965" cy="1252027"/>
          </a:xfrm>
          <a:prstGeom prst="rect">
            <a:avLst/>
          </a:prstGeom>
        </p:spPr>
      </p:pic>
    </p:spTree>
    <p:extLst>
      <p:ext uri="{BB962C8B-B14F-4D97-AF65-F5344CB8AC3E}">
        <p14:creationId xmlns:p14="http://schemas.microsoft.com/office/powerpoint/2010/main" val="405436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If you are a principal…</a:t>
            </a:r>
            <a:endParaRPr lang="en-US" dirty="0"/>
          </a:p>
        </p:txBody>
      </p:sp>
      <p:sp>
        <p:nvSpPr>
          <p:cNvPr id="5" name="Content Placeholder 4"/>
          <p:cNvSpPr>
            <a:spLocks noGrp="1"/>
          </p:cNvSpPr>
          <p:nvPr>
            <p:ph idx="1"/>
          </p:nvPr>
        </p:nvSpPr>
        <p:spPr>
          <a:xfrm>
            <a:off x="3528232" y="1600200"/>
            <a:ext cx="5158567" cy="4525963"/>
          </a:xfrm>
        </p:spPr>
        <p:txBody>
          <a:bodyPr>
            <a:normAutofit lnSpcReduction="10000"/>
          </a:bodyPr>
          <a:lstStyle/>
          <a:p>
            <a:r>
              <a:rPr lang="en-US" dirty="0" smtClean="0"/>
              <a:t>You will receive a packet with letters for each certified educator in your building </a:t>
            </a:r>
          </a:p>
          <a:p>
            <a:r>
              <a:rPr lang="en-US" dirty="0"/>
              <a:t>This letter contains the anonymous access code, unique to every teacher, which is required to access the </a:t>
            </a:r>
            <a:r>
              <a:rPr lang="en-US" dirty="0" smtClean="0"/>
              <a:t>survey.</a:t>
            </a:r>
            <a:r>
              <a:rPr lang="en-US" dirty="0" smtClean="0">
                <a:effectLst/>
              </a:rPr>
              <a:t> </a:t>
            </a:r>
          </a:p>
          <a:p>
            <a:pPr marL="0" indent="0">
              <a:buNone/>
            </a:pPr>
            <a:endParaRPr lang="en-US" dirty="0"/>
          </a:p>
        </p:txBody>
      </p:sp>
      <p:sp>
        <p:nvSpPr>
          <p:cNvPr id="11" name="Text Box 7"/>
          <p:cNvSpPr txBox="1"/>
          <p:nvPr/>
        </p:nvSpPr>
        <p:spPr>
          <a:xfrm rot="20819748">
            <a:off x="457200" y="2457183"/>
            <a:ext cx="2835275" cy="2025650"/>
          </a:xfrm>
          <a:prstGeom prst="rect">
            <a:avLst/>
          </a:prstGeom>
          <a:noFill/>
          <a:ln>
            <a:solidFill>
              <a:schemeClr val="tx1"/>
            </a:solid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1200"/>
              </a:spcAft>
            </a:pPr>
            <a:r>
              <a:rPr lang="en-US" sz="1300" dirty="0">
                <a:effectLst/>
                <a:latin typeface="Times"/>
                <a:ea typeface="ＭＳ 明朝"/>
                <a:cs typeface="Times"/>
              </a:rPr>
              <a:t>&lt;&lt;District Name&gt;&gt;</a:t>
            </a:r>
            <a:endParaRPr lang="en-US" sz="1200" dirty="0">
              <a:effectLst/>
              <a:ea typeface="ＭＳ 明朝"/>
              <a:cs typeface="Times New Roman"/>
            </a:endParaRPr>
          </a:p>
          <a:p>
            <a:pPr marL="0" marR="0">
              <a:spcBef>
                <a:spcPts val="0"/>
              </a:spcBef>
              <a:spcAft>
                <a:spcPts val="1200"/>
              </a:spcAft>
            </a:pPr>
            <a:r>
              <a:rPr lang="en-US" sz="1300" dirty="0">
                <a:effectLst/>
                <a:latin typeface="Times"/>
                <a:ea typeface="ＭＳ 明朝"/>
                <a:cs typeface="Times"/>
              </a:rPr>
              <a:t>&lt;&lt;School Name&gt;&gt; Your Confidential Access Code # &lt;&lt;access code&gt;&gt;</a:t>
            </a:r>
            <a:endParaRPr lang="en-US" sz="1200" dirty="0">
              <a:effectLst/>
              <a:ea typeface="ＭＳ 明朝"/>
              <a:cs typeface="Times New Roman"/>
            </a:endParaRPr>
          </a:p>
          <a:p>
            <a:pPr marL="0" marR="0">
              <a:spcBef>
                <a:spcPts val="0"/>
              </a:spcBef>
              <a:spcAft>
                <a:spcPts val="1200"/>
              </a:spcAft>
            </a:pPr>
            <a:r>
              <a:rPr lang="en-US" sz="1300" dirty="0">
                <a:effectLst/>
                <a:latin typeface="Arial Narrow"/>
                <a:ea typeface="ＭＳ 明朝"/>
                <a:cs typeface="Arial Narrow"/>
              </a:rPr>
              <a:t>Using your confidential access code, you may complete the survey from any Internet location from February 1-February 29, 2016 at </a:t>
            </a:r>
            <a:r>
              <a:rPr lang="en-US" sz="1300" b="1" dirty="0" err="1">
                <a:effectLst/>
                <a:latin typeface="Britannic Bold"/>
                <a:ea typeface="ＭＳ 明朝"/>
                <a:cs typeface="Britannic Bold"/>
              </a:rPr>
              <a:t>www.telloregon.org</a:t>
            </a:r>
            <a:endParaRPr lang="en-US" sz="1200" dirty="0">
              <a:effectLst/>
              <a:ea typeface="ＭＳ 明朝"/>
              <a:cs typeface="Times New Roman"/>
            </a:endParaRPr>
          </a:p>
          <a:p>
            <a:pPr marL="0" marR="0">
              <a:spcBef>
                <a:spcPts val="0"/>
              </a:spcBef>
              <a:spcAft>
                <a:spcPts val="0"/>
              </a:spcAft>
            </a:pPr>
            <a:r>
              <a:rPr lang="en-US" sz="1200" dirty="0">
                <a:effectLst/>
                <a:ea typeface="ＭＳ 明朝"/>
                <a:cs typeface="Times New Roman"/>
              </a:rPr>
              <a:t> </a:t>
            </a:r>
          </a:p>
        </p:txBody>
      </p:sp>
      <p:pic>
        <p:nvPicPr>
          <p:cNvPr id="6" name="Picture 5" descr="ChiefEduOffice_Green_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89608" y="274638"/>
            <a:ext cx="1570965" cy="1252027"/>
          </a:xfrm>
          <a:prstGeom prst="rect">
            <a:avLst/>
          </a:prstGeom>
        </p:spPr>
      </p:pic>
    </p:spTree>
    <p:extLst>
      <p:ext uri="{BB962C8B-B14F-4D97-AF65-F5344CB8AC3E}">
        <p14:creationId xmlns:p14="http://schemas.microsoft.com/office/powerpoint/2010/main" val="3712865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nknown.jpe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457200" y="471410"/>
            <a:ext cx="3201329" cy="1760607"/>
          </a:xfrm>
        </p:spPr>
      </p:pic>
      <p:sp>
        <p:nvSpPr>
          <p:cNvPr id="5" name="TextBox 4"/>
          <p:cNvSpPr txBox="1"/>
          <p:nvPr/>
        </p:nvSpPr>
        <p:spPr>
          <a:xfrm>
            <a:off x="3861585" y="471410"/>
            <a:ext cx="5122866" cy="2523768"/>
          </a:xfrm>
          <a:prstGeom prst="rect">
            <a:avLst/>
          </a:prstGeom>
          <a:noFill/>
        </p:spPr>
        <p:txBody>
          <a:bodyPr wrap="square" rtlCol="0">
            <a:spAutoFit/>
          </a:bodyPr>
          <a:lstStyle/>
          <a:p>
            <a:pPr marL="285750" indent="-285750">
              <a:buFont typeface="Arial"/>
              <a:buChar char="•"/>
            </a:pPr>
            <a:r>
              <a:rPr lang="en-US" sz="2000" dirty="0" smtClean="0"/>
              <a:t>Prior to January - Set up a meeting with your designated local education association leader(s) in the school to plan staff meeting. </a:t>
            </a:r>
          </a:p>
          <a:p>
            <a:pPr marL="285750" indent="-285750">
              <a:buFont typeface="Arial"/>
              <a:buChar char="•"/>
            </a:pPr>
            <a:r>
              <a:rPr lang="en-US" sz="2000" dirty="0" smtClean="0"/>
              <a:t>Before meeting</a:t>
            </a:r>
            <a:r>
              <a:rPr lang="en-US" sz="2000" dirty="0"/>
              <a:t>, go to </a:t>
            </a:r>
            <a:r>
              <a:rPr lang="en-US" sz="2000" dirty="0" err="1"/>
              <a:t>www.telloregon.org</a:t>
            </a:r>
            <a:r>
              <a:rPr lang="en-US" sz="2000" dirty="0"/>
              <a:t> and print the </a:t>
            </a:r>
            <a:r>
              <a:rPr lang="en-US" sz="2000" dirty="0" smtClean="0"/>
              <a:t>FAQs; review and </a:t>
            </a:r>
            <a:r>
              <a:rPr lang="en-US" sz="2000" dirty="0"/>
              <a:t>bring a copy of them to the meeting. </a:t>
            </a:r>
            <a:r>
              <a:rPr lang="en-US" sz="2000" dirty="0" smtClean="0"/>
              <a:t>(You can also check on your school’s participation level in 2014!)</a:t>
            </a:r>
            <a:endParaRPr lang="en-US" sz="2000" dirty="0" smtClean="0">
              <a:effectLst/>
            </a:endParaRPr>
          </a:p>
          <a:p>
            <a:endParaRPr lang="en-US" dirty="0"/>
          </a:p>
        </p:txBody>
      </p:sp>
      <p:sp>
        <p:nvSpPr>
          <p:cNvPr id="6" name="TextBox 5"/>
          <p:cNvSpPr txBox="1"/>
          <p:nvPr/>
        </p:nvSpPr>
        <p:spPr>
          <a:xfrm>
            <a:off x="295070" y="2732296"/>
            <a:ext cx="8689379" cy="4031873"/>
          </a:xfrm>
          <a:prstGeom prst="rect">
            <a:avLst/>
          </a:prstGeom>
          <a:noFill/>
        </p:spPr>
        <p:txBody>
          <a:bodyPr wrap="square" rtlCol="0">
            <a:spAutoFit/>
          </a:bodyPr>
          <a:lstStyle/>
          <a:p>
            <a:r>
              <a:rPr lang="en-US" sz="2000" b="1" dirty="0" smtClean="0"/>
              <a:t>AT YOUR STAFF MEETING PRIOR TO SURVEY LAUNCH (Late Jan)</a:t>
            </a:r>
          </a:p>
          <a:p>
            <a:pPr marL="285750" indent="-285750">
              <a:buFont typeface="Arial"/>
              <a:buChar char="•"/>
            </a:pPr>
            <a:r>
              <a:rPr lang="en-US" sz="2000" u="sng" dirty="0" smtClean="0"/>
              <a:t>Don’t</a:t>
            </a:r>
            <a:r>
              <a:rPr lang="en-US" sz="2000" dirty="0" smtClean="0"/>
              <a:t> ask educators in your building to sign in that they attended the meeting, </a:t>
            </a:r>
            <a:r>
              <a:rPr lang="en-US" sz="2000" dirty="0"/>
              <a:t>T</a:t>
            </a:r>
            <a:r>
              <a:rPr lang="en-US" sz="2000" dirty="0" smtClean="0"/>
              <a:t>ry to remember who wasn’t there and meet with them afterwards. </a:t>
            </a:r>
            <a:endParaRPr lang="en-US" sz="2000" dirty="0" smtClean="0">
              <a:effectLst/>
            </a:endParaRPr>
          </a:p>
          <a:p>
            <a:pPr marL="285750" indent="-285750">
              <a:buFont typeface="Arial"/>
              <a:buChar char="•"/>
            </a:pPr>
            <a:r>
              <a:rPr lang="en-US" sz="2000" dirty="0" smtClean="0"/>
              <a:t>During the meeting, share information about the upcoming survey. </a:t>
            </a:r>
            <a:endParaRPr lang="en-US" sz="2000" dirty="0" smtClean="0">
              <a:effectLst/>
            </a:endParaRPr>
          </a:p>
          <a:p>
            <a:pPr marL="285750" indent="-285750">
              <a:buFont typeface="Arial"/>
              <a:buChar char="•"/>
            </a:pPr>
            <a:r>
              <a:rPr lang="en-US" sz="2000" dirty="0" smtClean="0"/>
              <a:t>Hand out the letters to the certified educators at the meeting and indicate where the anonymous access code is located. </a:t>
            </a:r>
            <a:endParaRPr lang="en-US" sz="2000" dirty="0" smtClean="0">
              <a:effectLst/>
            </a:endParaRPr>
          </a:p>
          <a:p>
            <a:pPr marL="285750" indent="-285750">
              <a:buFont typeface="Arial"/>
              <a:buChar char="•"/>
            </a:pPr>
            <a:r>
              <a:rPr lang="en-US" sz="2000" dirty="0" smtClean="0"/>
              <a:t>Ask them to switch papers with anyone they wish. </a:t>
            </a:r>
            <a:endParaRPr lang="en-US" sz="2000" dirty="0" smtClean="0">
              <a:effectLst/>
            </a:endParaRPr>
          </a:p>
          <a:p>
            <a:pPr marL="285750" indent="-285750">
              <a:buFont typeface="Arial"/>
              <a:buChar char="•"/>
            </a:pPr>
            <a:r>
              <a:rPr lang="en-US" sz="2000" dirty="0"/>
              <a:t>E</a:t>
            </a:r>
            <a:r>
              <a:rPr lang="en-US" sz="2000" dirty="0" smtClean="0"/>
              <a:t>ncourage them to complete the survey ASAP, from ANY Internet location! </a:t>
            </a:r>
          </a:p>
          <a:p>
            <a:pPr marL="285750" indent="-285750">
              <a:buFont typeface="Arial"/>
              <a:buChar char="•"/>
            </a:pPr>
            <a:r>
              <a:rPr lang="en-US" sz="2000" dirty="0" smtClean="0"/>
              <a:t>Communicate reminders throughout the month of January and let folks know participation levels of your school.</a:t>
            </a:r>
          </a:p>
          <a:p>
            <a:pPr marL="285750" indent="-285750">
              <a:buFont typeface="Arial"/>
              <a:buChar char="•"/>
            </a:pPr>
            <a:r>
              <a:rPr lang="en-US" sz="2000" dirty="0" smtClean="0"/>
              <a:t>Consider incentives for reaching a predetermined level of participation. </a:t>
            </a:r>
          </a:p>
          <a:p>
            <a:endParaRPr lang="en-US" dirty="0" smtClean="0">
              <a:effectLst/>
            </a:endParaRPr>
          </a:p>
          <a:p>
            <a:endParaRPr lang="en-US" dirty="0"/>
          </a:p>
        </p:txBody>
      </p:sp>
    </p:spTree>
    <p:extLst>
      <p:ext uri="{BB962C8B-B14F-4D97-AF65-F5344CB8AC3E}">
        <p14:creationId xmlns:p14="http://schemas.microsoft.com/office/powerpoint/2010/main" val="1410953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Support will I receive?</a:t>
            </a:r>
            <a:endParaRPr lang="en-US" dirty="0"/>
          </a:p>
        </p:txBody>
      </p:sp>
      <p:pic>
        <p:nvPicPr>
          <p:cNvPr id="3" name="Picture 2" descr="ChiefEduOffice_Green_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89608" y="274638"/>
            <a:ext cx="1570965" cy="1252027"/>
          </a:xfrm>
          <a:prstGeom prst="rect">
            <a:avLst/>
          </a:prstGeom>
        </p:spPr>
      </p:pic>
    </p:spTree>
    <p:extLst>
      <p:ext uri="{BB962C8B-B14F-4D97-AF65-F5344CB8AC3E}">
        <p14:creationId xmlns:p14="http://schemas.microsoft.com/office/powerpoint/2010/main" val="2485330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Unknown.jpeg"/>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r="-948"/>
          <a:stretch/>
        </p:blipFill>
        <p:spPr>
          <a:xfrm>
            <a:off x="177800" y="584200"/>
            <a:ext cx="3835400" cy="4500563"/>
          </a:xfrm>
        </p:spPr>
      </p:pic>
      <p:sp>
        <p:nvSpPr>
          <p:cNvPr id="7" name="TextBox 6"/>
          <p:cNvSpPr txBox="1"/>
          <p:nvPr/>
        </p:nvSpPr>
        <p:spPr>
          <a:xfrm>
            <a:off x="4267200" y="2057400"/>
            <a:ext cx="4470400" cy="4524316"/>
          </a:xfrm>
          <a:prstGeom prst="rect">
            <a:avLst/>
          </a:prstGeom>
          <a:noFill/>
        </p:spPr>
        <p:txBody>
          <a:bodyPr wrap="square" rtlCol="0">
            <a:spAutoFit/>
          </a:bodyPr>
          <a:lstStyle/>
          <a:p>
            <a:r>
              <a:rPr lang="en-US" sz="3600" b="1" dirty="0" smtClean="0"/>
              <a:t>February 1 –29, 2016</a:t>
            </a:r>
          </a:p>
          <a:p>
            <a:endParaRPr lang="en-US" sz="3600" b="1" dirty="0"/>
          </a:p>
          <a:p>
            <a:r>
              <a:rPr lang="en-US" sz="3600" dirty="0" smtClean="0"/>
              <a:t>The survey will be available online for one month allowing educators time to select when they take the survey.</a:t>
            </a:r>
            <a:endParaRPr lang="en-US" sz="3600" dirty="0"/>
          </a:p>
        </p:txBody>
      </p:sp>
      <p:pic>
        <p:nvPicPr>
          <p:cNvPr id="8" name="Picture 7" descr="Screen Shot 2015-10-15 at 9.35.42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67200" y="0"/>
            <a:ext cx="4876800" cy="2064134"/>
          </a:xfrm>
          <a:prstGeom prst="rect">
            <a:avLst/>
          </a:prstGeom>
        </p:spPr>
      </p:pic>
    </p:spTree>
    <p:extLst>
      <p:ext uri="{BB962C8B-B14F-4D97-AF65-F5344CB8AC3E}">
        <p14:creationId xmlns:p14="http://schemas.microsoft.com/office/powerpoint/2010/main" val="694140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06362"/>
            <a:ext cx="9144000" cy="1323439"/>
          </a:xfrm>
          <a:prstGeom prst="rect">
            <a:avLst/>
          </a:prstGeom>
          <a:noFill/>
        </p:spPr>
        <p:txBody>
          <a:bodyPr wrap="square" rtlCol="0">
            <a:spAutoFit/>
          </a:bodyPr>
          <a:lstStyle/>
          <a:p>
            <a:pPr algn="ctr"/>
            <a:r>
              <a:rPr lang="en-US" sz="4000" b="1" dirty="0" smtClean="0">
                <a:solidFill>
                  <a:schemeClr val="tx2"/>
                </a:solidFill>
                <a:cs typeface="Arial"/>
              </a:rPr>
              <a:t> </a:t>
            </a:r>
            <a:r>
              <a:rPr lang="en-US" sz="4000" dirty="0" smtClean="0">
                <a:solidFill>
                  <a:schemeClr val="tx2"/>
                </a:solidFill>
                <a:cs typeface="Arial"/>
              </a:rPr>
              <a:t>TELL Oregon Survey Planning Calendar</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39430" y="973496"/>
            <a:ext cx="7258903" cy="5540612"/>
          </a:xfrm>
          <a:prstGeom prst="rect">
            <a:avLst/>
          </a:prstGeom>
        </p:spPr>
      </p:pic>
    </p:spTree>
    <p:extLst>
      <p:ext uri="{BB962C8B-B14F-4D97-AF65-F5344CB8AC3E}">
        <p14:creationId xmlns:p14="http://schemas.microsoft.com/office/powerpoint/2010/main" val="2831980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09948" y="2553227"/>
            <a:ext cx="3934052" cy="2582832"/>
          </a:xfrm>
          <a:prstGeom prst="rect">
            <a:avLst/>
          </a:prstGeom>
          <a:effectLst>
            <a:outerShdw blurRad="50800" dist="38100" dir="2700000" algn="tl" rotWithShape="0">
              <a:prstClr val="black">
                <a:alpha val="40000"/>
              </a:prstClr>
            </a:outerShdw>
          </a:effectLst>
          <a:scene3d>
            <a:camera prst="isometricOffAxis2Left"/>
            <a:lightRig rig="threePt" dir="t"/>
          </a:scene3d>
          <a:sp3d>
            <a:bevelT/>
          </a:sp3d>
        </p:spPr>
      </p:pic>
      <p:sp>
        <p:nvSpPr>
          <p:cNvPr id="3" name="TextBox 2"/>
          <p:cNvSpPr txBox="1"/>
          <p:nvPr/>
        </p:nvSpPr>
        <p:spPr>
          <a:xfrm>
            <a:off x="0" y="106362"/>
            <a:ext cx="9144000" cy="984885"/>
          </a:xfrm>
          <a:prstGeom prst="rect">
            <a:avLst/>
          </a:prstGeom>
          <a:noFill/>
        </p:spPr>
        <p:txBody>
          <a:bodyPr wrap="square" rtlCol="0">
            <a:spAutoFit/>
          </a:bodyPr>
          <a:lstStyle/>
          <a:p>
            <a:pPr lvl="0"/>
            <a:r>
              <a:rPr lang="en-US" sz="4000" b="1" dirty="0" smtClean="0">
                <a:solidFill>
                  <a:schemeClr val="tx2"/>
                </a:solidFill>
                <a:cs typeface="Arial"/>
              </a:rPr>
              <a:t> </a:t>
            </a:r>
            <a:r>
              <a:rPr lang="en-US" sz="4000" dirty="0" smtClean="0">
                <a:solidFill>
                  <a:schemeClr val="tx2"/>
                </a:solidFill>
                <a:cs typeface="Arial"/>
              </a:rPr>
              <a:t>TELL Oregon Website 2016</a:t>
            </a:r>
            <a:endParaRPr lang="en-US" sz="3200" i="1" dirty="0">
              <a:solidFill>
                <a:schemeClr val="accent5">
                  <a:lumMod val="50000"/>
                </a:schemeClr>
              </a:solidFill>
            </a:endParaRPr>
          </a:p>
          <a:p>
            <a:r>
              <a:rPr lang="en-US" dirty="0" smtClean="0"/>
              <a:t> </a:t>
            </a:r>
            <a:endParaRPr lang="en-US" dirty="0"/>
          </a:p>
        </p:txBody>
      </p:sp>
      <p:sp>
        <p:nvSpPr>
          <p:cNvPr id="4" name="TextBox 3"/>
          <p:cNvSpPr txBox="1"/>
          <p:nvPr/>
        </p:nvSpPr>
        <p:spPr>
          <a:xfrm>
            <a:off x="416560" y="1257648"/>
            <a:ext cx="4988560" cy="4955203"/>
          </a:xfrm>
          <a:prstGeom prst="rect">
            <a:avLst/>
          </a:prstGeom>
          <a:noFill/>
        </p:spPr>
        <p:txBody>
          <a:bodyPr wrap="square" rtlCol="0">
            <a:spAutoFit/>
          </a:bodyPr>
          <a:lstStyle/>
          <a:p>
            <a:r>
              <a:rPr lang="en-US" sz="2400" dirty="0" smtClean="0">
                <a:solidFill>
                  <a:schemeClr val="tx1">
                    <a:lumMod val="50000"/>
                  </a:schemeClr>
                </a:solidFill>
              </a:rPr>
              <a:t>A one-stop-website for all information related to TELL Oregon</a:t>
            </a:r>
          </a:p>
          <a:p>
            <a:endParaRPr lang="en-US" sz="2400" dirty="0">
              <a:solidFill>
                <a:schemeClr val="accent6">
                  <a:lumMod val="90000"/>
                  <a:lumOff val="10000"/>
                </a:schemeClr>
              </a:solidFill>
            </a:endParaRPr>
          </a:p>
          <a:p>
            <a:pPr marL="342900" indent="-342900">
              <a:buFont typeface="Wingdings" panose="05000000000000000000" pitchFamily="2" charset="2"/>
              <a:buChar char="§"/>
            </a:pPr>
            <a:r>
              <a:rPr lang="en-US" sz="2000" dirty="0" smtClean="0">
                <a:solidFill>
                  <a:schemeClr val="bg1">
                    <a:lumMod val="50000"/>
                  </a:schemeClr>
                </a:solidFill>
              </a:rPr>
              <a:t>Updated regularly</a:t>
            </a:r>
          </a:p>
          <a:p>
            <a:pPr marL="342900" indent="-342900">
              <a:buFont typeface="Wingdings" panose="05000000000000000000" pitchFamily="2" charset="2"/>
              <a:buChar char="§"/>
            </a:pPr>
            <a:r>
              <a:rPr lang="en-US" sz="2000" dirty="0" smtClean="0">
                <a:solidFill>
                  <a:schemeClr val="bg1">
                    <a:lumMod val="50000"/>
                  </a:schemeClr>
                </a:solidFill>
              </a:rPr>
              <a:t>News and events</a:t>
            </a:r>
          </a:p>
          <a:p>
            <a:pPr marL="342900" indent="-342900">
              <a:buFont typeface="Wingdings" panose="05000000000000000000" pitchFamily="2" charset="2"/>
              <a:buChar char="§"/>
            </a:pPr>
            <a:r>
              <a:rPr lang="en-US" sz="2000" dirty="0" smtClean="0">
                <a:solidFill>
                  <a:schemeClr val="bg1">
                    <a:lumMod val="50000"/>
                  </a:schemeClr>
                </a:solidFill>
              </a:rPr>
              <a:t>Access to take the survey</a:t>
            </a:r>
          </a:p>
          <a:p>
            <a:pPr marL="342900" indent="-342900">
              <a:buFont typeface="Wingdings" panose="05000000000000000000" pitchFamily="2" charset="2"/>
              <a:buChar char="§"/>
            </a:pPr>
            <a:r>
              <a:rPr lang="en-US" sz="2000" dirty="0" smtClean="0">
                <a:solidFill>
                  <a:schemeClr val="bg1">
                    <a:lumMod val="50000"/>
                  </a:schemeClr>
                </a:solidFill>
              </a:rPr>
              <a:t>Access to the previous results as well as 2016 results</a:t>
            </a:r>
          </a:p>
          <a:p>
            <a:pPr marL="342900" indent="-342900">
              <a:buFont typeface="Wingdings" panose="05000000000000000000" pitchFamily="2" charset="2"/>
              <a:buChar char="§"/>
            </a:pPr>
            <a:r>
              <a:rPr lang="en-US" sz="2000" dirty="0" smtClean="0">
                <a:solidFill>
                  <a:schemeClr val="bg1">
                    <a:lumMod val="50000"/>
                  </a:schemeClr>
                </a:solidFill>
              </a:rPr>
              <a:t>FAQs</a:t>
            </a:r>
          </a:p>
          <a:p>
            <a:pPr marL="342900" indent="-342900">
              <a:buFont typeface="Wingdings" panose="05000000000000000000" pitchFamily="2" charset="2"/>
              <a:buChar char="§"/>
            </a:pPr>
            <a:r>
              <a:rPr lang="en-US" sz="2000" dirty="0" smtClean="0">
                <a:solidFill>
                  <a:schemeClr val="bg1">
                    <a:lumMod val="50000"/>
                  </a:schemeClr>
                </a:solidFill>
              </a:rPr>
              <a:t>Research</a:t>
            </a:r>
          </a:p>
          <a:p>
            <a:pPr marL="342900" indent="-342900">
              <a:buFont typeface="Wingdings" panose="05000000000000000000" pitchFamily="2" charset="2"/>
              <a:buChar char="§"/>
            </a:pPr>
            <a:r>
              <a:rPr lang="en-US" sz="2000" dirty="0" smtClean="0">
                <a:solidFill>
                  <a:schemeClr val="bg1">
                    <a:lumMod val="50000"/>
                  </a:schemeClr>
                </a:solidFill>
              </a:rPr>
              <a:t>Tools and Guides</a:t>
            </a:r>
          </a:p>
          <a:p>
            <a:pPr marL="342900" indent="-342900">
              <a:buFont typeface="Wingdings" panose="05000000000000000000" pitchFamily="2" charset="2"/>
              <a:buChar char="§"/>
            </a:pPr>
            <a:r>
              <a:rPr lang="en-US" sz="2000" dirty="0" smtClean="0">
                <a:solidFill>
                  <a:schemeClr val="bg1">
                    <a:lumMod val="50000"/>
                  </a:schemeClr>
                </a:solidFill>
              </a:rPr>
              <a:t>Timely updates during the survey window on schools &amp; districts that are leading in response rates</a:t>
            </a:r>
            <a:endParaRPr lang="en-US" sz="2000" dirty="0" smtClean="0">
              <a:solidFill>
                <a:schemeClr val="tx1">
                  <a:lumMod val="50000"/>
                </a:schemeClr>
              </a:solidFill>
            </a:endParaRPr>
          </a:p>
          <a:p>
            <a:endParaRPr lang="en-US" sz="2400" dirty="0">
              <a:solidFill>
                <a:schemeClr val="tx1">
                  <a:lumMod val="50000"/>
                </a:schemeClr>
              </a:solidFill>
            </a:endParaRPr>
          </a:p>
        </p:txBody>
      </p:sp>
      <p:pic>
        <p:nvPicPr>
          <p:cNvPr id="8" name="Picture 7" descr="ChiefEduOffice_Green_3.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89608" y="274638"/>
            <a:ext cx="1570965" cy="1252027"/>
          </a:xfrm>
          <a:prstGeom prst="rect">
            <a:avLst/>
          </a:prstGeom>
        </p:spPr>
      </p:pic>
    </p:spTree>
    <p:extLst>
      <p:ext uri="{BB962C8B-B14F-4D97-AF65-F5344CB8AC3E}">
        <p14:creationId xmlns:p14="http://schemas.microsoft.com/office/powerpoint/2010/main" val="2934577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06362"/>
            <a:ext cx="9144000" cy="984885"/>
          </a:xfrm>
          <a:prstGeom prst="rect">
            <a:avLst/>
          </a:prstGeom>
          <a:noFill/>
        </p:spPr>
        <p:txBody>
          <a:bodyPr wrap="square" rtlCol="0">
            <a:spAutoFit/>
          </a:bodyPr>
          <a:lstStyle/>
          <a:p>
            <a:pPr lvl="0"/>
            <a:r>
              <a:rPr lang="en-US" sz="4000" b="1" dirty="0" smtClean="0">
                <a:solidFill>
                  <a:schemeClr val="tx2"/>
                </a:solidFill>
                <a:cs typeface="Arial"/>
              </a:rPr>
              <a:t> </a:t>
            </a:r>
            <a:r>
              <a:rPr lang="en-US" sz="4000" dirty="0" smtClean="0">
                <a:solidFill>
                  <a:schemeClr val="tx2"/>
                </a:solidFill>
                <a:cs typeface="Arial"/>
              </a:rPr>
              <a:t>Help Desk 2016</a:t>
            </a:r>
            <a:endParaRPr lang="en-US" sz="3200" i="1" dirty="0">
              <a:solidFill>
                <a:schemeClr val="accent5">
                  <a:lumMod val="50000"/>
                </a:schemeClr>
              </a:solidFill>
            </a:endParaRPr>
          </a:p>
          <a:p>
            <a:r>
              <a:rPr lang="en-US" dirty="0" smtClean="0"/>
              <a:t> </a:t>
            </a:r>
            <a:endParaRPr lang="en-US" dirty="0"/>
          </a:p>
        </p:txBody>
      </p:sp>
      <p:sp>
        <p:nvSpPr>
          <p:cNvPr id="4" name="TextBox 3"/>
          <p:cNvSpPr txBox="1"/>
          <p:nvPr/>
        </p:nvSpPr>
        <p:spPr>
          <a:xfrm>
            <a:off x="3390900" y="1555724"/>
            <a:ext cx="5529986" cy="4401205"/>
          </a:xfrm>
          <a:prstGeom prst="rect">
            <a:avLst/>
          </a:prstGeom>
          <a:noFill/>
        </p:spPr>
        <p:txBody>
          <a:bodyPr wrap="square" rtlCol="0">
            <a:spAutoFit/>
          </a:bodyPr>
          <a:lstStyle/>
          <a:p>
            <a:r>
              <a:rPr lang="en-US" sz="2400" dirty="0" smtClean="0">
                <a:solidFill>
                  <a:schemeClr val="tx1">
                    <a:lumMod val="50000"/>
                  </a:schemeClr>
                </a:solidFill>
              </a:rPr>
              <a:t>Purpose: to provide help to teachers and administrators during the survey window</a:t>
            </a:r>
          </a:p>
          <a:p>
            <a:pPr eaLnBrk="1" hangingPunct="1">
              <a:spcAft>
                <a:spcPts val="0"/>
              </a:spcAft>
              <a:defRPr/>
            </a:pPr>
            <a:endParaRPr lang="en-US" sz="2400" dirty="0" smtClean="0">
              <a:solidFill>
                <a:schemeClr val="tx1">
                  <a:lumMod val="50000"/>
                </a:schemeClr>
              </a:solidFill>
              <a:cs typeface="Times New Roman" pitchFamily="18" charset="0"/>
            </a:endParaRPr>
          </a:p>
          <a:p>
            <a:pPr marL="342900" indent="-342900">
              <a:buFont typeface="Arial" panose="020B0604020202020204" pitchFamily="34" charset="0"/>
              <a:buChar char="•"/>
              <a:defRPr/>
            </a:pPr>
            <a:r>
              <a:rPr lang="en-US" sz="2000" dirty="0" smtClean="0">
                <a:cs typeface="Times New Roman" pitchFamily="18" charset="0"/>
              </a:rPr>
              <a:t>Toll-free </a:t>
            </a:r>
            <a:r>
              <a:rPr lang="en-US" sz="2000" b="1" dirty="0">
                <a:cs typeface="Times New Roman" pitchFamily="18" charset="0"/>
              </a:rPr>
              <a:t>Help Desk  </a:t>
            </a:r>
            <a:r>
              <a:rPr lang="en-US" sz="2000" dirty="0" smtClean="0">
                <a:cs typeface="Times New Roman" pitchFamily="18" charset="0"/>
              </a:rPr>
              <a:t>available </a:t>
            </a:r>
            <a:r>
              <a:rPr lang="en-US" sz="2000" dirty="0">
                <a:cs typeface="Times New Roman" pitchFamily="18" charset="0"/>
              </a:rPr>
              <a:t>7:30 AM-4:30 PM </a:t>
            </a:r>
            <a:r>
              <a:rPr lang="en-US" sz="2000" dirty="0" smtClean="0"/>
              <a:t>Pacific time zone </a:t>
            </a:r>
            <a:r>
              <a:rPr lang="en-US" sz="2000" dirty="0" smtClean="0">
                <a:cs typeface="Times New Roman" pitchFamily="18" charset="0"/>
              </a:rPr>
              <a:t>Monday </a:t>
            </a:r>
            <a:r>
              <a:rPr lang="en-US" sz="2000" dirty="0">
                <a:cs typeface="Times New Roman" pitchFamily="18" charset="0"/>
              </a:rPr>
              <a:t>through Friday </a:t>
            </a:r>
            <a:r>
              <a:rPr lang="en-US" sz="2000" u="sng" dirty="0">
                <a:cs typeface="Times New Roman" pitchFamily="18" charset="0"/>
              </a:rPr>
              <a:t>during the survey window. </a:t>
            </a:r>
            <a:r>
              <a:rPr lang="en-US" sz="2000" dirty="0" smtClean="0"/>
              <a:t>(</a:t>
            </a:r>
            <a:r>
              <a:rPr lang="en-US" sz="2000" dirty="0"/>
              <a:t>1- 800-310-2964</a:t>
            </a:r>
            <a:r>
              <a:rPr lang="en-US" sz="2000" dirty="0" smtClean="0"/>
              <a:t>)</a:t>
            </a:r>
            <a:endParaRPr lang="en-US" sz="2000" u="sng" dirty="0" smtClean="0">
              <a:cs typeface="Times New Roman" pitchFamily="18" charset="0"/>
            </a:endParaRPr>
          </a:p>
          <a:p>
            <a:pPr marL="342900" indent="-342900" eaLnBrk="1" hangingPunct="1">
              <a:spcAft>
                <a:spcPts val="0"/>
              </a:spcAft>
              <a:buFont typeface="Arial" panose="020B0604020202020204" pitchFamily="34" charset="0"/>
              <a:buChar char="•"/>
              <a:defRPr/>
            </a:pPr>
            <a:endParaRPr lang="en-US" sz="2000" u="sng" dirty="0" smtClean="0">
              <a:cs typeface="Times New Roman" pitchFamily="18" charset="0"/>
            </a:endParaRPr>
          </a:p>
          <a:p>
            <a:pPr marL="342900" indent="-342900" eaLnBrk="1" hangingPunct="1">
              <a:spcAft>
                <a:spcPts val="0"/>
              </a:spcAft>
              <a:buFont typeface="Arial" panose="020B0604020202020204" pitchFamily="34" charset="0"/>
              <a:buChar char="•"/>
              <a:defRPr/>
            </a:pPr>
            <a:r>
              <a:rPr lang="en-US" sz="2000" dirty="0" smtClean="0">
                <a:cs typeface="Times New Roman" pitchFamily="18" charset="0"/>
              </a:rPr>
              <a:t>Help </a:t>
            </a:r>
            <a:r>
              <a:rPr lang="en-US" sz="2000" dirty="0">
                <a:cs typeface="Times New Roman" pitchFamily="18" charset="0"/>
              </a:rPr>
              <a:t>Desk can also be accessed at any time through Email (</a:t>
            </a:r>
            <a:r>
              <a:rPr lang="en-US" sz="2000" dirty="0" err="1">
                <a:cs typeface="Times New Roman" pitchFamily="18" charset="0"/>
              </a:rPr>
              <a:t>helpdesk@telloregon.org</a:t>
            </a:r>
            <a:r>
              <a:rPr lang="en-US" sz="2000" dirty="0">
                <a:cs typeface="Times New Roman" pitchFamily="18" charset="0"/>
              </a:rPr>
              <a:t> </a:t>
            </a:r>
            <a:r>
              <a:rPr lang="en-US" sz="2000" dirty="0" smtClean="0">
                <a:cs typeface="Times New Roman" pitchFamily="18" charset="0"/>
              </a:rPr>
              <a:t>or by </a:t>
            </a:r>
            <a:r>
              <a:rPr lang="en-US" sz="2000" dirty="0">
                <a:cs typeface="Times New Roman" pitchFamily="18" charset="0"/>
              </a:rPr>
              <a:t>accessing the website (www.telloregon.org). </a:t>
            </a:r>
            <a:endParaRPr lang="en-US" sz="2000" dirty="0" smtClean="0">
              <a:cs typeface="Times New Roman" pitchFamily="18" charset="0"/>
            </a:endParaRPr>
          </a:p>
          <a:p>
            <a:pPr marL="342900" indent="-342900" eaLnBrk="1" hangingPunct="1">
              <a:spcAft>
                <a:spcPts val="0"/>
              </a:spcAft>
              <a:buFont typeface="Arial" panose="020B0604020202020204" pitchFamily="34" charset="0"/>
              <a:buChar char="•"/>
              <a:defRPr/>
            </a:pPr>
            <a:endParaRPr lang="en-US" sz="2000" dirty="0" smtClean="0">
              <a:cs typeface="Times New Roman" pitchFamily="18" charset="0"/>
            </a:endParaRPr>
          </a:p>
          <a:p>
            <a:pPr marL="342900" indent="-342900" eaLnBrk="1" hangingPunct="1">
              <a:spcAft>
                <a:spcPts val="0"/>
              </a:spcAft>
              <a:buFont typeface="Arial" panose="020B0604020202020204" pitchFamily="34" charset="0"/>
              <a:buChar char="•"/>
              <a:defRPr/>
            </a:pPr>
            <a:r>
              <a:rPr lang="en-US" sz="2000" dirty="0" smtClean="0">
                <a:cs typeface="Times New Roman" pitchFamily="18" charset="0"/>
              </a:rPr>
              <a:t>The help desk can generate new access codes for any that have been lost or misplaced</a:t>
            </a:r>
            <a:endParaRPr lang="en-US" sz="2000" dirty="0">
              <a:cs typeface="Times New Roman" pitchFamily="18" charset="0"/>
            </a:endParaRPr>
          </a:p>
          <a:p>
            <a:pPr eaLnBrk="1" hangingPunct="1">
              <a:spcAft>
                <a:spcPts val="0"/>
              </a:spcAft>
              <a:defRPr/>
            </a:pPr>
            <a:endParaRPr lang="en-US" sz="800" dirty="0">
              <a:solidFill>
                <a:schemeClr val="tx1">
                  <a:lumMod val="50000"/>
                </a:schemeClr>
              </a:solidFill>
              <a:cs typeface="Times New Roman" pitchFamily="18" charset="0"/>
            </a:endParaRPr>
          </a:p>
        </p:txBody>
      </p:sp>
      <p:pic>
        <p:nvPicPr>
          <p:cNvPr id="2" name="Picture 1"/>
          <p:cNvPicPr>
            <a:picLocks noChangeAspect="1"/>
          </p:cNvPicPr>
          <p:nvPr/>
        </p:nvPicPr>
        <p:blipFill>
          <a:blip r:embed="rId3"/>
          <a:stretch>
            <a:fillRect/>
          </a:stretch>
        </p:blipFill>
        <p:spPr>
          <a:xfrm>
            <a:off x="0" y="2222500"/>
            <a:ext cx="3390900" cy="2400300"/>
          </a:xfrm>
          <a:prstGeom prst="rect">
            <a:avLst/>
          </a:prstGeom>
        </p:spPr>
      </p:pic>
      <p:pic>
        <p:nvPicPr>
          <p:cNvPr id="5" name="Picture 4" descr="ChiefEduOffice_Green_3.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89608" y="106362"/>
            <a:ext cx="1570965" cy="1252027"/>
          </a:xfrm>
          <a:prstGeom prst="rect">
            <a:avLst/>
          </a:prstGeom>
        </p:spPr>
      </p:pic>
    </p:spTree>
    <p:extLst>
      <p:ext uri="{BB962C8B-B14F-4D97-AF65-F5344CB8AC3E}">
        <p14:creationId xmlns:p14="http://schemas.microsoft.com/office/powerpoint/2010/main" val="2562826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92442"/>
            <a:ext cx="9144000" cy="984885"/>
          </a:xfrm>
          <a:prstGeom prst="rect">
            <a:avLst/>
          </a:prstGeom>
          <a:noFill/>
        </p:spPr>
        <p:txBody>
          <a:bodyPr wrap="square" rtlCol="0">
            <a:spAutoFit/>
          </a:bodyPr>
          <a:lstStyle/>
          <a:p>
            <a:pPr lvl="0"/>
            <a:r>
              <a:rPr lang="en-US" sz="4000" b="1" dirty="0" smtClean="0">
                <a:solidFill>
                  <a:schemeClr val="tx2"/>
                </a:solidFill>
                <a:cs typeface="Arial"/>
              </a:rPr>
              <a:t> </a:t>
            </a:r>
            <a:r>
              <a:rPr lang="en-US" sz="4000" dirty="0" smtClean="0">
                <a:solidFill>
                  <a:schemeClr val="tx2"/>
                </a:solidFill>
                <a:cs typeface="Arial"/>
              </a:rPr>
              <a:t>TELL Oregon Partners</a:t>
            </a:r>
            <a:endParaRPr lang="en-US" sz="3200" i="1" dirty="0">
              <a:solidFill>
                <a:schemeClr val="accent5">
                  <a:lumMod val="50000"/>
                </a:schemeClr>
              </a:solidFill>
            </a:endParaRPr>
          </a:p>
          <a:p>
            <a:r>
              <a:rPr lang="en-US" dirty="0" smtClean="0"/>
              <a:t> </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8371" y="5089864"/>
            <a:ext cx="4145908" cy="100568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40963" y="1689009"/>
            <a:ext cx="1805923" cy="185581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633153" y="4753775"/>
            <a:ext cx="2302959" cy="181579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372130" y="5089864"/>
            <a:ext cx="1153297" cy="132148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30842" y="1868596"/>
            <a:ext cx="5947720" cy="1261359"/>
          </a:xfrm>
          <a:prstGeom prst="rect">
            <a:avLst/>
          </a:prstGeom>
        </p:spPr>
      </p:pic>
      <p:sp>
        <p:nvSpPr>
          <p:cNvPr id="9" name="TextBox 8"/>
          <p:cNvSpPr txBox="1"/>
          <p:nvPr/>
        </p:nvSpPr>
        <p:spPr>
          <a:xfrm>
            <a:off x="1568814" y="3592355"/>
            <a:ext cx="6128678" cy="769441"/>
          </a:xfrm>
          <a:prstGeom prst="rect">
            <a:avLst/>
          </a:prstGeom>
          <a:noFill/>
        </p:spPr>
        <p:txBody>
          <a:bodyPr wrap="square" rtlCol="0">
            <a:spAutoFit/>
          </a:bodyPr>
          <a:lstStyle/>
          <a:p>
            <a:r>
              <a:rPr lang="en-US" sz="4400" i="1" dirty="0" smtClean="0"/>
              <a:t>We</a:t>
            </a:r>
            <a:r>
              <a:rPr lang="fr-FR" sz="4400" i="1" dirty="0" smtClean="0"/>
              <a:t>’</a:t>
            </a:r>
            <a:r>
              <a:rPr lang="en-US" sz="4400" i="1" dirty="0" smtClean="0"/>
              <a:t>re here to help you!</a:t>
            </a:r>
            <a:endParaRPr lang="en-US" sz="4400" i="1" dirty="0"/>
          </a:p>
        </p:txBody>
      </p:sp>
      <p:pic>
        <p:nvPicPr>
          <p:cNvPr id="10" name="Picture 9" descr="ChiefEduOffice_Green_3.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389608" y="274638"/>
            <a:ext cx="1570965" cy="1252027"/>
          </a:xfrm>
          <a:prstGeom prst="rect">
            <a:avLst/>
          </a:prstGeom>
        </p:spPr>
      </p:pic>
    </p:spTree>
    <p:extLst>
      <p:ext uri="{BB962C8B-B14F-4D97-AF65-F5344CB8AC3E}">
        <p14:creationId xmlns:p14="http://schemas.microsoft.com/office/powerpoint/2010/main" val="658408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What is the TELL* Survey?</a:t>
            </a:r>
            <a:endParaRPr lang="en-US" dirty="0"/>
          </a:p>
        </p:txBody>
      </p:sp>
      <p:sp>
        <p:nvSpPr>
          <p:cNvPr id="3" name="Content Placeholder 2"/>
          <p:cNvSpPr>
            <a:spLocks noGrp="1"/>
          </p:cNvSpPr>
          <p:nvPr>
            <p:ph idx="1"/>
          </p:nvPr>
        </p:nvSpPr>
        <p:spPr>
          <a:xfrm>
            <a:off x="457200" y="1600200"/>
            <a:ext cx="8229600" cy="4927600"/>
          </a:xfrm>
        </p:spPr>
        <p:txBody>
          <a:bodyPr>
            <a:normAutofit fontScale="92500" lnSpcReduction="10000"/>
          </a:bodyPr>
          <a:lstStyle/>
          <a:p>
            <a:r>
              <a:rPr lang="en-US" dirty="0" smtClean="0"/>
              <a:t>A 20-30 minute survey of licensed school-based educators to assess teaching conditions at the school, district and state level. </a:t>
            </a:r>
          </a:p>
          <a:p>
            <a:r>
              <a:rPr lang="en-US" dirty="0"/>
              <a:t>The </a:t>
            </a:r>
            <a:r>
              <a:rPr lang="en-US" dirty="0" smtClean="0"/>
              <a:t>TELL survey </a:t>
            </a:r>
            <a:r>
              <a:rPr lang="en-US" dirty="0"/>
              <a:t>is completely voluntary, confidential, and anonymous! </a:t>
            </a:r>
            <a:endParaRPr lang="en-US" dirty="0" smtClean="0"/>
          </a:p>
          <a:p>
            <a:r>
              <a:rPr lang="en-US" dirty="0" smtClean="0"/>
              <a:t>Respondents include teachers, principals, assistant principals, school counselors, social workers, and school psychologists.</a:t>
            </a:r>
          </a:p>
          <a:p>
            <a:pPr marL="0" indent="0">
              <a:buNone/>
            </a:pPr>
            <a:endParaRPr lang="en-US" dirty="0"/>
          </a:p>
          <a:p>
            <a:pPr marL="0" indent="0">
              <a:buNone/>
            </a:pPr>
            <a:r>
              <a:rPr lang="en-US" sz="2100" dirty="0" smtClean="0"/>
              <a:t>* The acronym “TELL” stands for </a:t>
            </a:r>
            <a:r>
              <a:rPr lang="en-US" sz="2800" b="1" dirty="0" smtClean="0">
                <a:solidFill>
                  <a:srgbClr val="FF0000"/>
                </a:solidFill>
              </a:rPr>
              <a:t>T</a:t>
            </a:r>
            <a:r>
              <a:rPr lang="en-US" sz="2100" dirty="0" smtClean="0"/>
              <a:t>eaching, </a:t>
            </a:r>
            <a:r>
              <a:rPr lang="en-US" sz="2800" b="1" dirty="0" smtClean="0">
                <a:solidFill>
                  <a:srgbClr val="FF0000"/>
                </a:solidFill>
              </a:rPr>
              <a:t>E</a:t>
            </a:r>
            <a:r>
              <a:rPr lang="en-US" sz="2100" dirty="0" smtClean="0"/>
              <a:t>mpowering, </a:t>
            </a:r>
            <a:r>
              <a:rPr lang="en-US" sz="2800" b="1" dirty="0" smtClean="0">
                <a:solidFill>
                  <a:srgbClr val="FF0000"/>
                </a:solidFill>
              </a:rPr>
              <a:t>L</a:t>
            </a:r>
            <a:r>
              <a:rPr lang="en-US" sz="2100" dirty="0" smtClean="0"/>
              <a:t>eading, and </a:t>
            </a:r>
            <a:r>
              <a:rPr lang="en-US" sz="2800" b="1" dirty="0" smtClean="0">
                <a:solidFill>
                  <a:srgbClr val="FF0000"/>
                </a:solidFill>
              </a:rPr>
              <a:t>L</a:t>
            </a:r>
            <a:r>
              <a:rPr lang="en-US" sz="2100" dirty="0" smtClean="0"/>
              <a:t>earning</a:t>
            </a:r>
            <a:r>
              <a:rPr lang="en-US" sz="3000" dirty="0" smtClean="0"/>
              <a:t>.</a:t>
            </a:r>
          </a:p>
          <a:p>
            <a:endParaRPr lang="en-US" dirty="0"/>
          </a:p>
        </p:txBody>
      </p:sp>
      <p:pic>
        <p:nvPicPr>
          <p:cNvPr id="4" name="Picture 3" descr="ChiefEduOffice_Green_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89608" y="274638"/>
            <a:ext cx="1570965" cy="1252027"/>
          </a:xfrm>
          <a:prstGeom prst="rect">
            <a:avLst/>
          </a:prstGeom>
        </p:spPr>
      </p:pic>
    </p:spTree>
    <p:extLst>
      <p:ext uri="{BB962C8B-B14F-4D97-AF65-F5344CB8AC3E}">
        <p14:creationId xmlns:p14="http://schemas.microsoft.com/office/powerpoint/2010/main" val="217231648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I use the results?</a:t>
            </a:r>
            <a:endParaRPr lang="en-US" dirty="0"/>
          </a:p>
        </p:txBody>
      </p:sp>
      <p:pic>
        <p:nvPicPr>
          <p:cNvPr id="3" name="Picture 2" descr="ChiefEduOffice_Green_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89608" y="274638"/>
            <a:ext cx="1570965" cy="1252027"/>
          </a:xfrm>
          <a:prstGeom prst="rect">
            <a:avLst/>
          </a:prstGeom>
        </p:spPr>
      </p:pic>
    </p:spTree>
    <p:extLst>
      <p:ext uri="{BB962C8B-B14F-4D97-AF65-F5344CB8AC3E}">
        <p14:creationId xmlns:p14="http://schemas.microsoft.com/office/powerpoint/2010/main" val="2154941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3641" y="292722"/>
            <a:ext cx="8229600" cy="1143000"/>
          </a:xfrm>
        </p:spPr>
        <p:txBody>
          <a:bodyPr/>
          <a:lstStyle/>
          <a:p>
            <a:pPr algn="l"/>
            <a:r>
              <a:rPr lang="en-US" dirty="0" smtClean="0"/>
              <a:t>Reminder: Response Threshold</a:t>
            </a:r>
            <a:endParaRPr lang="en-US" dirty="0"/>
          </a:p>
        </p:txBody>
      </p:sp>
      <p:sp>
        <p:nvSpPr>
          <p:cNvPr id="5" name="Content Placeholder 4"/>
          <p:cNvSpPr>
            <a:spLocks noGrp="1"/>
          </p:cNvSpPr>
          <p:nvPr>
            <p:ph idx="1"/>
          </p:nvPr>
        </p:nvSpPr>
        <p:spPr/>
        <p:txBody>
          <a:bodyPr/>
          <a:lstStyle/>
          <a:p>
            <a:r>
              <a:rPr lang="en-US" dirty="0"/>
              <a:t>Individual school results will be available and posted online if at least 50% of licensed personnel and at least five respondents in the building participate in the survey. </a:t>
            </a:r>
            <a:endParaRPr lang="en-US" dirty="0" smtClean="0"/>
          </a:p>
          <a:p>
            <a:r>
              <a:rPr lang="en-US" dirty="0" smtClean="0"/>
              <a:t>The </a:t>
            </a:r>
            <a:r>
              <a:rPr lang="en-US" dirty="0"/>
              <a:t>data generated will be provided to each Oregon school that receives a sufficient response rate for use in improvement planning processes.</a:t>
            </a:r>
          </a:p>
          <a:p>
            <a:pPr marL="0" indent="0">
              <a:buNone/>
            </a:pPr>
            <a:endParaRPr lang="en-US" dirty="0"/>
          </a:p>
        </p:txBody>
      </p:sp>
      <p:pic>
        <p:nvPicPr>
          <p:cNvPr id="6" name="Picture 5" descr="ChiefEduOffice_Green_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94876" y="274638"/>
            <a:ext cx="1365697" cy="1088433"/>
          </a:xfrm>
          <a:prstGeom prst="rect">
            <a:avLst/>
          </a:prstGeom>
        </p:spPr>
      </p:pic>
    </p:spTree>
    <p:extLst>
      <p:ext uri="{BB962C8B-B14F-4D97-AF65-F5344CB8AC3E}">
        <p14:creationId xmlns:p14="http://schemas.microsoft.com/office/powerpoint/2010/main" val="3944368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Callout 1 2"/>
          <p:cNvSpPr/>
          <p:nvPr/>
        </p:nvSpPr>
        <p:spPr>
          <a:xfrm>
            <a:off x="851187" y="1004007"/>
            <a:ext cx="2024252" cy="392777"/>
          </a:xfrm>
          <a:prstGeom prst="borderCallout1">
            <a:avLst>
              <a:gd name="adj1" fmla="val 99768"/>
              <a:gd name="adj2" fmla="val 100310"/>
              <a:gd name="adj3" fmla="val 303879"/>
              <a:gd name="adj4" fmla="val 175168"/>
            </a:avLst>
          </a:prstGeom>
          <a:solidFill>
            <a:srgbClr val="FFFF0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C0C0C"/>
                </a:solidFill>
                <a:latin typeface="Arial Narrow" pitchFamily="34" charset="0"/>
              </a:rPr>
              <a:t>Data Use Guide</a:t>
            </a:r>
            <a:endParaRPr lang="en-US" b="1" dirty="0">
              <a:solidFill>
                <a:srgbClr val="0C0C0C"/>
              </a:solidFill>
              <a:latin typeface="Arial Narrow" pitchFamily="34" charset="0"/>
            </a:endParaRPr>
          </a:p>
        </p:txBody>
      </p:sp>
      <p:sp>
        <p:nvSpPr>
          <p:cNvPr id="4" name="Line Callout 1 3"/>
          <p:cNvSpPr/>
          <p:nvPr/>
        </p:nvSpPr>
        <p:spPr>
          <a:xfrm>
            <a:off x="3728428" y="788418"/>
            <a:ext cx="2024251" cy="677334"/>
          </a:xfrm>
          <a:prstGeom prst="borderCallout1">
            <a:avLst>
              <a:gd name="adj1" fmla="val 98640"/>
              <a:gd name="adj2" fmla="val 77877"/>
              <a:gd name="adj3" fmla="val 209870"/>
              <a:gd name="adj4" fmla="val 37016"/>
            </a:avLst>
          </a:prstGeom>
          <a:solidFill>
            <a:srgbClr val="FFFF0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C0C0C"/>
                </a:solidFill>
                <a:latin typeface="Arial Narrow" pitchFamily="34" charset="0"/>
              </a:rPr>
              <a:t>School Guide for Using TELL Data</a:t>
            </a:r>
            <a:endParaRPr lang="en-US" b="1" dirty="0">
              <a:solidFill>
                <a:srgbClr val="0C0C0C"/>
              </a:solidFill>
              <a:latin typeface="Arial Narrow" pitchFamily="34" charset="0"/>
            </a:endParaRPr>
          </a:p>
        </p:txBody>
      </p:sp>
      <p:sp>
        <p:nvSpPr>
          <p:cNvPr id="5" name="Line Callout 1 4"/>
          <p:cNvSpPr/>
          <p:nvPr/>
        </p:nvSpPr>
        <p:spPr>
          <a:xfrm>
            <a:off x="6764237" y="788418"/>
            <a:ext cx="1967179" cy="838689"/>
          </a:xfrm>
          <a:prstGeom prst="borderCallout1">
            <a:avLst>
              <a:gd name="adj1" fmla="val 100892"/>
              <a:gd name="adj2" fmla="val 1014"/>
              <a:gd name="adj3" fmla="val 171351"/>
              <a:gd name="adj4" fmla="val -116205"/>
            </a:avLst>
          </a:prstGeom>
          <a:solidFill>
            <a:srgbClr val="FFFF0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C0C0C"/>
                </a:solidFill>
                <a:latin typeface="Arial Narrow" pitchFamily="34" charset="0"/>
              </a:rPr>
              <a:t>District Guide for Using TELL Data</a:t>
            </a:r>
            <a:endParaRPr lang="en-US" b="1" dirty="0">
              <a:solidFill>
                <a:srgbClr val="0C0C0C"/>
              </a:solidFill>
              <a:latin typeface="Arial Narrow" pitchFamily="34" charset="0"/>
            </a:endParaRP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92680" y="2166113"/>
            <a:ext cx="5307337" cy="3985901"/>
          </a:xfrm>
          <a:prstGeom prst="rect">
            <a:avLst/>
          </a:prstGeom>
          <a:ln>
            <a:solidFill>
              <a:schemeClr val="accent1">
                <a:lumMod val="75000"/>
              </a:schemeClr>
            </a:solidFill>
          </a:ln>
          <a:scene3d>
            <a:camera prst="orthographicFront"/>
            <a:lightRig rig="threePt" dir="t"/>
          </a:scene3d>
          <a:sp3d>
            <a:bevelT/>
          </a:sp3d>
        </p:spPr>
      </p:pic>
      <p:sp>
        <p:nvSpPr>
          <p:cNvPr id="7" name="Rectangle 6"/>
          <p:cNvSpPr/>
          <p:nvPr/>
        </p:nvSpPr>
        <p:spPr>
          <a:xfrm>
            <a:off x="0" y="68416"/>
            <a:ext cx="9144000" cy="584775"/>
          </a:xfrm>
          <a:prstGeom prst="rect">
            <a:avLst/>
          </a:prstGeom>
        </p:spPr>
        <p:txBody>
          <a:bodyPr wrap="square">
            <a:spAutoFit/>
          </a:bodyPr>
          <a:lstStyle/>
          <a:p>
            <a:pPr marL="285750" indent="-285750" algn="ctr" eaLnBrk="1" hangingPunct="1">
              <a:defRPr/>
            </a:pPr>
            <a:r>
              <a:rPr lang="en-US" sz="3200" dirty="0" smtClean="0">
                <a:solidFill>
                  <a:schemeClr val="accent5">
                    <a:lumMod val="50000"/>
                  </a:schemeClr>
                </a:solidFill>
                <a:latin typeface="+mn-lt"/>
              </a:rPr>
              <a:t>Guides are Available on the “Tools” Tab</a:t>
            </a:r>
            <a:endParaRPr lang="en-US" sz="2800" b="1" dirty="0">
              <a:solidFill>
                <a:srgbClr val="0C0C0C"/>
              </a:solidFill>
              <a:latin typeface="+mn-lt"/>
              <a:ea typeface="Geneva"/>
              <a:cs typeface="Arial" pitchFamily="34" charset="0"/>
            </a:endParaRPr>
          </a:p>
        </p:txBody>
      </p:sp>
      <p:grpSp>
        <p:nvGrpSpPr>
          <p:cNvPr id="11" name="Group 10"/>
          <p:cNvGrpSpPr/>
          <p:nvPr/>
        </p:nvGrpSpPr>
        <p:grpSpPr>
          <a:xfrm>
            <a:off x="395613" y="1918608"/>
            <a:ext cx="2174453" cy="2481545"/>
            <a:chOff x="489786" y="1906382"/>
            <a:chExt cx="2174453" cy="2481545"/>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9783586">
              <a:off x="627746" y="1906382"/>
              <a:ext cx="2036493" cy="2481545"/>
            </a:xfrm>
            <a:prstGeom prst="rect">
              <a:avLst/>
            </a:prstGeom>
            <a:scene3d>
              <a:camera prst="orthographicFront"/>
              <a:lightRig rig="threePt" dir="t"/>
            </a:scene3d>
            <a:sp3d>
              <a:bevelT/>
            </a:sp3d>
          </p:spPr>
        </p:pic>
        <p:pic>
          <p:nvPicPr>
            <p:cNvPr id="10" name="Picture 9"/>
            <p:cNvPicPr/>
            <p:nvPr/>
          </p:nvPicPr>
          <p:blipFill>
            <a:blip r:embed="rId4" cstate="screen">
              <a:extLst>
                <a:ext uri="{28A0092B-C50C-407E-A947-70E740481C1C}">
                  <a14:useLocalDpi xmlns:a14="http://schemas.microsoft.com/office/drawing/2010/main"/>
                </a:ext>
              </a:extLst>
            </a:blip>
            <a:stretch>
              <a:fillRect/>
            </a:stretch>
          </p:blipFill>
          <p:spPr>
            <a:xfrm rot="19819753">
              <a:off x="489786" y="2131868"/>
              <a:ext cx="1540286" cy="788462"/>
            </a:xfrm>
            <a:prstGeom prst="rect">
              <a:avLst/>
            </a:prstGeom>
          </p:spPr>
        </p:pic>
      </p:grpSp>
      <p:grpSp>
        <p:nvGrpSpPr>
          <p:cNvPr id="14" name="Group 13"/>
          <p:cNvGrpSpPr/>
          <p:nvPr/>
        </p:nvGrpSpPr>
        <p:grpSpPr>
          <a:xfrm>
            <a:off x="6831032" y="1889806"/>
            <a:ext cx="1987329" cy="2484931"/>
            <a:chOff x="6831032" y="1889806"/>
            <a:chExt cx="1987329" cy="2484931"/>
          </a:xfrm>
        </p:grpSpPr>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40492">
              <a:off x="6851614" y="1889806"/>
              <a:ext cx="1966747" cy="2484931"/>
            </a:xfrm>
            <a:prstGeom prst="rect">
              <a:avLst/>
            </a:prstGeom>
            <a:scene3d>
              <a:camera prst="orthographicFront"/>
              <a:lightRig rig="threePt" dir="t"/>
            </a:scene3d>
            <a:sp3d>
              <a:bevelT/>
            </a:sp3d>
          </p:spPr>
        </p:pic>
        <p:pic>
          <p:nvPicPr>
            <p:cNvPr id="12" name="Picture 11"/>
            <p:cNvPicPr/>
            <p:nvPr/>
          </p:nvPicPr>
          <p:blipFill>
            <a:blip r:embed="rId6" cstate="screen">
              <a:extLst>
                <a:ext uri="{28A0092B-C50C-407E-A947-70E740481C1C}">
                  <a14:useLocalDpi xmlns:a14="http://schemas.microsoft.com/office/drawing/2010/main"/>
                </a:ext>
              </a:extLst>
            </a:blip>
            <a:stretch>
              <a:fillRect/>
            </a:stretch>
          </p:blipFill>
          <p:spPr>
            <a:xfrm rot="1077240">
              <a:off x="6831032" y="3383566"/>
              <a:ext cx="1595961" cy="895195"/>
            </a:xfrm>
            <a:prstGeom prst="rect">
              <a:avLst/>
            </a:prstGeom>
          </p:spPr>
        </p:pic>
        <p:sp>
          <p:nvSpPr>
            <p:cNvPr id="13" name="TextBox 12"/>
            <p:cNvSpPr txBox="1"/>
            <p:nvPr/>
          </p:nvSpPr>
          <p:spPr>
            <a:xfrm rot="1072884">
              <a:off x="7403336" y="2110472"/>
              <a:ext cx="1328081" cy="369332"/>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154410841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Resources</a:t>
            </a:r>
            <a:endParaRPr lang="en-US" dirty="0"/>
          </a:p>
        </p:txBody>
      </p:sp>
      <p:sp>
        <p:nvSpPr>
          <p:cNvPr id="3" name="Content Placeholder 2"/>
          <p:cNvSpPr>
            <a:spLocks noGrp="1"/>
          </p:cNvSpPr>
          <p:nvPr>
            <p:ph idx="1"/>
          </p:nvPr>
        </p:nvSpPr>
        <p:spPr/>
        <p:txBody>
          <a:bodyPr/>
          <a:lstStyle/>
          <a:p>
            <a:r>
              <a:rPr lang="en-US" dirty="0"/>
              <a:t>NTC has developed a 90 minute activity designed for district leaders to </a:t>
            </a:r>
            <a:r>
              <a:rPr lang="en-US" b="1" dirty="0"/>
              <a:t>begin</a:t>
            </a:r>
            <a:r>
              <a:rPr lang="en-US" dirty="0"/>
              <a:t> looking at their TELL data and start the process of using the data for district improvement. Please download this document:  </a:t>
            </a:r>
            <a:r>
              <a:rPr lang="en-US" dirty="0">
                <a:hlinkClick r:id="rId2"/>
              </a:rPr>
              <a:t>An Activity Guide for School District </a:t>
            </a:r>
            <a:r>
              <a:rPr lang="en-US" dirty="0" smtClean="0">
                <a:hlinkClick r:id="rId2"/>
              </a:rPr>
              <a:t>Leaders</a:t>
            </a:r>
            <a:endParaRPr lang="en-US" dirty="0" smtClean="0"/>
          </a:p>
          <a:p>
            <a:endParaRPr lang="en-US" dirty="0"/>
          </a:p>
        </p:txBody>
      </p:sp>
      <p:pic>
        <p:nvPicPr>
          <p:cNvPr id="4" name="Picture 3" descr="ChiefEduOffice_Green_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89608" y="274638"/>
            <a:ext cx="1570965" cy="1252027"/>
          </a:xfrm>
          <a:prstGeom prst="rect">
            <a:avLst/>
          </a:prstGeom>
        </p:spPr>
      </p:pic>
    </p:spTree>
    <p:extLst>
      <p:ext uri="{BB962C8B-B14F-4D97-AF65-F5344CB8AC3E}">
        <p14:creationId xmlns:p14="http://schemas.microsoft.com/office/powerpoint/2010/main" val="2424404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normAutofit/>
          </a:bodyPr>
          <a:lstStyle/>
          <a:p>
            <a:pPr algn="l"/>
            <a:r>
              <a:rPr lang="en-US" dirty="0" smtClean="0"/>
              <a:t>OEA Toolkit</a:t>
            </a:r>
            <a:endParaRPr lang="en-US" dirty="0"/>
          </a:p>
        </p:txBody>
      </p:sp>
      <p:pic>
        <p:nvPicPr>
          <p:cNvPr id="4" name="Content Placeholder 3" descr="Screen Shot 2015-10-16 at 9.17.24 AM.png"/>
          <p:cNvPicPr>
            <a:picLocks noGrp="1" noChangeAspect="1"/>
          </p:cNvPicPr>
          <p:nvPr>
            <p:ph idx="1"/>
          </p:nvPr>
        </p:nvPicPr>
        <p:blipFill>
          <a:blip r:embed="rId2" cstate="screen">
            <a:extLst>
              <a:ext uri="{28A0092B-C50C-407E-A947-70E740481C1C}">
                <a14:useLocalDpi xmlns:a14="http://schemas.microsoft.com/office/drawing/2010/main"/>
              </a:ext>
            </a:extLst>
          </a:blip>
          <a:srcRect l="-15410" r="-15410"/>
          <a:stretch>
            <a:fillRect/>
          </a:stretch>
        </p:blipFill>
        <p:spPr>
          <a:xfrm rot="21061688">
            <a:off x="-42704" y="1747194"/>
            <a:ext cx="4581525" cy="4525963"/>
          </a:xfrm>
        </p:spPr>
      </p:pic>
      <p:sp>
        <p:nvSpPr>
          <p:cNvPr id="5" name="TextBox 4"/>
          <p:cNvSpPr txBox="1"/>
          <p:nvPr/>
        </p:nvSpPr>
        <p:spPr>
          <a:xfrm>
            <a:off x="4490214" y="1513667"/>
            <a:ext cx="4196586" cy="4524316"/>
          </a:xfrm>
          <a:prstGeom prst="rect">
            <a:avLst/>
          </a:prstGeom>
          <a:noFill/>
        </p:spPr>
        <p:txBody>
          <a:bodyPr wrap="square" rtlCol="0">
            <a:spAutoFit/>
          </a:bodyPr>
          <a:lstStyle/>
          <a:p>
            <a:r>
              <a:rPr lang="en-US" dirty="0" smtClean="0"/>
              <a:t>Developed in 2014 and now being updated for 2016 as a tool for teacher and school leaders to use the TELL survey results to:</a:t>
            </a:r>
          </a:p>
          <a:p>
            <a:pPr marL="285750" indent="-285750">
              <a:buFont typeface="Arial"/>
              <a:buChar char="•"/>
            </a:pPr>
            <a:r>
              <a:rPr lang="en-US" dirty="0"/>
              <a:t>Reflect on the overall status of teaching </a:t>
            </a:r>
            <a:r>
              <a:rPr lang="en-US" dirty="0" smtClean="0"/>
              <a:t>conditions; </a:t>
            </a:r>
            <a:endParaRPr lang="en-US" dirty="0"/>
          </a:p>
          <a:p>
            <a:pPr marL="285750" indent="-285750">
              <a:buFont typeface="Arial"/>
              <a:buChar char="•"/>
            </a:pPr>
            <a:r>
              <a:rPr lang="en-US" dirty="0"/>
              <a:t>R</a:t>
            </a:r>
            <a:r>
              <a:rPr lang="en-US" dirty="0" smtClean="0"/>
              <a:t>eview </a:t>
            </a:r>
            <a:r>
              <a:rPr lang="en-US" dirty="0"/>
              <a:t>differences within and across schools in their district; </a:t>
            </a:r>
          </a:p>
          <a:p>
            <a:pPr marL="285750" indent="-285750">
              <a:buFont typeface="Arial"/>
              <a:buChar char="•"/>
            </a:pPr>
            <a:r>
              <a:rPr lang="en-US" dirty="0"/>
              <a:t>Consider potential strategies and solutions to improve conditions; and </a:t>
            </a:r>
          </a:p>
          <a:p>
            <a:pPr marL="285750" indent="-285750">
              <a:buFont typeface="Arial"/>
              <a:buChar char="•"/>
            </a:pPr>
            <a:r>
              <a:rPr lang="en-US" dirty="0"/>
              <a:t>Collaboratively work with fellow teachers, principals, district administrators and community members to support continuous improvement teaching and learning </a:t>
            </a:r>
            <a:r>
              <a:rPr lang="en-US" dirty="0" smtClean="0"/>
              <a:t>conditions. </a:t>
            </a:r>
            <a:endParaRPr lang="en-US" dirty="0"/>
          </a:p>
          <a:p>
            <a:endParaRPr lang="en-US" dirty="0"/>
          </a:p>
        </p:txBody>
      </p:sp>
      <p:pic>
        <p:nvPicPr>
          <p:cNvPr id="6" name="Picture 5" descr="ChiefEduOffice_Green_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17901" y="274639"/>
            <a:ext cx="1442672" cy="1149780"/>
          </a:xfrm>
          <a:prstGeom prst="rect">
            <a:avLst/>
          </a:prstGeom>
        </p:spPr>
      </p:pic>
    </p:spTree>
    <p:extLst>
      <p:ext uri="{BB962C8B-B14F-4D97-AF65-F5344CB8AC3E}">
        <p14:creationId xmlns:p14="http://schemas.microsoft.com/office/powerpoint/2010/main" val="15351251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the research telling us from the results?</a:t>
            </a:r>
            <a:endParaRPr lang="en-US" dirty="0"/>
          </a:p>
        </p:txBody>
      </p:sp>
      <p:pic>
        <p:nvPicPr>
          <p:cNvPr id="3" name="Picture 2" descr="ChiefEduOffice_Green_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89608" y="274638"/>
            <a:ext cx="1570965" cy="1252027"/>
          </a:xfrm>
          <a:prstGeom prst="rect">
            <a:avLst/>
          </a:prstGeom>
        </p:spPr>
      </p:pic>
    </p:spTree>
    <p:extLst>
      <p:ext uri="{BB962C8B-B14F-4D97-AF65-F5344CB8AC3E}">
        <p14:creationId xmlns:p14="http://schemas.microsoft.com/office/powerpoint/2010/main" val="19865065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077218"/>
          </a:xfrm>
          <a:prstGeom prst="rect">
            <a:avLst/>
          </a:prstGeom>
          <a:noFill/>
        </p:spPr>
        <p:txBody>
          <a:bodyPr wrap="square" rtlCol="0">
            <a:spAutoFit/>
          </a:bodyPr>
          <a:lstStyle/>
          <a:p>
            <a:r>
              <a:rPr lang="en-US" sz="3200" dirty="0" smtClean="0">
                <a:solidFill>
                  <a:schemeClr val="accent5">
                    <a:lumMod val="50000"/>
                  </a:schemeClr>
                </a:solidFill>
                <a:latin typeface="+mn-lt"/>
              </a:rPr>
              <a:t>TELL Survey Results and Connections </a:t>
            </a:r>
          </a:p>
          <a:p>
            <a:r>
              <a:rPr lang="en-US" sz="3200" dirty="0" smtClean="0">
                <a:solidFill>
                  <a:schemeClr val="accent5">
                    <a:lumMod val="50000"/>
                  </a:schemeClr>
                </a:solidFill>
                <a:latin typeface="+mn-lt"/>
              </a:rPr>
              <a:t>to </a:t>
            </a:r>
            <a:r>
              <a:rPr lang="en-US" sz="3200" u="sng" dirty="0" smtClean="0">
                <a:solidFill>
                  <a:schemeClr val="accent5">
                    <a:lumMod val="50000"/>
                  </a:schemeClr>
                </a:solidFill>
                <a:latin typeface="+mn-lt"/>
              </a:rPr>
              <a:t>Student Achievement</a:t>
            </a:r>
            <a:endParaRPr lang="en-US" sz="3200" u="sng" dirty="0">
              <a:solidFill>
                <a:schemeClr val="accent5">
                  <a:lumMod val="50000"/>
                </a:schemeClr>
              </a:solidFill>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5411" y="1204486"/>
            <a:ext cx="4012146" cy="5196314"/>
          </a:xfrm>
          <a:prstGeom prst="rect">
            <a:avLst/>
          </a:prstGeom>
          <a:scene3d>
            <a:camera prst="orthographicFront"/>
            <a:lightRig rig="threePt" dir="t"/>
          </a:scene3d>
          <a:sp3d>
            <a:bevelT/>
          </a:sp3d>
        </p:spPr>
      </p:pic>
      <p:sp>
        <p:nvSpPr>
          <p:cNvPr id="4" name="Rectangle 3"/>
          <p:cNvSpPr/>
          <p:nvPr/>
        </p:nvSpPr>
        <p:spPr>
          <a:xfrm>
            <a:off x="4260828" y="1564670"/>
            <a:ext cx="4572000" cy="5539978"/>
          </a:xfrm>
          <a:prstGeom prst="rect">
            <a:avLst/>
          </a:prstGeom>
        </p:spPr>
        <p:txBody>
          <a:bodyPr>
            <a:spAutoFit/>
          </a:bodyPr>
          <a:lstStyle/>
          <a:p>
            <a:r>
              <a:rPr lang="en-US" sz="2400" b="1" dirty="0"/>
              <a:t>Specifically, </a:t>
            </a:r>
            <a:r>
              <a:rPr lang="en-US" sz="2400" b="1" dirty="0" smtClean="0"/>
              <a:t>three teaching </a:t>
            </a:r>
            <a:r>
              <a:rPr lang="en-US" sz="2400" b="1" dirty="0"/>
              <a:t>conditions predict student achievement: </a:t>
            </a:r>
            <a:r>
              <a:rPr lang="en-US" sz="2400" dirty="0"/>
              <a:t>at schools with strong or sufficient rates of agreement on the following TELL constructs, more students achieve proficiency on OAKS. </a:t>
            </a:r>
            <a:endParaRPr lang="en-US" sz="2400" dirty="0" smtClean="0"/>
          </a:p>
          <a:p>
            <a:pPr marL="914400" indent="-342900">
              <a:buFont typeface="+mj-lt"/>
              <a:buAutoNum type="arabicPeriod"/>
            </a:pPr>
            <a:r>
              <a:rPr lang="en-US" sz="2400" b="1" dirty="0" smtClean="0">
                <a:solidFill>
                  <a:schemeClr val="accent5">
                    <a:lumMod val="50000"/>
                  </a:schemeClr>
                </a:solidFill>
              </a:rPr>
              <a:t>Community Support</a:t>
            </a:r>
            <a:endParaRPr lang="en-US" sz="2400" b="1" dirty="0">
              <a:solidFill>
                <a:schemeClr val="accent5">
                  <a:lumMod val="50000"/>
                </a:schemeClr>
              </a:solidFill>
            </a:endParaRPr>
          </a:p>
          <a:p>
            <a:pPr marL="914400" indent="-342900">
              <a:buFont typeface="+mj-lt"/>
              <a:buAutoNum type="arabicPeriod"/>
            </a:pPr>
            <a:r>
              <a:rPr lang="en-US" sz="2400" b="1" dirty="0" smtClean="0">
                <a:solidFill>
                  <a:schemeClr val="accent5">
                    <a:lumMod val="50000"/>
                  </a:schemeClr>
                </a:solidFill>
              </a:rPr>
              <a:t>Facilities </a:t>
            </a:r>
            <a:r>
              <a:rPr lang="en-US" sz="2400" b="1" dirty="0">
                <a:solidFill>
                  <a:schemeClr val="accent5">
                    <a:lumMod val="50000"/>
                  </a:schemeClr>
                </a:solidFill>
              </a:rPr>
              <a:t>and </a:t>
            </a:r>
            <a:r>
              <a:rPr lang="en-US" sz="2400" b="1" dirty="0" smtClean="0">
                <a:solidFill>
                  <a:schemeClr val="accent5">
                    <a:lumMod val="50000"/>
                  </a:schemeClr>
                </a:solidFill>
              </a:rPr>
              <a:t>Resources</a:t>
            </a:r>
            <a:endParaRPr lang="en-US" sz="2400" b="1" dirty="0">
              <a:solidFill>
                <a:schemeClr val="accent5">
                  <a:lumMod val="50000"/>
                </a:schemeClr>
              </a:solidFill>
            </a:endParaRPr>
          </a:p>
          <a:p>
            <a:pPr marL="914400" indent="-342900">
              <a:buFont typeface="+mj-lt"/>
              <a:buAutoNum type="arabicPeriod"/>
            </a:pPr>
            <a:r>
              <a:rPr lang="en-US" sz="2400" b="1" dirty="0" smtClean="0">
                <a:solidFill>
                  <a:schemeClr val="accent5">
                    <a:lumMod val="50000"/>
                  </a:schemeClr>
                </a:solidFill>
              </a:rPr>
              <a:t>Time</a:t>
            </a:r>
            <a:endParaRPr lang="en-US" dirty="0"/>
          </a:p>
          <a:p>
            <a:r>
              <a:rPr lang="en-US" sz="1550" dirty="0"/>
              <a:t>These results are important because they show the impact of teaching conditions </a:t>
            </a:r>
            <a:r>
              <a:rPr lang="en-US" sz="1550" i="1" dirty="0"/>
              <a:t>while controlling for factors such as student poverty, total enrollment, and teacher experience at the overall state level. </a:t>
            </a:r>
            <a:endParaRPr lang="en-US" sz="1550" dirty="0">
              <a:solidFill>
                <a:schemeClr val="accent5">
                  <a:lumMod val="50000"/>
                </a:schemeClr>
              </a:solidFill>
            </a:endParaRPr>
          </a:p>
        </p:txBody>
      </p:sp>
      <p:pic>
        <p:nvPicPr>
          <p:cNvPr id="5" name="Picture 4" descr="ChiefEduOffice_Green_3.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89608" y="274638"/>
            <a:ext cx="1570965" cy="1252027"/>
          </a:xfrm>
          <a:prstGeom prst="rect">
            <a:avLst/>
          </a:prstGeom>
        </p:spPr>
      </p:pic>
    </p:spTree>
    <p:extLst>
      <p:ext uri="{BB962C8B-B14F-4D97-AF65-F5344CB8AC3E}">
        <p14:creationId xmlns:p14="http://schemas.microsoft.com/office/powerpoint/2010/main" val="21918490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077218"/>
          </a:xfrm>
          <a:prstGeom prst="rect">
            <a:avLst/>
          </a:prstGeom>
          <a:noFill/>
        </p:spPr>
        <p:txBody>
          <a:bodyPr wrap="square" rtlCol="0">
            <a:spAutoFit/>
          </a:bodyPr>
          <a:lstStyle/>
          <a:p>
            <a:r>
              <a:rPr lang="en-US" sz="3200" dirty="0" smtClean="0">
                <a:solidFill>
                  <a:schemeClr val="accent5">
                    <a:lumMod val="50000"/>
                  </a:schemeClr>
                </a:solidFill>
                <a:latin typeface="+mn-lt"/>
              </a:rPr>
              <a:t>TELL Survey Results and Connections </a:t>
            </a:r>
          </a:p>
          <a:p>
            <a:r>
              <a:rPr lang="en-US" sz="3200" dirty="0" smtClean="0">
                <a:solidFill>
                  <a:schemeClr val="accent5">
                    <a:lumMod val="50000"/>
                  </a:schemeClr>
                </a:solidFill>
                <a:latin typeface="+mn-lt"/>
              </a:rPr>
              <a:t>to </a:t>
            </a:r>
            <a:r>
              <a:rPr lang="en-US" sz="3200" u="sng" dirty="0" smtClean="0">
                <a:solidFill>
                  <a:schemeClr val="accent5">
                    <a:lumMod val="50000"/>
                  </a:schemeClr>
                </a:solidFill>
                <a:latin typeface="+mn-lt"/>
              </a:rPr>
              <a:t>Teacher Retention</a:t>
            </a:r>
            <a:endParaRPr lang="en-US" sz="3200" u="sng" dirty="0">
              <a:solidFill>
                <a:schemeClr val="accent5">
                  <a:lumMod val="50000"/>
                </a:schemeClr>
              </a:solidFill>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2115" y="1204485"/>
            <a:ext cx="3925442" cy="5084019"/>
          </a:xfrm>
          <a:prstGeom prst="rect">
            <a:avLst/>
          </a:prstGeom>
          <a:scene3d>
            <a:camera prst="orthographicFront"/>
            <a:lightRig rig="threePt" dir="t"/>
          </a:scene3d>
          <a:sp3d>
            <a:bevelT/>
          </a:sp3d>
        </p:spPr>
      </p:pic>
      <p:sp>
        <p:nvSpPr>
          <p:cNvPr id="4" name="Rectangle 3"/>
          <p:cNvSpPr/>
          <p:nvPr/>
        </p:nvSpPr>
        <p:spPr>
          <a:xfrm>
            <a:off x="4411579" y="2133520"/>
            <a:ext cx="4154905" cy="4154984"/>
          </a:xfrm>
          <a:prstGeom prst="rect">
            <a:avLst/>
          </a:prstGeom>
        </p:spPr>
        <p:txBody>
          <a:bodyPr wrap="square">
            <a:spAutoFit/>
          </a:bodyPr>
          <a:lstStyle/>
          <a:p>
            <a:r>
              <a:rPr lang="en-US" sz="2400" b="1" dirty="0" smtClean="0"/>
              <a:t>Two teaching </a:t>
            </a:r>
            <a:r>
              <a:rPr lang="en-US" sz="2400" b="1" dirty="0"/>
              <a:t>conditions </a:t>
            </a:r>
            <a:r>
              <a:rPr lang="en-US" sz="2400" b="1" dirty="0" smtClean="0"/>
              <a:t>are related to teacher retention</a:t>
            </a:r>
            <a:r>
              <a:rPr lang="en-US" sz="2400" b="1" dirty="0"/>
              <a:t>:</a:t>
            </a:r>
            <a:r>
              <a:rPr lang="en-US" sz="2400" b="1" dirty="0" smtClean="0"/>
              <a:t> </a:t>
            </a:r>
          </a:p>
          <a:p>
            <a:pPr marL="342900" indent="-342900">
              <a:buFont typeface="+mj-lt"/>
              <a:buAutoNum type="arabicPeriod"/>
            </a:pPr>
            <a:r>
              <a:rPr lang="en-US" sz="2400" b="1" dirty="0" smtClean="0">
                <a:solidFill>
                  <a:schemeClr val="accent5">
                    <a:lumMod val="50000"/>
                  </a:schemeClr>
                </a:solidFill>
              </a:rPr>
              <a:t>Community Support </a:t>
            </a:r>
          </a:p>
          <a:p>
            <a:pPr marL="342900" indent="-342900">
              <a:buFont typeface="+mj-lt"/>
              <a:buAutoNum type="arabicPeriod"/>
            </a:pPr>
            <a:r>
              <a:rPr lang="en-US" sz="2400" b="1" dirty="0" smtClean="0">
                <a:solidFill>
                  <a:schemeClr val="accent5">
                    <a:lumMod val="50000"/>
                  </a:schemeClr>
                </a:solidFill>
              </a:rPr>
              <a:t>School Leadership</a:t>
            </a:r>
            <a:r>
              <a:rPr lang="en-US" sz="2400" dirty="0" smtClean="0">
                <a:solidFill>
                  <a:schemeClr val="accent5">
                    <a:lumMod val="50000"/>
                  </a:schemeClr>
                </a:solidFill>
              </a:rPr>
              <a:t> </a:t>
            </a:r>
            <a:endParaRPr lang="en-US" sz="2400" dirty="0">
              <a:solidFill>
                <a:schemeClr val="accent5">
                  <a:lumMod val="50000"/>
                </a:schemeClr>
              </a:solidFill>
            </a:endParaRPr>
          </a:p>
          <a:p>
            <a:endParaRPr lang="en-US" b="1" dirty="0" smtClean="0"/>
          </a:p>
          <a:p>
            <a:r>
              <a:rPr lang="en-US" dirty="0" smtClean="0"/>
              <a:t>Even </a:t>
            </a:r>
            <a:r>
              <a:rPr lang="en-US" dirty="0"/>
              <a:t>after including the contributions of other factors such as student and teacher background characteristics, data suggest that in schools where teachers report higher levels of support from the </a:t>
            </a:r>
            <a:r>
              <a:rPr lang="en-US" dirty="0" smtClean="0"/>
              <a:t>community, </a:t>
            </a:r>
            <a:r>
              <a:rPr lang="en-US" dirty="0"/>
              <a:t>fewer teachers choose to leave the classroom. </a:t>
            </a:r>
          </a:p>
        </p:txBody>
      </p:sp>
      <p:pic>
        <p:nvPicPr>
          <p:cNvPr id="5" name="Picture 4" descr="ChiefEduOffice_Green_3.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89608" y="274638"/>
            <a:ext cx="1570965" cy="1252027"/>
          </a:xfrm>
          <a:prstGeom prst="rect">
            <a:avLst/>
          </a:prstGeom>
        </p:spPr>
      </p:pic>
    </p:spTree>
    <p:extLst>
      <p:ext uri="{BB962C8B-B14F-4D97-AF65-F5344CB8AC3E}">
        <p14:creationId xmlns:p14="http://schemas.microsoft.com/office/powerpoint/2010/main" val="39564708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4" name="TextBox 3"/>
          <p:cNvSpPr txBox="1"/>
          <p:nvPr/>
        </p:nvSpPr>
        <p:spPr>
          <a:xfrm>
            <a:off x="372046" y="1167319"/>
            <a:ext cx="6709663" cy="2308324"/>
          </a:xfrm>
          <a:prstGeom prst="rect">
            <a:avLst/>
          </a:prstGeom>
          <a:noFill/>
        </p:spPr>
        <p:txBody>
          <a:bodyPr wrap="square" rtlCol="0">
            <a:spAutoFit/>
          </a:bodyPr>
          <a:lstStyle/>
          <a:p>
            <a:r>
              <a:rPr lang="en-US" sz="2400" dirty="0" smtClean="0"/>
              <a:t>Feel free to send your questions to Hilda Rosselli, State TELL Coordinator at the Chief Education Office.</a:t>
            </a:r>
          </a:p>
          <a:p>
            <a:r>
              <a:rPr lang="en-US" sz="2400" dirty="0"/>
              <a:t/>
            </a:r>
            <a:br>
              <a:rPr lang="en-US" sz="2400" dirty="0"/>
            </a:br>
            <a:r>
              <a:rPr lang="en-US" sz="2400" dirty="0" smtClean="0"/>
              <a:t>Contact Information:</a:t>
            </a:r>
          </a:p>
          <a:p>
            <a:pPr marL="285750" indent="-285750">
              <a:buFont typeface="Arial"/>
              <a:buChar char="•"/>
            </a:pPr>
            <a:r>
              <a:rPr lang="en-US" sz="2400" dirty="0" smtClean="0">
                <a:hlinkClick r:id="rId2"/>
              </a:rPr>
              <a:t>Hilda.rosselli@state.or.us</a:t>
            </a:r>
            <a:endParaRPr lang="en-US" sz="2400" dirty="0" smtClean="0"/>
          </a:p>
          <a:p>
            <a:pPr marL="285750" indent="-285750">
              <a:buFont typeface="Arial"/>
              <a:buChar char="•"/>
            </a:pPr>
            <a:r>
              <a:rPr lang="en-US" sz="2400" dirty="0" smtClean="0"/>
              <a:t>503 551-1739</a:t>
            </a:r>
            <a:endParaRPr lang="en-US" sz="2400" dirty="0"/>
          </a:p>
        </p:txBody>
      </p:sp>
      <p:pic>
        <p:nvPicPr>
          <p:cNvPr id="5" name="Picture 4" descr="images.jpeg"/>
          <p:cNvPicPr>
            <a:picLocks noChangeAspect="1"/>
          </p:cNvPicPr>
          <p:nvPr/>
        </p:nvPicPr>
        <p:blipFill>
          <a:blip r:embed="rId3">
            <a:extLst>
              <a:ext uri="{28A0092B-C50C-407E-A947-70E740481C1C}">
                <a14:useLocalDpi xmlns:a14="http://schemas.microsoft.com/office/drawing/2010/main"/>
              </a:ext>
            </a:extLst>
          </a:blip>
          <a:stretch>
            <a:fillRect/>
          </a:stretch>
        </p:blipFill>
        <p:spPr>
          <a:xfrm rot="634824">
            <a:off x="4785285" y="2435157"/>
            <a:ext cx="2755066" cy="1547997"/>
          </a:xfrm>
          <a:prstGeom prst="rect">
            <a:avLst/>
          </a:prstGeom>
        </p:spPr>
      </p:pic>
      <p:pic>
        <p:nvPicPr>
          <p:cNvPr id="6" name="Picture 5" descr="ChiefEduOffice_Green_3.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89608" y="274638"/>
            <a:ext cx="1570965" cy="1252027"/>
          </a:xfrm>
          <a:prstGeom prst="rect">
            <a:avLst/>
          </a:prstGeom>
        </p:spPr>
      </p:pic>
    </p:spTree>
    <p:extLst>
      <p:ext uri="{BB962C8B-B14F-4D97-AF65-F5344CB8AC3E}">
        <p14:creationId xmlns:p14="http://schemas.microsoft.com/office/powerpoint/2010/main" val="474241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a:ext>
            </a:extLst>
          </a:blip>
          <a:stretch>
            <a:fillRect/>
          </a:stretch>
        </p:blipFill>
        <p:spPr>
          <a:xfrm>
            <a:off x="868178" y="186922"/>
            <a:ext cx="7660386" cy="5492950"/>
          </a:xfrm>
          <a:prstGeom prst="rect">
            <a:avLst/>
          </a:prstGeom>
          <a:noFill/>
          <a:ln>
            <a:noFill/>
          </a:ln>
        </p:spPr>
      </p:pic>
      <p:sp>
        <p:nvSpPr>
          <p:cNvPr id="2" name="Title 1"/>
          <p:cNvSpPr>
            <a:spLocks noGrp="1"/>
          </p:cNvSpPr>
          <p:nvPr>
            <p:ph type="title"/>
          </p:nvPr>
        </p:nvSpPr>
        <p:spPr>
          <a:solidFill>
            <a:schemeClr val="accent1">
              <a:lumMod val="75000"/>
            </a:schemeClr>
          </a:solidFill>
        </p:spPr>
        <p:txBody>
          <a:bodyPr/>
          <a:lstStyle/>
          <a:p>
            <a:r>
              <a:rPr lang="en-US" b="1" dirty="0" smtClean="0">
                <a:solidFill>
                  <a:schemeClr val="bg1"/>
                </a:solidFill>
              </a:rPr>
              <a:t>Purpose of the TELL</a:t>
            </a:r>
            <a:endParaRPr lang="en-US" b="1" dirty="0">
              <a:solidFill>
                <a:schemeClr val="bg1"/>
              </a:solidFill>
            </a:endParaRPr>
          </a:p>
        </p:txBody>
      </p:sp>
      <p:sp>
        <p:nvSpPr>
          <p:cNvPr id="4" name="Text Placeholder 3"/>
          <p:cNvSpPr>
            <a:spLocks noGrp="1"/>
          </p:cNvSpPr>
          <p:nvPr>
            <p:ph type="body" sz="half" idx="2"/>
          </p:nvPr>
        </p:nvSpPr>
        <p:spPr>
          <a:xfrm>
            <a:off x="607500" y="5367338"/>
            <a:ext cx="7921064" cy="1145757"/>
          </a:xfrm>
          <a:solidFill>
            <a:schemeClr val="bg1"/>
          </a:solidFill>
        </p:spPr>
        <p:txBody>
          <a:bodyPr>
            <a:normAutofit fontScale="92500" lnSpcReduction="10000"/>
          </a:bodyPr>
          <a:lstStyle/>
          <a:p>
            <a:r>
              <a:rPr lang="en-US" sz="2000" dirty="0" smtClean="0"/>
              <a:t>The purpose of TELL Oregon is to document and analyze how teachers and other educators view the teaching and learning conditions at their school.  By taking the survey, educators have provided data to help identify supports needed to strengthen student learning and to ensure student success.  </a:t>
            </a:r>
            <a:endParaRPr lang="en-US" sz="2000" dirty="0"/>
          </a:p>
        </p:txBody>
      </p:sp>
    </p:spTree>
    <p:extLst>
      <p:ext uri="{BB962C8B-B14F-4D97-AF65-F5344CB8AC3E}">
        <p14:creationId xmlns:p14="http://schemas.microsoft.com/office/powerpoint/2010/main" val="287932634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TELL survey assess?</a:t>
            </a:r>
            <a:endParaRPr lang="en-US" dirty="0"/>
          </a:p>
        </p:txBody>
      </p:sp>
      <p:sp>
        <p:nvSpPr>
          <p:cNvPr id="4" name="Content Placeholder 3"/>
          <p:cNvSpPr>
            <a:spLocks noGrp="1"/>
          </p:cNvSpPr>
          <p:nvPr>
            <p:ph idx="1"/>
          </p:nvPr>
        </p:nvSpPr>
        <p:spPr/>
        <p:txBody>
          <a:bodyPr/>
          <a:lstStyle/>
          <a:p>
            <a:endParaRPr lang="en-US" dirty="0"/>
          </a:p>
        </p:txBody>
      </p:sp>
      <p:grpSp>
        <p:nvGrpSpPr>
          <p:cNvPr id="5" name="Group 4"/>
          <p:cNvGrpSpPr/>
          <p:nvPr/>
        </p:nvGrpSpPr>
        <p:grpSpPr>
          <a:xfrm>
            <a:off x="387625" y="1417638"/>
            <a:ext cx="8289235" cy="5380829"/>
            <a:chOff x="397565" y="989660"/>
            <a:chExt cx="8289235" cy="5380829"/>
          </a:xfrm>
        </p:grpSpPr>
        <p:sp>
          <p:nvSpPr>
            <p:cNvPr id="6" name="Text Box 56"/>
            <p:cNvSpPr txBox="1"/>
            <p:nvPr/>
          </p:nvSpPr>
          <p:spPr>
            <a:xfrm>
              <a:off x="397565" y="989660"/>
              <a:ext cx="8289235" cy="5380829"/>
            </a:xfrm>
            <a:prstGeom prst="rect">
              <a:avLst/>
            </a:prstGeom>
            <a:solidFill>
              <a:schemeClr val="lt1"/>
            </a:solidFill>
            <a:ln w="76200">
              <a:solidFill>
                <a:schemeClr val="bg1">
                  <a:lumMod val="95000"/>
                </a:schemeClr>
              </a:solidFill>
            </a:ln>
            <a:effectLst>
              <a:outerShdw blurRad="50800" dist="38100" algn="l" rotWithShape="0">
                <a:prstClr val="black">
                  <a:alpha val="40000"/>
                </a:prstClr>
              </a:outerShdw>
            </a:effectLst>
            <a:scene3d>
              <a:camera prst="orthographicFront"/>
              <a:lightRig rig="threePt" dir="t"/>
            </a:scene3d>
            <a:sp3d>
              <a:bevelT/>
            </a:sp3d>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800" b="1" dirty="0">
                  <a:effectLst/>
                  <a:latin typeface="Tahoma" panose="020B060403050404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dirty="0">
                  <a:effectLst/>
                  <a:latin typeface="Tahoma" panose="020B060403050404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sp>
          <p:nvSpPr>
            <p:cNvPr id="7" name="Text Box 52"/>
            <p:cNvSpPr txBox="1"/>
            <p:nvPr/>
          </p:nvSpPr>
          <p:spPr>
            <a:xfrm>
              <a:off x="806900" y="1542201"/>
              <a:ext cx="4482199" cy="403696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marR="0" lvl="0" indent="-342900">
                <a:lnSpc>
                  <a:spcPct val="115000"/>
                </a:lnSpc>
                <a:spcBef>
                  <a:spcPts val="0"/>
                </a:spcBef>
                <a:spcAft>
                  <a:spcPts val="0"/>
                </a:spcAft>
                <a:buFont typeface="+mj-lt"/>
                <a:buAutoNum type="arabicPeriod"/>
              </a:pPr>
              <a:r>
                <a:rPr lang="en-US" sz="2000" b="1" dirty="0" smtClean="0">
                  <a:solidFill>
                    <a:srgbClr val="080808"/>
                  </a:solidFill>
                  <a:effectLst/>
                  <a:latin typeface="Arial Narrow" panose="020B0606020202030204" pitchFamily="34" charset="0"/>
                  <a:ea typeface="Calibri" panose="020F0502020204030204" pitchFamily="34" charset="0"/>
                  <a:cs typeface="Aharoni" panose="02010803020104030203" pitchFamily="2" charset="-79"/>
                </a:rPr>
                <a:t>TIME</a:t>
              </a:r>
            </a:p>
            <a:p>
              <a:pPr marL="342900" marR="0" lvl="0" indent="-342900">
                <a:lnSpc>
                  <a:spcPct val="115000"/>
                </a:lnSpc>
                <a:spcBef>
                  <a:spcPts val="0"/>
                </a:spcBef>
                <a:spcAft>
                  <a:spcPts val="0"/>
                </a:spcAft>
                <a:buFont typeface="+mj-lt"/>
                <a:buAutoNum type="arabicPeriod"/>
              </a:pPr>
              <a:r>
                <a:rPr lang="en-US" sz="2000" b="1" dirty="0">
                  <a:solidFill>
                    <a:srgbClr val="080808"/>
                  </a:solidFill>
                  <a:latin typeface="Arial Narrow" panose="020B0606020202030204" pitchFamily="34" charset="0"/>
                  <a:ea typeface="Calibri" panose="020F0502020204030204" pitchFamily="34" charset="0"/>
                  <a:cs typeface="Aharoni" panose="02010803020104030203" pitchFamily="2" charset="-79"/>
                </a:rPr>
                <a:t>SCHOOL LEADERSHIP</a:t>
              </a:r>
            </a:p>
            <a:p>
              <a:pPr marL="342900" indent="-342900">
                <a:lnSpc>
                  <a:spcPct val="115000"/>
                </a:lnSpc>
                <a:spcBef>
                  <a:spcPts val="0"/>
                </a:spcBef>
                <a:spcAft>
                  <a:spcPts val="0"/>
                </a:spcAft>
                <a:buFont typeface="+mj-lt"/>
                <a:buAutoNum type="arabicPeriod"/>
              </a:pPr>
              <a:r>
                <a:rPr lang="en-US" sz="2000" b="1" dirty="0">
                  <a:solidFill>
                    <a:srgbClr val="080808"/>
                  </a:solidFill>
                  <a:latin typeface="Arial Narrow" panose="020B0606020202030204" pitchFamily="34" charset="0"/>
                  <a:ea typeface="Calibri" panose="020F0502020204030204" pitchFamily="34" charset="0"/>
                  <a:cs typeface="Aharoni" panose="02010803020104030203" pitchFamily="2" charset="-79"/>
                </a:rPr>
                <a:t>TEACHER LEADERSHIP</a:t>
              </a:r>
            </a:p>
            <a:p>
              <a:pPr marL="342900" marR="0" lvl="0" indent="-342900">
                <a:lnSpc>
                  <a:spcPct val="115000"/>
                </a:lnSpc>
                <a:spcBef>
                  <a:spcPts val="0"/>
                </a:spcBef>
                <a:spcAft>
                  <a:spcPts val="0"/>
                </a:spcAft>
                <a:buFont typeface="+mj-lt"/>
                <a:buAutoNum type="arabicPeriod"/>
              </a:pPr>
              <a:r>
                <a:rPr lang="en-US" sz="2000" b="1" dirty="0" smtClean="0">
                  <a:solidFill>
                    <a:srgbClr val="080808"/>
                  </a:solidFill>
                  <a:latin typeface="Arial Narrow" panose="020B0606020202030204" pitchFamily="34" charset="0"/>
                  <a:ea typeface="Calibri" panose="020F0502020204030204" pitchFamily="34" charset="0"/>
                  <a:cs typeface="Aharoni" panose="02010803020104030203" pitchFamily="2" charset="-79"/>
                </a:rPr>
                <a:t>FACILITES &amp; RESOURCES</a:t>
              </a:r>
            </a:p>
            <a:p>
              <a:pPr marL="342900" marR="0" lvl="0" indent="-342900">
                <a:lnSpc>
                  <a:spcPct val="115000"/>
                </a:lnSpc>
                <a:spcBef>
                  <a:spcPts val="0"/>
                </a:spcBef>
                <a:spcAft>
                  <a:spcPts val="0"/>
                </a:spcAft>
                <a:buFont typeface="+mj-lt"/>
                <a:buAutoNum type="arabicPeriod"/>
              </a:pPr>
              <a:r>
                <a:rPr lang="en-US" sz="2000" b="1" dirty="0" smtClean="0">
                  <a:solidFill>
                    <a:srgbClr val="080808"/>
                  </a:solidFill>
                  <a:effectLst/>
                  <a:latin typeface="Arial Narrow" panose="020B0606020202030204" pitchFamily="34" charset="0"/>
                  <a:ea typeface="Calibri" panose="020F0502020204030204" pitchFamily="34" charset="0"/>
                  <a:cs typeface="Aharoni" panose="02010803020104030203" pitchFamily="2" charset="-79"/>
                </a:rPr>
                <a:t>PROFESSIONAL DEVELOPMENT</a:t>
              </a:r>
            </a:p>
            <a:p>
              <a:pPr marL="342900" marR="0" lvl="0" indent="-342900">
                <a:lnSpc>
                  <a:spcPct val="115000"/>
                </a:lnSpc>
                <a:spcBef>
                  <a:spcPts val="0"/>
                </a:spcBef>
                <a:spcAft>
                  <a:spcPts val="0"/>
                </a:spcAft>
                <a:buFont typeface="+mj-lt"/>
                <a:buAutoNum type="arabicPeriod"/>
              </a:pPr>
              <a:r>
                <a:rPr lang="en-US" sz="2000" b="1" dirty="0" smtClean="0">
                  <a:solidFill>
                    <a:srgbClr val="080808"/>
                  </a:solidFill>
                  <a:latin typeface="Arial Narrow" panose="020B0606020202030204" pitchFamily="34" charset="0"/>
                  <a:ea typeface="Calibri" panose="020F0502020204030204" pitchFamily="34" charset="0"/>
                  <a:cs typeface="Aharoni" panose="02010803020104030203" pitchFamily="2" charset="-79"/>
                </a:rPr>
                <a:t>COMMUNITY ENGAGEMENT &amp; SUPPORT</a:t>
              </a:r>
            </a:p>
            <a:p>
              <a:pPr marL="342900" marR="0" lvl="0" indent="-342900">
                <a:lnSpc>
                  <a:spcPct val="115000"/>
                </a:lnSpc>
                <a:spcBef>
                  <a:spcPts val="0"/>
                </a:spcBef>
                <a:spcAft>
                  <a:spcPts val="0"/>
                </a:spcAft>
                <a:buFont typeface="+mj-lt"/>
                <a:buAutoNum type="arabicPeriod"/>
              </a:pPr>
              <a:r>
                <a:rPr lang="en-US" sz="2000" b="1" dirty="0" smtClean="0">
                  <a:solidFill>
                    <a:srgbClr val="080808"/>
                  </a:solidFill>
                  <a:latin typeface="Arial Narrow" panose="020B0606020202030204" pitchFamily="34" charset="0"/>
                  <a:ea typeface="Calibri" panose="020F0502020204030204" pitchFamily="34" charset="0"/>
                  <a:cs typeface="Aharoni" panose="02010803020104030203" pitchFamily="2" charset="-79"/>
                </a:rPr>
                <a:t>INSTRUCTIONAL PRACTICES &amp; SUPPORT</a:t>
              </a:r>
            </a:p>
            <a:p>
              <a:pPr marL="342900" marR="0" lvl="0" indent="-342900">
                <a:lnSpc>
                  <a:spcPct val="115000"/>
                </a:lnSpc>
                <a:spcBef>
                  <a:spcPts val="0"/>
                </a:spcBef>
                <a:spcAft>
                  <a:spcPts val="0"/>
                </a:spcAft>
                <a:buFont typeface="+mj-lt"/>
                <a:buAutoNum type="arabicPeriod"/>
              </a:pPr>
              <a:r>
                <a:rPr lang="en-US" sz="2000" b="1" dirty="0" smtClean="0">
                  <a:solidFill>
                    <a:srgbClr val="080808"/>
                  </a:solidFill>
                  <a:latin typeface="Arial Narrow" panose="020B0606020202030204" pitchFamily="34" charset="0"/>
                  <a:ea typeface="Calibri" panose="020F0502020204030204" pitchFamily="34" charset="0"/>
                  <a:cs typeface="Aharoni" panose="02010803020104030203" pitchFamily="2" charset="-79"/>
                </a:rPr>
                <a:t>MANAGING STUDENT CONDUCT</a:t>
              </a:r>
            </a:p>
            <a:p>
              <a:pPr marL="342900" indent="-342900">
                <a:lnSpc>
                  <a:spcPct val="115000"/>
                </a:lnSpc>
                <a:spcBef>
                  <a:spcPts val="0"/>
                </a:spcBef>
                <a:spcAft>
                  <a:spcPts val="0"/>
                </a:spcAft>
                <a:buFont typeface="+mj-lt"/>
                <a:buAutoNum type="arabicPeriod"/>
              </a:pPr>
              <a:r>
                <a:rPr lang="en-US" sz="2000" b="1" dirty="0" smtClean="0">
                  <a:solidFill>
                    <a:srgbClr val="080808"/>
                  </a:solidFill>
                  <a:latin typeface="Arial Narrow" panose="020B0606020202030204" pitchFamily="34" charset="0"/>
                  <a:ea typeface="Calibri" panose="020F0502020204030204" pitchFamily="34" charset="0"/>
                  <a:cs typeface="Aharoni" panose="02010803020104030203" pitchFamily="2" charset="-79"/>
                </a:rPr>
                <a:t>NEW </a:t>
              </a:r>
              <a:r>
                <a:rPr lang="en-US" sz="2000" b="1" dirty="0">
                  <a:solidFill>
                    <a:srgbClr val="080808"/>
                  </a:solidFill>
                  <a:latin typeface="Arial Narrow" panose="020B0606020202030204" pitchFamily="34" charset="0"/>
                  <a:ea typeface="Calibri" panose="020F0502020204030204" pitchFamily="34" charset="0"/>
                  <a:cs typeface="Aharoni" panose="02010803020104030203" pitchFamily="2" charset="-79"/>
                </a:rPr>
                <a:t>TEACHER SUPPORT</a:t>
              </a:r>
            </a:p>
            <a:p>
              <a:pPr marR="0" lvl="0">
                <a:lnSpc>
                  <a:spcPct val="115000"/>
                </a:lnSpc>
                <a:spcBef>
                  <a:spcPts val="0"/>
                </a:spcBef>
                <a:spcAft>
                  <a:spcPts val="0"/>
                </a:spcAft>
              </a:pPr>
              <a:endParaRPr lang="en-US" b="1" dirty="0" smtClean="0">
                <a:solidFill>
                  <a:srgbClr val="080808"/>
                </a:solidFill>
                <a:latin typeface="Arial Narrow" panose="020B0606020202030204" pitchFamily="34" charset="0"/>
                <a:ea typeface="Calibri" panose="020F0502020204030204" pitchFamily="34" charset="0"/>
                <a:cs typeface="Aharoni" panose="02010803020104030203" pitchFamily="2" charset="-79"/>
              </a:endParaRPr>
            </a:p>
            <a:p>
              <a:pPr marL="342900" marR="0" lvl="0" indent="-342900">
                <a:lnSpc>
                  <a:spcPct val="115000"/>
                </a:lnSpc>
                <a:spcBef>
                  <a:spcPts val="0"/>
                </a:spcBef>
                <a:spcAft>
                  <a:spcPts val="0"/>
                </a:spcAft>
                <a:buFont typeface="+mj-lt"/>
                <a:buAutoNum type="arabicPeriod"/>
              </a:pPr>
              <a:endParaRPr lang="en-US" b="1" dirty="0" smtClean="0">
                <a:solidFill>
                  <a:srgbClr val="080808"/>
                </a:solidFill>
                <a:latin typeface="Arial Narrow" panose="020B0606020202030204" pitchFamily="34" charset="0"/>
                <a:ea typeface="Calibri" panose="020F0502020204030204" pitchFamily="34" charset="0"/>
                <a:cs typeface="Aharoni" panose="02010803020104030203" pitchFamily="2" charset="-79"/>
              </a:endParaRPr>
            </a:p>
            <a:p>
              <a:pPr marL="342900" marR="0" lvl="0" indent="-342900">
                <a:lnSpc>
                  <a:spcPct val="115000"/>
                </a:lnSpc>
                <a:spcBef>
                  <a:spcPts val="0"/>
                </a:spcBef>
                <a:spcAft>
                  <a:spcPts val="0"/>
                </a:spcAft>
                <a:buFont typeface="+mj-lt"/>
                <a:buAutoNum type="arabicPeriod"/>
              </a:pPr>
              <a:endParaRPr lang="en-US" dirty="0">
                <a:solidFill>
                  <a:srgbClr val="080808"/>
                </a:solidFill>
                <a:effectLst/>
                <a:latin typeface="Aharoni" panose="02010803020104030203" pitchFamily="2" charset="-79"/>
                <a:ea typeface="Calibri" panose="020F0502020204030204" pitchFamily="34" charset="0"/>
                <a:cs typeface="Aharoni" panose="02010803020104030203" pitchFamily="2" charset="-79"/>
              </a:endParaRPr>
            </a:p>
          </p:txBody>
        </p:sp>
        <p:sp>
          <p:nvSpPr>
            <p:cNvPr id="8" name="Right Brace 7"/>
            <p:cNvSpPr/>
            <p:nvPr/>
          </p:nvSpPr>
          <p:spPr>
            <a:xfrm>
              <a:off x="4532243" y="1683026"/>
              <a:ext cx="927242" cy="3776870"/>
            </a:xfrm>
            <a:prstGeom prst="rightBrace">
              <a:avLst>
                <a:gd name="adj1" fmla="val 8333"/>
                <a:gd name="adj2" fmla="val 42478"/>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9" name="TextBox 8"/>
            <p:cNvSpPr txBox="1"/>
            <p:nvPr/>
          </p:nvSpPr>
          <p:spPr>
            <a:xfrm>
              <a:off x="5698434" y="1789043"/>
              <a:ext cx="2796209" cy="4247317"/>
            </a:xfrm>
            <a:prstGeom prst="rect">
              <a:avLst/>
            </a:prstGeom>
            <a:noFill/>
          </p:spPr>
          <p:txBody>
            <a:bodyPr wrap="square" rtlCol="0">
              <a:spAutoFit/>
            </a:bodyPr>
            <a:lstStyle/>
            <a:p>
              <a:r>
                <a:rPr lang="en-US" dirty="0" smtClean="0">
                  <a:solidFill>
                    <a:schemeClr val="accent5">
                      <a:lumMod val="50000"/>
                    </a:schemeClr>
                  </a:solidFill>
                  <a:latin typeface="Eras Bold ITC" panose="020B0907030504020204" pitchFamily="34" charset="0"/>
                </a:rPr>
                <a:t>Set of Core Questions which are research-based and externally validated.</a:t>
              </a:r>
            </a:p>
            <a:p>
              <a:endParaRPr lang="en-US" dirty="0">
                <a:solidFill>
                  <a:schemeClr val="accent5">
                    <a:lumMod val="50000"/>
                  </a:schemeClr>
                </a:solidFill>
                <a:latin typeface="Eras Bold ITC" panose="020B0907030504020204" pitchFamily="34" charset="0"/>
              </a:endParaRPr>
            </a:p>
            <a:p>
              <a:r>
                <a:rPr lang="en-US" dirty="0" smtClean="0">
                  <a:solidFill>
                    <a:schemeClr val="accent5">
                      <a:lumMod val="50000"/>
                    </a:schemeClr>
                  </a:solidFill>
                  <a:latin typeface="Eras Bold ITC" panose="020B0907030504020204" pitchFamily="34" charset="0"/>
                </a:rPr>
                <a:t>The unit of analysis is the school-not any individual.</a:t>
              </a:r>
            </a:p>
            <a:p>
              <a:endParaRPr lang="en-US" dirty="0">
                <a:solidFill>
                  <a:schemeClr val="accent5">
                    <a:lumMod val="50000"/>
                  </a:schemeClr>
                </a:solidFill>
                <a:latin typeface="Eras Bold ITC" panose="020B0907030504020204" pitchFamily="34" charset="0"/>
              </a:endParaRPr>
            </a:p>
            <a:p>
              <a:r>
                <a:rPr lang="en-US" dirty="0" smtClean="0">
                  <a:solidFill>
                    <a:schemeClr val="accent5">
                      <a:lumMod val="50000"/>
                    </a:schemeClr>
                  </a:solidFill>
                  <a:latin typeface="Eras Bold ITC" panose="020B0907030504020204" pitchFamily="34" charset="0"/>
                </a:rPr>
                <a:t>Survey can be customized to address teaching conditions specific to client.</a:t>
              </a:r>
            </a:p>
            <a:p>
              <a:endParaRPr lang="en-US" dirty="0">
                <a:solidFill>
                  <a:schemeClr val="accent5">
                    <a:lumMod val="50000"/>
                  </a:schemeClr>
                </a:solidFill>
                <a:latin typeface="Eras Bold ITC" panose="020B0907030504020204" pitchFamily="34" charset="0"/>
              </a:endParaRPr>
            </a:p>
            <a:p>
              <a:endParaRPr lang="en-US" dirty="0">
                <a:solidFill>
                  <a:schemeClr val="accent5">
                    <a:lumMod val="50000"/>
                  </a:schemeClr>
                </a:solidFill>
                <a:latin typeface="Eras Bold ITC" panose="020B0907030504020204" pitchFamily="34" charset="0"/>
              </a:endParaRPr>
            </a:p>
          </p:txBody>
        </p:sp>
      </p:grpSp>
    </p:spTree>
    <p:extLst>
      <p:ext uri="{BB962C8B-B14F-4D97-AF65-F5344CB8AC3E}">
        <p14:creationId xmlns:p14="http://schemas.microsoft.com/office/powerpoint/2010/main" val="1592636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History of TELL in Oregon</a:t>
            </a:r>
            <a:endParaRPr lang="en-US" dirty="0"/>
          </a:p>
        </p:txBody>
      </p:sp>
      <p:pic>
        <p:nvPicPr>
          <p:cNvPr id="5" name="Picture 4" descr="OR_SD15[2].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46656" y="1898019"/>
            <a:ext cx="3684514" cy="4768195"/>
          </a:xfrm>
          <a:prstGeom prst="rect">
            <a:avLst/>
          </a:prstGeom>
        </p:spPr>
      </p:pic>
      <p:sp>
        <p:nvSpPr>
          <p:cNvPr id="6" name="Content Placeholder 5"/>
          <p:cNvSpPr>
            <a:spLocks noGrp="1"/>
          </p:cNvSpPr>
          <p:nvPr>
            <p:ph idx="1"/>
          </p:nvPr>
        </p:nvSpPr>
        <p:spPr>
          <a:xfrm>
            <a:off x="457200" y="1600200"/>
            <a:ext cx="5002285" cy="5066014"/>
          </a:xfrm>
        </p:spPr>
        <p:txBody>
          <a:bodyPr>
            <a:normAutofit fontScale="70000" lnSpcReduction="20000"/>
          </a:bodyPr>
          <a:lstStyle/>
          <a:p>
            <a:pPr>
              <a:buFont typeface="Wingdings" panose="05000000000000000000" pitchFamily="2" charset="2"/>
              <a:buChar char="Ø"/>
            </a:pPr>
            <a:r>
              <a:rPr lang="en-US" sz="4000" b="1" dirty="0" smtClean="0">
                <a:solidFill>
                  <a:srgbClr val="080808"/>
                </a:solidFill>
                <a:latin typeface="+mn-lt"/>
              </a:rPr>
              <a:t>In 2014, 19,373 OR Educators (59.4 percent) responded!</a:t>
            </a:r>
          </a:p>
          <a:p>
            <a:r>
              <a:rPr lang="en-US" sz="3400" dirty="0" smtClean="0">
                <a:solidFill>
                  <a:srgbClr val="080808"/>
                </a:solidFill>
                <a:latin typeface="+mn-lt"/>
              </a:rPr>
              <a:t>17,418 Teachers</a:t>
            </a:r>
          </a:p>
          <a:p>
            <a:r>
              <a:rPr lang="en-US" sz="3400" dirty="0" smtClean="0">
                <a:solidFill>
                  <a:srgbClr val="080808"/>
                </a:solidFill>
                <a:latin typeface="+mn-lt"/>
              </a:rPr>
              <a:t>588 Principals</a:t>
            </a:r>
          </a:p>
          <a:p>
            <a:r>
              <a:rPr lang="en-US" sz="3400" dirty="0" smtClean="0">
                <a:solidFill>
                  <a:srgbClr val="080808"/>
                </a:solidFill>
                <a:latin typeface="+mn-lt"/>
              </a:rPr>
              <a:t>236 Assistant Principals</a:t>
            </a:r>
          </a:p>
          <a:p>
            <a:r>
              <a:rPr lang="en-US" sz="3400" dirty="0" smtClean="0">
                <a:solidFill>
                  <a:srgbClr val="080808"/>
                </a:solidFill>
                <a:latin typeface="+mn-lt"/>
              </a:rPr>
              <a:t>1,131 other education professionals (school counselors, school psychologists, social workers, etc.)</a:t>
            </a:r>
          </a:p>
          <a:p>
            <a:pPr marL="0" indent="0">
              <a:buNone/>
            </a:pPr>
            <a:endParaRPr lang="en-US" sz="3400" dirty="0" smtClean="0">
              <a:solidFill>
                <a:srgbClr val="080808"/>
              </a:solidFill>
              <a:latin typeface="+mn-lt"/>
            </a:endParaRPr>
          </a:p>
          <a:p>
            <a:pPr>
              <a:buFont typeface="Wingdings" panose="05000000000000000000" pitchFamily="2" charset="2"/>
              <a:buChar char="Ø"/>
            </a:pPr>
            <a:r>
              <a:rPr lang="en-US" sz="4000" b="1" dirty="0" smtClean="0">
                <a:solidFill>
                  <a:srgbClr val="080808"/>
                </a:solidFill>
                <a:latin typeface="+mn-lt"/>
              </a:rPr>
              <a:t>In 2014, 784 of 1,265 schools </a:t>
            </a:r>
            <a:r>
              <a:rPr lang="en-US" sz="4000" dirty="0" smtClean="0">
                <a:solidFill>
                  <a:srgbClr val="080808"/>
                </a:solidFill>
                <a:latin typeface="+mn-lt"/>
              </a:rPr>
              <a:t>(62 percent) met or exceeded the 50 percent participation threshold!</a:t>
            </a:r>
          </a:p>
          <a:p>
            <a:pPr marL="0" indent="0">
              <a:buNone/>
            </a:pPr>
            <a:endParaRPr lang="en-US" dirty="0"/>
          </a:p>
        </p:txBody>
      </p:sp>
      <p:pic>
        <p:nvPicPr>
          <p:cNvPr id="7" name="Picture 6" descr="ChiefEduOffice_Green_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89608" y="274638"/>
            <a:ext cx="1570965" cy="1252027"/>
          </a:xfrm>
          <a:prstGeom prst="rect">
            <a:avLst/>
          </a:prstGeom>
        </p:spPr>
      </p:pic>
    </p:spTree>
    <p:extLst>
      <p:ext uri="{BB962C8B-B14F-4D97-AF65-F5344CB8AC3E}">
        <p14:creationId xmlns:p14="http://schemas.microsoft.com/office/powerpoint/2010/main" val="323122847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Why do we need a survey?</a:t>
            </a:r>
            <a:endParaRPr lang="en-US" dirty="0"/>
          </a:p>
        </p:txBody>
      </p:sp>
      <p:sp>
        <p:nvSpPr>
          <p:cNvPr id="3" name="Content Placeholder 2"/>
          <p:cNvSpPr>
            <a:spLocks noGrp="1"/>
          </p:cNvSpPr>
          <p:nvPr>
            <p:ph idx="1"/>
          </p:nvPr>
        </p:nvSpPr>
        <p:spPr>
          <a:xfrm>
            <a:off x="990600" y="1600200"/>
            <a:ext cx="7340600" cy="4525963"/>
          </a:xfrm>
        </p:spPr>
        <p:txBody>
          <a:bodyPr/>
          <a:lstStyle/>
          <a:p>
            <a:pPr marL="0" lvl="0" indent="0" algn="ctr">
              <a:buNone/>
            </a:pPr>
            <a:endParaRPr lang="en-US" b="1" dirty="0" smtClean="0"/>
          </a:p>
          <a:p>
            <a:pPr marL="0" lvl="0" indent="0" algn="ctr">
              <a:buNone/>
            </a:pPr>
            <a:r>
              <a:rPr lang="en-US" b="1" dirty="0" smtClean="0"/>
              <a:t>We all care deeply about the </a:t>
            </a:r>
            <a:r>
              <a:rPr lang="en-US" b="1" dirty="0"/>
              <a:t>teaching conditions in our schools: we hear anecdotally where things are good and bad- but we need to know systemically and involve all of the stakeholders in the state </a:t>
            </a:r>
            <a:r>
              <a:rPr lang="en-US" b="1" dirty="0" smtClean="0"/>
              <a:t>in improving our schools.</a:t>
            </a:r>
            <a:endParaRPr lang="en-US" dirty="0"/>
          </a:p>
          <a:p>
            <a:endParaRPr lang="en-US" dirty="0"/>
          </a:p>
        </p:txBody>
      </p:sp>
      <p:pic>
        <p:nvPicPr>
          <p:cNvPr id="4" name="Picture 3" descr="ChiefEduOffice_Green_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89608" y="274638"/>
            <a:ext cx="1570965" cy="1252027"/>
          </a:xfrm>
          <a:prstGeom prst="rect">
            <a:avLst/>
          </a:prstGeom>
        </p:spPr>
      </p:pic>
    </p:spTree>
    <p:extLst>
      <p:ext uri="{BB962C8B-B14F-4D97-AF65-F5344CB8AC3E}">
        <p14:creationId xmlns:p14="http://schemas.microsoft.com/office/powerpoint/2010/main" val="2826263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Why do we need a survey?</a:t>
            </a:r>
            <a:endParaRPr lang="en-US" dirty="0"/>
          </a:p>
        </p:txBody>
      </p:sp>
      <p:sp>
        <p:nvSpPr>
          <p:cNvPr id="3" name="Content Placeholder 2"/>
          <p:cNvSpPr>
            <a:spLocks noGrp="1"/>
          </p:cNvSpPr>
          <p:nvPr>
            <p:ph idx="1"/>
          </p:nvPr>
        </p:nvSpPr>
        <p:spPr>
          <a:xfrm>
            <a:off x="990600" y="1600200"/>
            <a:ext cx="7340600" cy="4525963"/>
          </a:xfrm>
        </p:spPr>
        <p:txBody>
          <a:bodyPr/>
          <a:lstStyle/>
          <a:p>
            <a:pPr marL="0" indent="0" algn="ctr">
              <a:buNone/>
            </a:pPr>
            <a:r>
              <a:rPr lang="en-US" dirty="0" smtClean="0"/>
              <a:t>From a state perspective we </a:t>
            </a:r>
            <a:r>
              <a:rPr lang="en-US" dirty="0"/>
              <a:t>want to </a:t>
            </a:r>
            <a:r>
              <a:rPr lang="en-US" i="1" dirty="0"/>
              <a:t>accurately </a:t>
            </a:r>
            <a:r>
              <a:rPr lang="en-US" i="1" dirty="0" smtClean="0"/>
              <a:t>assess perceptions about </a:t>
            </a:r>
            <a:r>
              <a:rPr lang="en-US" dirty="0" smtClean="0"/>
              <a:t>teaching </a:t>
            </a:r>
            <a:r>
              <a:rPr lang="en-US" dirty="0"/>
              <a:t>conditions and work with state leaders on ways to improve our schools</a:t>
            </a:r>
            <a:r>
              <a:rPr lang="en-US" dirty="0" smtClean="0"/>
              <a:t>.</a:t>
            </a:r>
          </a:p>
          <a:p>
            <a:pPr marL="0" indent="0" algn="ctr">
              <a:buNone/>
            </a:pPr>
            <a:r>
              <a:rPr lang="en-US" dirty="0" smtClean="0"/>
              <a:t> </a:t>
            </a:r>
          </a:p>
          <a:p>
            <a:pPr marL="0" indent="0" algn="ctr">
              <a:buNone/>
            </a:pPr>
            <a:r>
              <a:rPr lang="en-US" i="1" dirty="0" smtClean="0"/>
              <a:t>We </a:t>
            </a:r>
            <a:r>
              <a:rPr lang="en-US" i="1" dirty="0"/>
              <a:t>believe </a:t>
            </a:r>
            <a:r>
              <a:rPr lang="en-US" i="1" dirty="0" smtClean="0"/>
              <a:t>some </a:t>
            </a:r>
            <a:r>
              <a:rPr lang="en-US" i="1" dirty="0"/>
              <a:t>answers </a:t>
            </a:r>
            <a:r>
              <a:rPr lang="en-US" i="1" dirty="0" smtClean="0"/>
              <a:t>can </a:t>
            </a:r>
            <a:r>
              <a:rPr lang="en-US" i="1" dirty="0"/>
              <a:t>only come from those that deal with our children everyday- our </a:t>
            </a:r>
            <a:r>
              <a:rPr lang="en-US" i="1" dirty="0" smtClean="0"/>
              <a:t>educators in schools</a:t>
            </a:r>
            <a:r>
              <a:rPr lang="en-US" i="1" dirty="0"/>
              <a:t>. </a:t>
            </a:r>
            <a:endParaRPr lang="en-US" dirty="0"/>
          </a:p>
          <a:p>
            <a:endParaRPr lang="en-US" dirty="0"/>
          </a:p>
        </p:txBody>
      </p:sp>
      <p:pic>
        <p:nvPicPr>
          <p:cNvPr id="4" name="Picture 3" descr="ChiefEduOffice_Green_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89608" y="274638"/>
            <a:ext cx="1570965" cy="1252027"/>
          </a:xfrm>
          <a:prstGeom prst="rect">
            <a:avLst/>
          </a:prstGeom>
        </p:spPr>
      </p:pic>
    </p:spTree>
    <p:extLst>
      <p:ext uri="{BB962C8B-B14F-4D97-AF65-F5344CB8AC3E}">
        <p14:creationId xmlns:p14="http://schemas.microsoft.com/office/powerpoint/2010/main" val="212488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Why </a:t>
            </a:r>
            <a:r>
              <a:rPr lang="en-US" u="sng" dirty="0" smtClean="0"/>
              <a:t>another</a:t>
            </a:r>
            <a:r>
              <a:rPr lang="en-US" dirty="0" smtClean="0"/>
              <a:t> survey?</a:t>
            </a:r>
            <a:endParaRPr lang="en-US" dirty="0"/>
          </a:p>
        </p:txBody>
      </p:sp>
      <p:sp>
        <p:nvSpPr>
          <p:cNvPr id="3" name="Content Placeholder 2"/>
          <p:cNvSpPr>
            <a:spLocks noGrp="1"/>
          </p:cNvSpPr>
          <p:nvPr>
            <p:ph idx="1"/>
          </p:nvPr>
        </p:nvSpPr>
        <p:spPr/>
        <p:txBody>
          <a:bodyPr/>
          <a:lstStyle/>
          <a:p>
            <a:r>
              <a:rPr lang="en-US" dirty="0" smtClean="0"/>
              <a:t>One snapshot is not sufficient.</a:t>
            </a:r>
          </a:p>
          <a:p>
            <a:r>
              <a:rPr lang="en-US" dirty="0" smtClean="0"/>
              <a:t>The 2014 survey provided a timely baseline of results for our schools, districts, and states.</a:t>
            </a:r>
          </a:p>
          <a:p>
            <a:r>
              <a:rPr lang="en-US" dirty="0" smtClean="0"/>
              <a:t>A number of improvements have been put into place and the 2016 survey will offer teacher and school leaders the chance to monitor change in perceptions that can continue to inform practice.</a:t>
            </a:r>
          </a:p>
          <a:p>
            <a:endParaRPr lang="en-US" dirty="0"/>
          </a:p>
        </p:txBody>
      </p:sp>
      <p:pic>
        <p:nvPicPr>
          <p:cNvPr id="4" name="Picture 3" descr="ChiefEduOffice_Green_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89608" y="274638"/>
            <a:ext cx="1570965" cy="1252027"/>
          </a:xfrm>
          <a:prstGeom prst="rect">
            <a:avLst/>
          </a:prstGeom>
        </p:spPr>
      </p:pic>
    </p:spTree>
    <p:extLst>
      <p:ext uri="{BB962C8B-B14F-4D97-AF65-F5344CB8AC3E}">
        <p14:creationId xmlns:p14="http://schemas.microsoft.com/office/powerpoint/2010/main" val="38389519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892</TotalTime>
  <Words>2096</Words>
  <Application>Microsoft Macintosh PowerPoint</Application>
  <PresentationFormat>On-screen Show (4:3)</PresentationFormat>
  <Paragraphs>204</Paragraphs>
  <Slides>38</Slides>
  <Notes>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TELL Survey:  Tips for the 2016 Implementation</vt:lpstr>
      <vt:lpstr>What is the tell surVey?</vt:lpstr>
      <vt:lpstr>What is the TELL* Survey?</vt:lpstr>
      <vt:lpstr>Purpose of the TELL</vt:lpstr>
      <vt:lpstr>What does the TELL survey assess?</vt:lpstr>
      <vt:lpstr>History of TELL in Oregon</vt:lpstr>
      <vt:lpstr>Why do we need a survey?</vt:lpstr>
      <vt:lpstr>Why do we need a survey?</vt:lpstr>
      <vt:lpstr>Why another survey?</vt:lpstr>
      <vt:lpstr>Who created the TELL?</vt:lpstr>
      <vt:lpstr>What is NTC’s Role?</vt:lpstr>
      <vt:lpstr>What were the results in 2014?</vt:lpstr>
      <vt:lpstr>A Few 2014 Statewide Findings</vt:lpstr>
      <vt:lpstr>How can I learn more about the 2014 results?</vt:lpstr>
      <vt:lpstr>PowerPoint Presentation</vt:lpstr>
      <vt:lpstr>PowerPoint Presentation</vt:lpstr>
      <vt:lpstr>PowerPoint Presentation</vt:lpstr>
      <vt:lpstr>HOW were the results FROM 2014 used?</vt:lpstr>
      <vt:lpstr>How were the results used?</vt:lpstr>
      <vt:lpstr>How were the results used?</vt:lpstr>
      <vt:lpstr>What is my role?</vt:lpstr>
      <vt:lpstr>If you are a principal…</vt:lpstr>
      <vt:lpstr>PowerPoint Presentation</vt:lpstr>
      <vt:lpstr>What Support will I receive?</vt:lpstr>
      <vt:lpstr>PowerPoint Presentation</vt:lpstr>
      <vt:lpstr>PowerPoint Presentation</vt:lpstr>
      <vt:lpstr>PowerPoint Presentation</vt:lpstr>
      <vt:lpstr>PowerPoint Presentation</vt:lpstr>
      <vt:lpstr>PowerPoint Presentation</vt:lpstr>
      <vt:lpstr>How CAN I use the results?</vt:lpstr>
      <vt:lpstr>Reminder: Response Threshold</vt:lpstr>
      <vt:lpstr>PowerPoint Presentation</vt:lpstr>
      <vt:lpstr>Resources</vt:lpstr>
      <vt:lpstr>OEA Toolkit</vt:lpstr>
      <vt:lpstr>What is the research telling us from the results?</vt:lpstr>
      <vt:lpstr>PowerPoint Presentation</vt:lpstr>
      <vt:lpstr>PowerPoint Presentation</vt:lpstr>
      <vt:lpstr>For more information</vt:lpstr>
    </vt:vector>
  </TitlesOfParts>
  <Company>OEIB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TELL Survey:  Tips for the 2016 Implementation</dc:title>
  <dc:creator>Hilda Rosselli</dc:creator>
  <cp:lastModifiedBy>Hilda Rosselli</cp:lastModifiedBy>
  <cp:revision>31</cp:revision>
  <dcterms:created xsi:type="dcterms:W3CDTF">2015-10-16T01:49:01Z</dcterms:created>
  <dcterms:modified xsi:type="dcterms:W3CDTF">2015-10-23T22:38:02Z</dcterms:modified>
</cp:coreProperties>
</file>